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58"/>
  </p:notesMasterIdLst>
  <p:sldIdLst>
    <p:sldId id="256" r:id="rId2"/>
    <p:sldId id="304" r:id="rId3"/>
    <p:sldId id="303" r:id="rId4"/>
    <p:sldId id="258" r:id="rId5"/>
    <p:sldId id="296" r:id="rId6"/>
    <p:sldId id="313" r:id="rId7"/>
    <p:sldId id="314" r:id="rId8"/>
    <p:sldId id="315" r:id="rId9"/>
    <p:sldId id="311" r:id="rId10"/>
    <p:sldId id="312" r:id="rId11"/>
    <p:sldId id="316" r:id="rId12"/>
    <p:sldId id="309" r:id="rId13"/>
    <p:sldId id="292" r:id="rId14"/>
    <p:sldId id="306" r:id="rId15"/>
    <p:sldId id="310" r:id="rId16"/>
    <p:sldId id="293" r:id="rId17"/>
    <p:sldId id="298" r:id="rId18"/>
    <p:sldId id="294" r:id="rId19"/>
    <p:sldId id="299" r:id="rId20"/>
    <p:sldId id="300" r:id="rId21"/>
    <p:sldId id="301" r:id="rId22"/>
    <p:sldId id="302" r:id="rId23"/>
    <p:sldId id="305" r:id="rId24"/>
    <p:sldId id="297" r:id="rId25"/>
    <p:sldId id="259" r:id="rId26"/>
    <p:sldId id="260" r:id="rId27"/>
    <p:sldId id="261" r:id="rId28"/>
    <p:sldId id="262" r:id="rId29"/>
    <p:sldId id="263" r:id="rId30"/>
    <p:sldId id="264" r:id="rId31"/>
    <p:sldId id="286" r:id="rId32"/>
    <p:sldId id="282" r:id="rId33"/>
    <p:sldId id="288" r:id="rId34"/>
    <p:sldId id="287" r:id="rId35"/>
    <p:sldId id="290" r:id="rId36"/>
    <p:sldId id="291" r:id="rId37"/>
    <p:sldId id="270" r:id="rId38"/>
    <p:sldId id="289" r:id="rId39"/>
    <p:sldId id="265" r:id="rId40"/>
    <p:sldId id="281" r:id="rId41"/>
    <p:sldId id="266" r:id="rId42"/>
    <p:sldId id="267" r:id="rId43"/>
    <p:sldId id="268" r:id="rId44"/>
    <p:sldId id="269" r:id="rId45"/>
    <p:sldId id="283" r:id="rId46"/>
    <p:sldId id="285" r:id="rId47"/>
    <p:sldId id="271" r:id="rId48"/>
    <p:sldId id="272" r:id="rId49"/>
    <p:sldId id="273" r:id="rId50"/>
    <p:sldId id="274" r:id="rId51"/>
    <p:sldId id="275" r:id="rId52"/>
    <p:sldId id="276" r:id="rId53"/>
    <p:sldId id="277" r:id="rId54"/>
    <p:sldId id="278" r:id="rId55"/>
    <p:sldId id="279" r:id="rId56"/>
    <p:sldId id="280" r:id="rId57"/>
  </p:sldIdLst>
  <p:sldSz cx="12192000" cy="6858000"/>
  <p:notesSz cx="7559675" cy="10691813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3F3"/>
    <a:srgbClr val="FFE6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0387" autoAdjust="0"/>
  </p:normalViewPr>
  <p:slideViewPr>
    <p:cSldViewPr snapToGrid="0">
      <p:cViewPr varScale="1">
        <p:scale>
          <a:sx n="107" d="100"/>
          <a:sy n="107" d="100"/>
        </p:scale>
        <p:origin x="108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3B4938-5D2F-4FBB-831F-3CEC7B62F3C9}" type="datetimeFigureOut">
              <a:rPr lang="en-DE" smtClean="0"/>
              <a:t>03/24/2025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F8C34-17CD-41C4-A2DB-37C5CCFFA15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65390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Tunable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circuits</a:t>
            </a:r>
          </a:p>
          <a:p>
            <a:pPr>
              <a:spcAft>
                <a:spcPts val="600"/>
              </a:spcAft>
            </a:pP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[1] C. Liu et al., "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A programmable diffractive deep neural network based on a digital-coding </a:t>
            </a: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metasurface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array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",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HelveticaNeue Regular"/>
              </a:rPr>
              <a:t>Nature Electron.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vol. 5, no. 2, pp. 113-122, Feb. 2022.</a:t>
            </a:r>
          </a:p>
          <a:p>
            <a:pPr>
              <a:spcAft>
                <a:spcPts val="600"/>
              </a:spcAft>
            </a:pP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[2] J. An et al., "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Stacked intelligent </a:t>
            </a: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metasurfaces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for efficient holographic MIMO communications in 6G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",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HelveticaNeue Regular"/>
              </a:rPr>
              <a:t>IEEE J. Sel. Areas Commun.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vol. 41, no. 8, pp. 2380-2396, Aug. 2023.</a:t>
            </a:r>
          </a:p>
          <a:p>
            <a:pPr>
              <a:spcAft>
                <a:spcPts val="600"/>
              </a:spcAft>
            </a:pPr>
            <a:r>
              <a:rPr lang="en-GB" sz="1200" dirty="0">
                <a:solidFill>
                  <a:srgbClr val="333333"/>
                </a:solidFill>
                <a:latin typeface="HelveticaNeue Regular"/>
              </a:rPr>
              <a:t>[3] 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J. An, M. Di Renzo, M. </a:t>
            </a:r>
            <a:r>
              <a:rPr lang="en-GB" sz="1200" b="0" i="0" dirty="0" err="1">
                <a:solidFill>
                  <a:srgbClr val="333333"/>
                </a:solidFill>
                <a:effectLst/>
                <a:latin typeface="HelveticaNeue Regular"/>
              </a:rPr>
              <a:t>Debbah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H. Vincent Poor and C. Yuen, "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Stacked intelligent </a:t>
            </a: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metasurfaces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for multiuser downlink beamforming in the wave  domain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",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HelveticaNeue Regular"/>
              </a:rPr>
              <a:t>arXiv:2309.02687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2023.</a:t>
            </a:r>
            <a:endParaRPr lang="LID4096" sz="1200" dirty="0"/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F8C34-17CD-41C4-A2DB-37C5CCFFA151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23067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F8C34-17CD-41C4-A2DB-37C5CCFFA151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10164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1C9E6-E56E-649F-65B2-F8F26A5A5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44ABEC-4D41-5C2E-7596-70866F28F2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0C38E3-E6C2-AE2D-9651-70D737666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Tunable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circuits</a:t>
            </a:r>
          </a:p>
          <a:p>
            <a:pPr>
              <a:spcAft>
                <a:spcPts val="600"/>
              </a:spcAft>
            </a:pP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[1] C. Liu et al., "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A programmable diffractive deep neural network based on a digital-coding </a:t>
            </a: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metasurface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array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",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HelveticaNeue Regular"/>
              </a:rPr>
              <a:t>Nature Electron.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vol. 5, no. 2, pp. 113-122, Feb. 2022.</a:t>
            </a:r>
          </a:p>
          <a:p>
            <a:pPr>
              <a:spcAft>
                <a:spcPts val="600"/>
              </a:spcAft>
            </a:pP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[2] J. An et al., "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Stacked intelligent </a:t>
            </a: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metasurfaces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for efficient holographic MIMO communications in 6G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",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HelveticaNeue Regular"/>
              </a:rPr>
              <a:t>IEEE J. Sel. Areas Commun.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vol. 41, no. 8, pp. 2380-2396, Aug. 2023.</a:t>
            </a:r>
          </a:p>
          <a:p>
            <a:pPr>
              <a:spcAft>
                <a:spcPts val="600"/>
              </a:spcAft>
            </a:pPr>
            <a:r>
              <a:rPr lang="en-GB" sz="1200" dirty="0">
                <a:solidFill>
                  <a:srgbClr val="333333"/>
                </a:solidFill>
                <a:latin typeface="HelveticaNeue Regular"/>
              </a:rPr>
              <a:t>[3] 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J. An, M. Di Renzo, M. </a:t>
            </a:r>
            <a:r>
              <a:rPr lang="en-GB" sz="1200" b="0" i="0" dirty="0" err="1">
                <a:solidFill>
                  <a:srgbClr val="333333"/>
                </a:solidFill>
                <a:effectLst/>
                <a:latin typeface="HelveticaNeue Regular"/>
              </a:rPr>
              <a:t>Debbah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H. Vincent Poor and C. Yuen, "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Stacked intelligent </a:t>
            </a: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metasurfaces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for multiuser downlink beamforming in the wave  domain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",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HelveticaNeue Regular"/>
              </a:rPr>
              <a:t>arXiv:2309.02687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2023.</a:t>
            </a:r>
            <a:endParaRPr lang="LID4096" sz="1200" dirty="0"/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62B9D-E288-62F8-A3BF-D06898996A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F8C34-17CD-41C4-A2DB-37C5CCFFA151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70737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4A029-CBA8-E92C-2DE2-83D041AE9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7D4027-51E2-834D-376E-6BA5846EE4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483EBE-2A72-2CE9-F852-5CC52414C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Tunable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circuits</a:t>
            </a:r>
          </a:p>
          <a:p>
            <a:pPr>
              <a:spcAft>
                <a:spcPts val="600"/>
              </a:spcAft>
            </a:pP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[1] C. Liu et al., "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A programmable diffractive deep neural network based on a digital-coding </a:t>
            </a: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metasurface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array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",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HelveticaNeue Regular"/>
              </a:rPr>
              <a:t>Nature Electron.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vol. 5, no. 2, pp. 113-122, Feb. 2022.</a:t>
            </a:r>
          </a:p>
          <a:p>
            <a:pPr>
              <a:spcAft>
                <a:spcPts val="600"/>
              </a:spcAft>
            </a:pP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[2] J. An et al., "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Stacked intelligent </a:t>
            </a: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metasurfaces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for efficient holographic MIMO communications in 6G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",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HelveticaNeue Regular"/>
              </a:rPr>
              <a:t>IEEE J. Sel. Areas Commun.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vol. 41, no. 8, pp. 2380-2396, Aug. 2023.</a:t>
            </a:r>
          </a:p>
          <a:p>
            <a:pPr>
              <a:spcAft>
                <a:spcPts val="600"/>
              </a:spcAft>
            </a:pPr>
            <a:r>
              <a:rPr lang="en-GB" sz="1200" dirty="0">
                <a:solidFill>
                  <a:srgbClr val="333333"/>
                </a:solidFill>
                <a:latin typeface="HelveticaNeue Regular"/>
              </a:rPr>
              <a:t>[3] 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J. An, M. Di Renzo, M. </a:t>
            </a:r>
            <a:r>
              <a:rPr lang="en-GB" sz="1200" b="0" i="0" dirty="0" err="1">
                <a:solidFill>
                  <a:srgbClr val="333333"/>
                </a:solidFill>
                <a:effectLst/>
                <a:latin typeface="HelveticaNeue Regular"/>
              </a:rPr>
              <a:t>Debbah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H. Vincent Poor and C. Yuen, "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Stacked intelligent </a:t>
            </a: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metasurfaces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for multiuser downlink beamforming in the wave  domain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",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HelveticaNeue Regular"/>
              </a:rPr>
              <a:t>arXiv:2309.02687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2023.</a:t>
            </a:r>
            <a:endParaRPr lang="LID4096" sz="1200" dirty="0"/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5EB88-3BF2-68DD-E792-991288D679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F8C34-17CD-41C4-A2DB-37C5CCFFA151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75083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C1F7E-36CD-EF2A-0EBA-074973315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AED0E2-5878-48E0-0B42-E7A258B8C0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84AE87-6031-AA36-E855-7E20387E43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Tunable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circuits</a:t>
            </a:r>
          </a:p>
          <a:p>
            <a:pPr>
              <a:spcAft>
                <a:spcPts val="600"/>
              </a:spcAft>
            </a:pP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[1] C. Liu et al., "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A programmable diffractive deep neural network based on a digital-coding </a:t>
            </a: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metasurface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array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",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HelveticaNeue Regular"/>
              </a:rPr>
              <a:t>Nature Electron.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vol. 5, no. 2, pp. 113-122, Feb. 2022.</a:t>
            </a:r>
          </a:p>
          <a:p>
            <a:pPr>
              <a:spcAft>
                <a:spcPts val="600"/>
              </a:spcAft>
            </a:pP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[2] J. An et al., "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Stacked intelligent </a:t>
            </a: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metasurfaces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for efficient holographic MIMO communications in 6G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",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HelveticaNeue Regular"/>
              </a:rPr>
              <a:t>IEEE J. Sel. Areas Commun.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vol. 41, no. 8, pp. 2380-2396, Aug. 2023.</a:t>
            </a:r>
          </a:p>
          <a:p>
            <a:pPr>
              <a:spcAft>
                <a:spcPts val="600"/>
              </a:spcAft>
            </a:pPr>
            <a:r>
              <a:rPr lang="en-GB" sz="1200" dirty="0">
                <a:solidFill>
                  <a:srgbClr val="333333"/>
                </a:solidFill>
                <a:latin typeface="HelveticaNeue Regular"/>
              </a:rPr>
              <a:t>[3] 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J. An, M. Di Renzo, M. </a:t>
            </a:r>
            <a:r>
              <a:rPr lang="en-GB" sz="1200" b="0" i="0" dirty="0" err="1">
                <a:solidFill>
                  <a:srgbClr val="333333"/>
                </a:solidFill>
                <a:effectLst/>
                <a:latin typeface="HelveticaNeue Regular"/>
              </a:rPr>
              <a:t>Debbah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H. Vincent Poor and C. Yuen, "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Stacked intelligent </a:t>
            </a: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metasurfaces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for multiuser downlink beamforming in the wave  domain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",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HelveticaNeue Regular"/>
              </a:rPr>
              <a:t>arXiv:2309.02687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2023.</a:t>
            </a:r>
            <a:endParaRPr lang="LID4096" sz="1200" dirty="0"/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CC55A-92DA-F2BD-2B18-DF08DECDE6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F8C34-17CD-41C4-A2DB-37C5CCFFA151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24782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818B8-C807-1730-8729-8023ACC54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45564D-467C-10A6-E1B7-B41F295294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F9CF04-8DCA-8E4C-6D84-7812D58E83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Tunable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circuits</a:t>
            </a:r>
          </a:p>
          <a:p>
            <a:pPr>
              <a:spcAft>
                <a:spcPts val="600"/>
              </a:spcAft>
            </a:pP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[1] C. Liu et al., "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A programmable diffractive deep neural network based on a digital-coding </a:t>
            </a: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metasurface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array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",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HelveticaNeue Regular"/>
              </a:rPr>
              <a:t>Nature Electron.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vol. 5, no. 2, pp. 113-122, Feb. 2022.</a:t>
            </a:r>
          </a:p>
          <a:p>
            <a:pPr>
              <a:spcAft>
                <a:spcPts val="600"/>
              </a:spcAft>
            </a:pP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[2] J. An et al., "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Stacked intelligent </a:t>
            </a: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metasurfaces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for efficient holographic MIMO communications in 6G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",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HelveticaNeue Regular"/>
              </a:rPr>
              <a:t>IEEE J. Sel. Areas Commun.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vol. 41, no. 8, pp. 2380-2396, Aug. 2023.</a:t>
            </a:r>
          </a:p>
          <a:p>
            <a:pPr>
              <a:spcAft>
                <a:spcPts val="600"/>
              </a:spcAft>
            </a:pPr>
            <a:r>
              <a:rPr lang="en-GB" sz="1200" dirty="0">
                <a:solidFill>
                  <a:srgbClr val="333333"/>
                </a:solidFill>
                <a:latin typeface="HelveticaNeue Regular"/>
              </a:rPr>
              <a:t>[3] 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J. An, M. Di Renzo, M. </a:t>
            </a:r>
            <a:r>
              <a:rPr lang="en-GB" sz="1200" b="0" i="0" dirty="0" err="1">
                <a:solidFill>
                  <a:srgbClr val="333333"/>
                </a:solidFill>
                <a:effectLst/>
                <a:latin typeface="HelveticaNeue Regular"/>
              </a:rPr>
              <a:t>Debbah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H. Vincent Poor and C. Yuen, "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Stacked intelligent </a:t>
            </a: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metasurfaces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for multiuser downlink beamforming in the wave  domain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",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HelveticaNeue Regular"/>
              </a:rPr>
              <a:t>arXiv:2309.02687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2023.</a:t>
            </a:r>
            <a:endParaRPr lang="LID4096" sz="1200" dirty="0"/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ED264-9E92-7513-8BA0-7E39DD083F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F8C34-17CD-41C4-A2DB-37C5CCFFA151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00359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CEADA-56C7-0D81-BDDC-04B79FA53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B9D097-F03F-D5C9-F887-4EB3387D6F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BAF348-95FE-64A2-AE8B-50CA34F86A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EB17D-51E3-4742-1202-77586E19F9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F8C34-17CD-41C4-A2DB-37C5CCFFA151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16033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DEC9693-A716-459F-9D95-DDB1631609A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0D0460B-7977-47E7-A79A-D188E3C0314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10E9FE8-B0A7-4DDF-9B2C-C222F344FFE3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1FD9CF8-875E-439C-8289-500F982A6E2C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B1C50-5D25-95A5-BFC2-A31C2E836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79FD4-A77D-E97E-76EB-2B34C509A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8C733-D60B-9E68-E96F-B69FB04DC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DF152-B7CB-BD79-6779-DF68364A1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DE"/>
              <a:t>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949DB-C176-AAEE-DF89-B1A94C660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774BD-3A8C-4ADC-8C0D-70DC2C0D04B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81261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932A77E-96FA-4D0D-9FF9-7EEFED12E590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6401EBA-E477-4F8E-A6D6-1BE6738D1C7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1B93933-871D-43A0-B4A5-0050B42A6D2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B950C39-BCC4-45E7-88CF-72025A89921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630FCC0-3731-4148-8B1E-DEC636D6DAA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BD880B6-ACD4-41BB-9C30-DD741E608A1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F2B61DF-8D7C-4649-9955-E68C70424B2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1E0289D-9E26-4C70-8262-1058FD75365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DE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  <a:endParaRPr lang="en-DE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  <a:endParaRPr lang="en-DE" sz="20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DE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endParaRPr lang="en-US" sz="12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Footer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70A11EB-8750-4C21-89D1-1F329665C008}" type="slidenum">
              <a:rPr lang="en-DE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50.png"/><Relationship Id="rId18" Type="http://schemas.openxmlformats.org/officeDocument/2006/relationships/image" Target="../media/image68.svg"/><Relationship Id="rId3" Type="http://schemas.openxmlformats.org/officeDocument/2006/relationships/image" Target="../media/image4.png"/><Relationship Id="rId7" Type="http://schemas.openxmlformats.org/officeDocument/2006/relationships/image" Target="../media/image59.png"/><Relationship Id="rId12" Type="http://schemas.openxmlformats.org/officeDocument/2006/relationships/image" Target="../media/image64.svg"/><Relationship Id="rId17" Type="http://schemas.openxmlformats.org/officeDocument/2006/relationships/image" Target="../media/image67.png"/><Relationship Id="rId2" Type="http://schemas.openxmlformats.org/officeDocument/2006/relationships/image" Target="../media/image3.png"/><Relationship Id="rId16" Type="http://schemas.openxmlformats.org/officeDocument/2006/relationships/image" Target="../media/image6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5.png"/><Relationship Id="rId10" Type="http://schemas.openxmlformats.org/officeDocument/2006/relationships/image" Target="../media/image62.png"/><Relationship Id="rId4" Type="http://schemas.openxmlformats.org/officeDocument/2006/relationships/image" Target="../media/image5.svg"/><Relationship Id="rId9" Type="http://schemas.openxmlformats.org/officeDocument/2006/relationships/image" Target="../media/image61.png"/><Relationship Id="rId14" Type="http://schemas.openxmlformats.org/officeDocument/2006/relationships/image" Target="../media/image5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50.png"/><Relationship Id="rId18" Type="http://schemas.openxmlformats.org/officeDocument/2006/relationships/image" Target="../media/image68.svg"/><Relationship Id="rId3" Type="http://schemas.openxmlformats.org/officeDocument/2006/relationships/image" Target="../media/image3.png"/><Relationship Id="rId7" Type="http://schemas.openxmlformats.org/officeDocument/2006/relationships/image" Target="../media/image59.png"/><Relationship Id="rId12" Type="http://schemas.openxmlformats.org/officeDocument/2006/relationships/image" Target="../media/image64.svg"/><Relationship Id="rId17" Type="http://schemas.openxmlformats.org/officeDocument/2006/relationships/image" Target="../media/image67.png"/><Relationship Id="rId2" Type="http://schemas.openxmlformats.org/officeDocument/2006/relationships/image" Target="../media/image69.png"/><Relationship Id="rId16" Type="http://schemas.openxmlformats.org/officeDocument/2006/relationships/image" Target="../media/image6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.svg"/><Relationship Id="rId15" Type="http://schemas.openxmlformats.org/officeDocument/2006/relationships/image" Target="../media/image65.png"/><Relationship Id="rId10" Type="http://schemas.openxmlformats.org/officeDocument/2006/relationships/image" Target="../media/image62.png"/><Relationship Id="rId4" Type="http://schemas.openxmlformats.org/officeDocument/2006/relationships/image" Target="../media/image4.png"/><Relationship Id="rId9" Type="http://schemas.openxmlformats.org/officeDocument/2006/relationships/image" Target="../media/image71.png"/><Relationship Id="rId14" Type="http://schemas.openxmlformats.org/officeDocument/2006/relationships/image" Target="../media/image5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450.png"/><Relationship Id="rId18" Type="http://schemas.openxmlformats.org/officeDocument/2006/relationships/image" Target="../media/image500.png"/><Relationship Id="rId3" Type="http://schemas.openxmlformats.org/officeDocument/2006/relationships/image" Target="../media/image3.png"/><Relationship Id="rId21" Type="http://schemas.openxmlformats.org/officeDocument/2006/relationships/image" Target="../media/image520.png"/><Relationship Id="rId7" Type="http://schemas.openxmlformats.org/officeDocument/2006/relationships/image" Target="../media/image303.png"/><Relationship Id="rId12" Type="http://schemas.openxmlformats.org/officeDocument/2006/relationships/image" Target="../media/image350.png"/><Relationship Id="rId17" Type="http://schemas.openxmlformats.org/officeDocument/2006/relationships/image" Target="../media/image490.png"/><Relationship Id="rId2" Type="http://schemas.openxmlformats.org/officeDocument/2006/relationships/image" Target="../media/image9.png"/><Relationship Id="rId16" Type="http://schemas.openxmlformats.org/officeDocument/2006/relationships/image" Target="../media/image480.png"/><Relationship Id="rId20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0.png"/><Relationship Id="rId5" Type="http://schemas.openxmlformats.org/officeDocument/2006/relationships/image" Target="../media/image5.svg"/><Relationship Id="rId15" Type="http://schemas.openxmlformats.org/officeDocument/2006/relationships/image" Target="../media/image470.png"/><Relationship Id="rId10" Type="http://schemas.openxmlformats.org/officeDocument/2006/relationships/image" Target="../media/image330.png"/><Relationship Id="rId19" Type="http://schemas.openxmlformats.org/officeDocument/2006/relationships/image" Target="../media/image51.png"/><Relationship Id="rId4" Type="http://schemas.openxmlformats.org/officeDocument/2006/relationships/image" Target="../media/image4.png"/><Relationship Id="rId9" Type="http://schemas.openxmlformats.org/officeDocument/2006/relationships/image" Target="../media/image320.png"/><Relationship Id="rId14" Type="http://schemas.openxmlformats.org/officeDocument/2006/relationships/image" Target="../media/image46.png"/><Relationship Id="rId22" Type="http://schemas.openxmlformats.org/officeDocument/2006/relationships/image" Target="../media/image5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png"/><Relationship Id="rId13" Type="http://schemas.openxmlformats.org/officeDocument/2006/relationships/image" Target="../media/image620.png"/><Relationship Id="rId18" Type="http://schemas.openxmlformats.org/officeDocument/2006/relationships/image" Target="../media/image670.png"/><Relationship Id="rId26" Type="http://schemas.openxmlformats.org/officeDocument/2006/relationships/image" Target="../media/image75.png"/><Relationship Id="rId3" Type="http://schemas.openxmlformats.org/officeDocument/2006/relationships/image" Target="../media/image4.png"/><Relationship Id="rId21" Type="http://schemas.openxmlformats.org/officeDocument/2006/relationships/image" Target="../media/image700.png"/><Relationship Id="rId7" Type="http://schemas.openxmlformats.org/officeDocument/2006/relationships/image" Target="../media/image560.png"/><Relationship Id="rId12" Type="http://schemas.openxmlformats.org/officeDocument/2006/relationships/image" Target="../media/image610.png"/><Relationship Id="rId17" Type="http://schemas.openxmlformats.org/officeDocument/2006/relationships/image" Target="../media/image660.png"/><Relationship Id="rId25" Type="http://schemas.openxmlformats.org/officeDocument/2006/relationships/image" Target="../media/image74.png"/><Relationship Id="rId2" Type="http://schemas.openxmlformats.org/officeDocument/2006/relationships/image" Target="../media/image3.png"/><Relationship Id="rId16" Type="http://schemas.openxmlformats.org/officeDocument/2006/relationships/image" Target="../media/image650.png"/><Relationship Id="rId20" Type="http://schemas.openxmlformats.org/officeDocument/2006/relationships/image" Target="../media/image6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0.png"/><Relationship Id="rId11" Type="http://schemas.openxmlformats.org/officeDocument/2006/relationships/image" Target="../media/image600.png"/><Relationship Id="rId24" Type="http://schemas.openxmlformats.org/officeDocument/2006/relationships/image" Target="../media/image73.png"/><Relationship Id="rId5" Type="http://schemas.openxmlformats.org/officeDocument/2006/relationships/image" Target="../media/image540.png"/><Relationship Id="rId15" Type="http://schemas.openxmlformats.org/officeDocument/2006/relationships/image" Target="../media/image640.png"/><Relationship Id="rId23" Type="http://schemas.openxmlformats.org/officeDocument/2006/relationships/image" Target="../media/image72.png"/><Relationship Id="rId28" Type="http://schemas.openxmlformats.org/officeDocument/2006/relationships/image" Target="../media/image77.png"/><Relationship Id="rId10" Type="http://schemas.openxmlformats.org/officeDocument/2006/relationships/image" Target="../media/image590.png"/><Relationship Id="rId19" Type="http://schemas.openxmlformats.org/officeDocument/2006/relationships/image" Target="../media/image68.png"/><Relationship Id="rId4" Type="http://schemas.openxmlformats.org/officeDocument/2006/relationships/image" Target="../media/image5.svg"/><Relationship Id="rId9" Type="http://schemas.openxmlformats.org/officeDocument/2006/relationships/image" Target="../media/image580.png"/><Relationship Id="rId14" Type="http://schemas.openxmlformats.org/officeDocument/2006/relationships/image" Target="../media/image630.png"/><Relationship Id="rId22" Type="http://schemas.openxmlformats.org/officeDocument/2006/relationships/image" Target="../media/image710.png"/><Relationship Id="rId27" Type="http://schemas.openxmlformats.org/officeDocument/2006/relationships/image" Target="../media/image7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18" Type="http://schemas.openxmlformats.org/officeDocument/2006/relationships/image" Target="../media/image72.png"/><Relationship Id="rId3" Type="http://schemas.openxmlformats.org/officeDocument/2006/relationships/image" Target="../media/image4.png"/><Relationship Id="rId21" Type="http://schemas.openxmlformats.org/officeDocument/2006/relationships/image" Target="../media/image75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710.png"/><Relationship Id="rId25" Type="http://schemas.openxmlformats.org/officeDocument/2006/relationships/image" Target="../media/image91.png"/><Relationship Id="rId2" Type="http://schemas.openxmlformats.org/officeDocument/2006/relationships/image" Target="../media/image3.png"/><Relationship Id="rId16" Type="http://schemas.openxmlformats.org/officeDocument/2006/relationships/image" Target="../media/image700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24" Type="http://schemas.openxmlformats.org/officeDocument/2006/relationships/image" Target="../media/image90.png"/><Relationship Id="rId5" Type="http://schemas.openxmlformats.org/officeDocument/2006/relationships/image" Target="../media/image78.png"/><Relationship Id="rId15" Type="http://schemas.openxmlformats.org/officeDocument/2006/relationships/image" Target="../media/image690.png"/><Relationship Id="rId23" Type="http://schemas.openxmlformats.org/officeDocument/2006/relationships/image" Target="../media/image89.png"/><Relationship Id="rId10" Type="http://schemas.openxmlformats.org/officeDocument/2006/relationships/image" Target="../media/image83.png"/><Relationship Id="rId19" Type="http://schemas.openxmlformats.org/officeDocument/2006/relationships/image" Target="../media/image73.png"/><Relationship Id="rId4" Type="http://schemas.openxmlformats.org/officeDocument/2006/relationships/image" Target="../media/image5.svg"/><Relationship Id="rId9" Type="http://schemas.openxmlformats.org/officeDocument/2006/relationships/image" Target="../media/image82.png"/><Relationship Id="rId14" Type="http://schemas.openxmlformats.org/officeDocument/2006/relationships/image" Target="../media/image87.png"/><Relationship Id="rId22" Type="http://schemas.openxmlformats.org/officeDocument/2006/relationships/image" Target="../media/image8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690.png"/><Relationship Id="rId18" Type="http://schemas.openxmlformats.org/officeDocument/2006/relationships/image" Target="../media/image74.png"/><Relationship Id="rId3" Type="http://schemas.openxmlformats.org/officeDocument/2006/relationships/image" Target="../media/image93.svg"/><Relationship Id="rId21" Type="http://schemas.openxmlformats.org/officeDocument/2006/relationships/image" Target="../media/image10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73.png"/><Relationship Id="rId25" Type="http://schemas.openxmlformats.org/officeDocument/2006/relationships/image" Target="../media/image104.png"/><Relationship Id="rId2" Type="http://schemas.openxmlformats.org/officeDocument/2006/relationships/image" Target="../media/image92.png"/><Relationship Id="rId16" Type="http://schemas.openxmlformats.org/officeDocument/2006/relationships/image" Target="../media/image72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98.png"/><Relationship Id="rId24" Type="http://schemas.openxmlformats.org/officeDocument/2006/relationships/image" Target="../media/image103.png"/><Relationship Id="rId5" Type="http://schemas.openxmlformats.org/officeDocument/2006/relationships/image" Target="../media/image4.png"/><Relationship Id="rId15" Type="http://schemas.openxmlformats.org/officeDocument/2006/relationships/image" Target="../media/image710.png"/><Relationship Id="rId23" Type="http://schemas.openxmlformats.org/officeDocument/2006/relationships/image" Target="../media/image102.png"/><Relationship Id="rId10" Type="http://schemas.openxmlformats.org/officeDocument/2006/relationships/image" Target="../media/image97.png"/><Relationship Id="rId19" Type="http://schemas.openxmlformats.org/officeDocument/2006/relationships/image" Target="../media/image75.png"/><Relationship Id="rId4" Type="http://schemas.openxmlformats.org/officeDocument/2006/relationships/image" Target="../media/image3.png"/><Relationship Id="rId9" Type="http://schemas.openxmlformats.org/officeDocument/2006/relationships/image" Target="../media/image96.png"/><Relationship Id="rId14" Type="http://schemas.openxmlformats.org/officeDocument/2006/relationships/image" Target="../media/image700.png"/><Relationship Id="rId22" Type="http://schemas.openxmlformats.org/officeDocument/2006/relationships/image" Target="../media/image10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3" Type="http://schemas.openxmlformats.org/officeDocument/2006/relationships/image" Target="../media/image3.png"/><Relationship Id="rId21" Type="http://schemas.openxmlformats.org/officeDocument/2006/relationships/image" Target="../media/image135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5.sv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4" Type="http://schemas.openxmlformats.org/officeDocument/2006/relationships/image" Target="../media/image4.png"/><Relationship Id="rId9" Type="http://schemas.openxmlformats.org/officeDocument/2006/relationships/image" Target="../media/image117.sv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43.png"/><Relationship Id="rId18" Type="http://schemas.openxmlformats.org/officeDocument/2006/relationships/image" Target="../media/image148.png"/><Relationship Id="rId3" Type="http://schemas.openxmlformats.org/officeDocument/2006/relationships/image" Target="../media/image3.png"/><Relationship Id="rId7" Type="http://schemas.openxmlformats.org/officeDocument/2006/relationships/image" Target="../media/image139.png"/><Relationship Id="rId12" Type="http://schemas.openxmlformats.org/officeDocument/2006/relationships/image" Target="../media/image142.png"/><Relationship Id="rId17" Type="http://schemas.openxmlformats.org/officeDocument/2006/relationships/image" Target="../media/image147.png"/><Relationship Id="rId2" Type="http://schemas.openxmlformats.org/officeDocument/2006/relationships/image" Target="../media/image137.png"/><Relationship Id="rId16" Type="http://schemas.openxmlformats.org/officeDocument/2006/relationships/image" Target="../media/image146.png"/><Relationship Id="rId20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11" Type="http://schemas.openxmlformats.org/officeDocument/2006/relationships/image" Target="../media/image141.png"/><Relationship Id="rId5" Type="http://schemas.openxmlformats.org/officeDocument/2006/relationships/image" Target="../media/image5.svg"/><Relationship Id="rId15" Type="http://schemas.openxmlformats.org/officeDocument/2006/relationships/image" Target="../media/image145.png"/><Relationship Id="rId10" Type="http://schemas.openxmlformats.org/officeDocument/2006/relationships/image" Target="../media/image140.png"/><Relationship Id="rId19" Type="http://schemas.openxmlformats.org/officeDocument/2006/relationships/image" Target="../media/image149.png"/><Relationship Id="rId4" Type="http://schemas.openxmlformats.org/officeDocument/2006/relationships/image" Target="../media/image4.png"/><Relationship Id="rId9" Type="http://schemas.openxmlformats.org/officeDocument/2006/relationships/image" Target="../media/image117.svg"/><Relationship Id="rId14" Type="http://schemas.openxmlformats.org/officeDocument/2006/relationships/image" Target="../media/image1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49.png"/><Relationship Id="rId3" Type="http://schemas.openxmlformats.org/officeDocument/2006/relationships/image" Target="../media/image3.png"/><Relationship Id="rId7" Type="http://schemas.openxmlformats.org/officeDocument/2006/relationships/image" Target="../media/image152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116.png"/><Relationship Id="rId5" Type="http://schemas.openxmlformats.org/officeDocument/2006/relationships/image" Target="../media/image5.svg"/><Relationship Id="rId10" Type="http://schemas.openxmlformats.org/officeDocument/2006/relationships/image" Target="../media/image155.png"/><Relationship Id="rId4" Type="http://schemas.openxmlformats.org/officeDocument/2006/relationships/image" Target="../media/image4.png"/><Relationship Id="rId9" Type="http://schemas.openxmlformats.org/officeDocument/2006/relationships/image" Target="../media/image154.png"/><Relationship Id="rId14" Type="http://schemas.openxmlformats.org/officeDocument/2006/relationships/image" Target="../media/image15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35.png"/><Relationship Id="rId18" Type="http://schemas.openxmlformats.org/officeDocument/2006/relationships/image" Target="../media/image164.png"/><Relationship Id="rId3" Type="http://schemas.openxmlformats.org/officeDocument/2006/relationships/image" Target="../media/image3.png"/><Relationship Id="rId21" Type="http://schemas.openxmlformats.org/officeDocument/2006/relationships/image" Target="../media/image167.png"/><Relationship Id="rId7" Type="http://schemas.openxmlformats.org/officeDocument/2006/relationships/image" Target="../media/image158.png"/><Relationship Id="rId12" Type="http://schemas.openxmlformats.org/officeDocument/2006/relationships/image" Target="../media/image134.png"/><Relationship Id="rId17" Type="http://schemas.openxmlformats.org/officeDocument/2006/relationships/image" Target="../media/image16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2.png"/><Relationship Id="rId20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33.png"/><Relationship Id="rId24" Type="http://schemas.openxmlformats.org/officeDocument/2006/relationships/image" Target="../media/image170.png"/><Relationship Id="rId5" Type="http://schemas.openxmlformats.org/officeDocument/2006/relationships/image" Target="../media/image5.svg"/><Relationship Id="rId15" Type="http://schemas.openxmlformats.org/officeDocument/2006/relationships/image" Target="../media/image161.png"/><Relationship Id="rId23" Type="http://schemas.openxmlformats.org/officeDocument/2006/relationships/image" Target="../media/image169.png"/><Relationship Id="rId10" Type="http://schemas.openxmlformats.org/officeDocument/2006/relationships/image" Target="../media/image117.svg"/><Relationship Id="rId19" Type="http://schemas.openxmlformats.org/officeDocument/2006/relationships/image" Target="../media/image165.png"/><Relationship Id="rId4" Type="http://schemas.openxmlformats.org/officeDocument/2006/relationships/image" Target="../media/image4.png"/><Relationship Id="rId9" Type="http://schemas.openxmlformats.org/officeDocument/2006/relationships/image" Target="../media/image116.png"/><Relationship Id="rId14" Type="http://schemas.openxmlformats.org/officeDocument/2006/relationships/image" Target="../media/image160.png"/><Relationship Id="rId22" Type="http://schemas.openxmlformats.org/officeDocument/2006/relationships/image" Target="../media/image1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hyperlink" Target="https://doi.org/10.1145/3641512.3686393" TargetMode="External"/><Relationship Id="rId18" Type="http://schemas.openxmlformats.org/officeDocument/2006/relationships/image" Target="../media/image180.png"/><Relationship Id="rId3" Type="http://schemas.openxmlformats.org/officeDocument/2006/relationships/image" Target="../media/image3.png"/><Relationship Id="rId7" Type="http://schemas.openxmlformats.org/officeDocument/2006/relationships/image" Target="../media/image172.png"/><Relationship Id="rId12" Type="http://schemas.openxmlformats.org/officeDocument/2006/relationships/image" Target="../media/image175.png"/><Relationship Id="rId17" Type="http://schemas.openxmlformats.org/officeDocument/2006/relationships/image" Target="../media/image11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openxmlformats.org/officeDocument/2006/relationships/image" Target="../media/image174.png"/><Relationship Id="rId5" Type="http://schemas.openxmlformats.org/officeDocument/2006/relationships/image" Target="../media/image5.svg"/><Relationship Id="rId15" Type="http://schemas.openxmlformats.org/officeDocument/2006/relationships/image" Target="../media/image177.png"/><Relationship Id="rId10" Type="http://schemas.openxmlformats.org/officeDocument/2006/relationships/image" Target="../media/image117.svg"/><Relationship Id="rId19" Type="http://schemas.openxmlformats.org/officeDocument/2006/relationships/image" Target="../media/image181.png"/><Relationship Id="rId4" Type="http://schemas.openxmlformats.org/officeDocument/2006/relationships/image" Target="../media/image4.png"/><Relationship Id="rId9" Type="http://schemas.openxmlformats.org/officeDocument/2006/relationships/image" Target="../media/image116.png"/><Relationship Id="rId14" Type="http://schemas.openxmlformats.org/officeDocument/2006/relationships/image" Target="../media/image1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85.png"/><Relationship Id="rId18" Type="http://schemas.openxmlformats.org/officeDocument/2006/relationships/image" Target="../media/image188.png"/><Relationship Id="rId3" Type="http://schemas.openxmlformats.org/officeDocument/2006/relationships/image" Target="../media/image3.png"/><Relationship Id="rId7" Type="http://schemas.openxmlformats.org/officeDocument/2006/relationships/image" Target="../media/image172.png"/><Relationship Id="rId12" Type="http://schemas.openxmlformats.org/officeDocument/2006/relationships/image" Target="../media/image184.png"/><Relationship Id="rId17" Type="http://schemas.openxmlformats.org/officeDocument/2006/relationships/image" Target="../media/image18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83.png"/><Relationship Id="rId5" Type="http://schemas.openxmlformats.org/officeDocument/2006/relationships/image" Target="../media/image5.svg"/><Relationship Id="rId15" Type="http://schemas.openxmlformats.org/officeDocument/2006/relationships/image" Target="../media/image186.png"/><Relationship Id="rId10" Type="http://schemas.openxmlformats.org/officeDocument/2006/relationships/image" Target="../media/image182.png"/><Relationship Id="rId19" Type="http://schemas.openxmlformats.org/officeDocument/2006/relationships/image" Target="../media/image189.png"/><Relationship Id="rId4" Type="http://schemas.openxmlformats.org/officeDocument/2006/relationships/image" Target="../media/image4.png"/><Relationship Id="rId9" Type="http://schemas.openxmlformats.org/officeDocument/2006/relationships/image" Target="../media/image117.svg"/><Relationship Id="rId14" Type="http://schemas.openxmlformats.org/officeDocument/2006/relationships/image" Target="../media/image17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33.png"/><Relationship Id="rId18" Type="http://schemas.openxmlformats.org/officeDocument/2006/relationships/image" Target="../media/image195.png"/><Relationship Id="rId3" Type="http://schemas.openxmlformats.org/officeDocument/2006/relationships/image" Target="../media/image3.png"/><Relationship Id="rId7" Type="http://schemas.openxmlformats.org/officeDocument/2006/relationships/image" Target="../media/image191.png"/><Relationship Id="rId12" Type="http://schemas.openxmlformats.org/officeDocument/2006/relationships/image" Target="../media/image186.png"/><Relationship Id="rId17" Type="http://schemas.openxmlformats.org/officeDocument/2006/relationships/image" Target="../media/image19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11" Type="http://schemas.openxmlformats.org/officeDocument/2006/relationships/image" Target="../media/image178.png"/><Relationship Id="rId5" Type="http://schemas.openxmlformats.org/officeDocument/2006/relationships/image" Target="../media/image5.svg"/><Relationship Id="rId15" Type="http://schemas.openxmlformats.org/officeDocument/2006/relationships/image" Target="../media/image188.png"/><Relationship Id="rId10" Type="http://schemas.openxmlformats.org/officeDocument/2006/relationships/image" Target="../media/image192.png"/><Relationship Id="rId19" Type="http://schemas.openxmlformats.org/officeDocument/2006/relationships/image" Target="../media/image196.png"/><Relationship Id="rId4" Type="http://schemas.openxmlformats.org/officeDocument/2006/relationships/image" Target="../media/image4.png"/><Relationship Id="rId9" Type="http://schemas.openxmlformats.org/officeDocument/2006/relationships/image" Target="../media/image117.svg"/><Relationship Id="rId14" Type="http://schemas.openxmlformats.org/officeDocument/2006/relationships/image" Target="../media/image18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49.png"/><Relationship Id="rId3" Type="http://schemas.openxmlformats.org/officeDocument/2006/relationships/image" Target="../media/image3.png"/><Relationship Id="rId7" Type="http://schemas.openxmlformats.org/officeDocument/2006/relationships/image" Target="../media/image152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116.png"/><Relationship Id="rId5" Type="http://schemas.openxmlformats.org/officeDocument/2006/relationships/image" Target="../media/image5.svg"/><Relationship Id="rId10" Type="http://schemas.openxmlformats.org/officeDocument/2006/relationships/image" Target="../media/image155.png"/><Relationship Id="rId4" Type="http://schemas.openxmlformats.org/officeDocument/2006/relationships/image" Target="../media/image4.png"/><Relationship Id="rId9" Type="http://schemas.openxmlformats.org/officeDocument/2006/relationships/image" Target="../media/image154.png"/><Relationship Id="rId14" Type="http://schemas.openxmlformats.org/officeDocument/2006/relationships/image" Target="../media/image1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206.png"/><Relationship Id="rId3" Type="http://schemas.openxmlformats.org/officeDocument/2006/relationships/hyperlink" Target="https://doi.org/10.48550/arXiv.2112.05989" TargetMode="External"/><Relationship Id="rId7" Type="http://schemas.openxmlformats.org/officeDocument/2006/relationships/image" Target="../media/image200.png"/><Relationship Id="rId12" Type="http://schemas.openxmlformats.org/officeDocument/2006/relationships/image" Target="../media/image205.png"/><Relationship Id="rId2" Type="http://schemas.openxmlformats.org/officeDocument/2006/relationships/hyperlink" Target="http://arxiv.org/abs/1806.0624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11" Type="http://schemas.openxmlformats.org/officeDocument/2006/relationships/image" Target="../media/image204.png"/><Relationship Id="rId5" Type="http://schemas.openxmlformats.org/officeDocument/2006/relationships/image" Target="../media/image123.png"/><Relationship Id="rId10" Type="http://schemas.openxmlformats.org/officeDocument/2006/relationships/image" Target="../media/image203.png"/><Relationship Id="rId4" Type="http://schemas.openxmlformats.org/officeDocument/2006/relationships/image" Target="../media/image122.png"/><Relationship Id="rId9" Type="http://schemas.openxmlformats.org/officeDocument/2006/relationships/image" Target="../media/image19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22.png"/><Relationship Id="rId7" Type="http://schemas.openxmlformats.org/officeDocument/2006/relationships/image" Target="../media/image179.png"/><Relationship Id="rId2" Type="http://schemas.openxmlformats.org/officeDocument/2006/relationships/hyperlink" Target="https://doi.org/10.1109/18.68131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123.png"/><Relationship Id="rId9" Type="http://schemas.openxmlformats.org/officeDocument/2006/relationships/image" Target="../media/image19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23.png"/><Relationship Id="rId7" Type="http://schemas.openxmlformats.org/officeDocument/2006/relationships/image" Target="../media/image210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23.png"/><Relationship Id="rId7" Type="http://schemas.openxmlformats.org/officeDocument/2006/relationships/image" Target="../media/image210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198.png"/><Relationship Id="rId9" Type="http://schemas.openxmlformats.org/officeDocument/2006/relationships/image" Target="../media/image2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2.svg"/><Relationship Id="rId4" Type="http://schemas.openxmlformats.org/officeDocument/2006/relationships/image" Target="../media/image20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svg"/><Relationship Id="rId3" Type="http://schemas.openxmlformats.org/officeDocument/2006/relationships/image" Target="../media/image220.png"/><Relationship Id="rId7" Type="http://schemas.openxmlformats.org/officeDocument/2006/relationships/image" Target="../media/image2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svg"/><Relationship Id="rId5" Type="http://schemas.openxmlformats.org/officeDocument/2006/relationships/image" Target="../media/image221.png"/><Relationship Id="rId4" Type="http://schemas.openxmlformats.org/officeDocument/2006/relationships/image" Target="../media/image19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228.png"/><Relationship Id="rId7" Type="http://schemas.openxmlformats.org/officeDocument/2006/relationships/image" Target="../media/image2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png"/><Relationship Id="rId5" Type="http://schemas.openxmlformats.org/officeDocument/2006/relationships/image" Target="../media/image214.png"/><Relationship Id="rId10" Type="http://schemas.openxmlformats.org/officeDocument/2006/relationships/image" Target="../media/image233.png"/><Relationship Id="rId4" Type="http://schemas.openxmlformats.org/officeDocument/2006/relationships/image" Target="../media/image225.png"/><Relationship Id="rId9" Type="http://schemas.openxmlformats.org/officeDocument/2006/relationships/image" Target="../media/image2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7" Type="http://schemas.openxmlformats.org/officeDocument/2006/relationships/image" Target="../media/image240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122.png"/><Relationship Id="rId7" Type="http://schemas.openxmlformats.org/officeDocument/2006/relationships/image" Target="../media/image238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7.png"/><Relationship Id="rId5" Type="http://schemas.openxmlformats.org/officeDocument/2006/relationships/image" Target="../media/image242.png"/><Relationship Id="rId4" Type="http://schemas.openxmlformats.org/officeDocument/2006/relationships/image" Target="../media/image123.png"/><Relationship Id="rId9" Type="http://schemas.openxmlformats.org/officeDocument/2006/relationships/image" Target="../media/image2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6.png"/><Relationship Id="rId4" Type="http://schemas.openxmlformats.org/officeDocument/2006/relationships/image" Target="../media/image24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48.png"/><Relationship Id="rId7" Type="http://schemas.openxmlformats.org/officeDocument/2006/relationships/image" Target="../media/image246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5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Relationship Id="rId9" Type="http://schemas.openxmlformats.org/officeDocument/2006/relationships/image" Target="../media/image2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2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13" Type="http://schemas.openxmlformats.org/officeDocument/2006/relationships/image" Target="../media/image263.png"/><Relationship Id="rId3" Type="http://schemas.openxmlformats.org/officeDocument/2006/relationships/image" Target="../media/image122.png"/><Relationship Id="rId7" Type="http://schemas.openxmlformats.org/officeDocument/2006/relationships/image" Target="../media/image258.png"/><Relationship Id="rId12" Type="http://schemas.openxmlformats.org/officeDocument/2006/relationships/image" Target="../media/image240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6.png"/><Relationship Id="rId11" Type="http://schemas.openxmlformats.org/officeDocument/2006/relationships/image" Target="../media/image262.png"/><Relationship Id="rId5" Type="http://schemas.openxmlformats.org/officeDocument/2006/relationships/image" Target="../media/image242.png"/><Relationship Id="rId10" Type="http://schemas.openxmlformats.org/officeDocument/2006/relationships/image" Target="../media/image261.png"/><Relationship Id="rId4" Type="http://schemas.openxmlformats.org/officeDocument/2006/relationships/image" Target="../media/image123.png"/><Relationship Id="rId9" Type="http://schemas.openxmlformats.org/officeDocument/2006/relationships/image" Target="../media/image26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268.png"/><Relationship Id="rId7" Type="http://schemas.openxmlformats.org/officeDocument/2006/relationships/image" Target="../media/image272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Relationship Id="rId9" Type="http://schemas.openxmlformats.org/officeDocument/2006/relationships/image" Target="../media/image24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image" Target="../media/image268.png"/><Relationship Id="rId7" Type="http://schemas.openxmlformats.org/officeDocument/2006/relationships/image" Target="../media/image272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3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5.sv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64.png"/><Relationship Id="rId7" Type="http://schemas.openxmlformats.org/officeDocument/2006/relationships/image" Target="../media/image279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8.png"/><Relationship Id="rId11" Type="http://schemas.openxmlformats.org/officeDocument/2006/relationships/image" Target="../media/image265.png"/><Relationship Id="rId5" Type="http://schemas.openxmlformats.org/officeDocument/2006/relationships/image" Target="../media/image277.png"/><Relationship Id="rId10" Type="http://schemas.openxmlformats.org/officeDocument/2006/relationships/image" Target="../media/image282.png"/><Relationship Id="rId4" Type="http://schemas.openxmlformats.org/officeDocument/2006/relationships/image" Target="../media/image276.png"/><Relationship Id="rId9" Type="http://schemas.openxmlformats.org/officeDocument/2006/relationships/image" Target="../media/image28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278.png"/><Relationship Id="rId3" Type="http://schemas.openxmlformats.org/officeDocument/2006/relationships/image" Target="../media/image123.png"/><Relationship Id="rId7" Type="http://schemas.openxmlformats.org/officeDocument/2006/relationships/image" Target="../media/image287.png"/><Relationship Id="rId12" Type="http://schemas.openxmlformats.org/officeDocument/2006/relationships/image" Target="../media/image277.png"/><Relationship Id="rId17" Type="http://schemas.openxmlformats.org/officeDocument/2006/relationships/image" Target="../media/image289.png"/><Relationship Id="rId2" Type="http://schemas.openxmlformats.org/officeDocument/2006/relationships/image" Target="../media/image122.png"/><Relationship Id="rId16" Type="http://schemas.openxmlformats.org/officeDocument/2006/relationships/image" Target="../media/image2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6.png"/><Relationship Id="rId11" Type="http://schemas.openxmlformats.org/officeDocument/2006/relationships/image" Target="../media/image276.png"/><Relationship Id="rId5" Type="http://schemas.openxmlformats.org/officeDocument/2006/relationships/image" Target="../media/image285.png"/><Relationship Id="rId15" Type="http://schemas.openxmlformats.org/officeDocument/2006/relationships/image" Target="../media/image275.png"/><Relationship Id="rId10" Type="http://schemas.openxmlformats.org/officeDocument/2006/relationships/image" Target="../media/image264.png"/><Relationship Id="rId4" Type="http://schemas.openxmlformats.org/officeDocument/2006/relationships/image" Target="../media/image284.png"/><Relationship Id="rId9" Type="http://schemas.openxmlformats.org/officeDocument/2006/relationships/image" Target="../media/image274.png"/><Relationship Id="rId14" Type="http://schemas.openxmlformats.org/officeDocument/2006/relationships/image" Target="../media/image2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7" Type="http://schemas.openxmlformats.org/officeDocument/2006/relationships/image" Target="../media/image289.png"/><Relationship Id="rId2" Type="http://schemas.openxmlformats.org/officeDocument/2006/relationships/image" Target="../media/image29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3.png"/><Relationship Id="rId5" Type="http://schemas.openxmlformats.org/officeDocument/2006/relationships/image" Target="../media/image275.png"/><Relationship Id="rId4" Type="http://schemas.openxmlformats.org/officeDocument/2006/relationships/image" Target="../media/image26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9.png"/><Relationship Id="rId5" Type="http://schemas.openxmlformats.org/officeDocument/2006/relationships/image" Target="../media/image283.png"/><Relationship Id="rId4" Type="http://schemas.openxmlformats.org/officeDocument/2006/relationships/image" Target="../media/image27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3" Type="http://schemas.openxmlformats.org/officeDocument/2006/relationships/image" Target="../media/image297.png"/><Relationship Id="rId7" Type="http://schemas.openxmlformats.org/officeDocument/2006/relationships/image" Target="../media/image301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0.png"/><Relationship Id="rId5" Type="http://schemas.openxmlformats.org/officeDocument/2006/relationships/image" Target="../media/image299.png"/><Relationship Id="rId4" Type="http://schemas.openxmlformats.org/officeDocument/2006/relationships/image" Target="../media/image298.png"/><Relationship Id="rId9" Type="http://schemas.openxmlformats.org/officeDocument/2006/relationships/image" Target="../media/image29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305.png"/><Relationship Id="rId7" Type="http://schemas.openxmlformats.org/officeDocument/2006/relationships/image" Target="../media/image272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10" Type="http://schemas.openxmlformats.org/officeDocument/2006/relationships/image" Target="../media/image123.png"/><Relationship Id="rId4" Type="http://schemas.openxmlformats.org/officeDocument/2006/relationships/image" Target="../media/image269.png"/><Relationship Id="rId9" Type="http://schemas.openxmlformats.org/officeDocument/2006/relationships/image" Target="../media/image1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9.svg"/><Relationship Id="rId21" Type="http://schemas.openxmlformats.org/officeDocument/2006/relationships/image" Target="../media/image32.png"/><Relationship Id="rId7" Type="http://schemas.openxmlformats.org/officeDocument/2006/relationships/image" Target="../media/image3.png"/><Relationship Id="rId17" Type="http://schemas.openxmlformats.org/officeDocument/2006/relationships/image" Target="../media/image39.png"/><Relationship Id="rId25" Type="http://schemas.openxmlformats.org/officeDocument/2006/relationships/image" Target="../media/image44.png"/><Relationship Id="rId2" Type="http://schemas.openxmlformats.org/officeDocument/2006/relationships/image" Target="../media/image28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24" Type="http://schemas.openxmlformats.org/officeDocument/2006/relationships/image" Target="../media/image43.png"/><Relationship Id="rId5" Type="http://schemas.openxmlformats.org/officeDocument/2006/relationships/image" Target="../media/image31.svg"/><Relationship Id="rId15" Type="http://schemas.openxmlformats.org/officeDocument/2006/relationships/image" Target="../media/image37.png"/><Relationship Id="rId23" Type="http://schemas.openxmlformats.org/officeDocument/2006/relationships/image" Target="../media/image34.png"/><Relationship Id="rId19" Type="http://schemas.openxmlformats.org/officeDocument/2006/relationships/image" Target="../media/image41.png"/><Relationship Id="rId4" Type="http://schemas.openxmlformats.org/officeDocument/2006/relationships/image" Target="../media/image30.png"/><Relationship Id="rId9" Type="http://schemas.openxmlformats.org/officeDocument/2006/relationships/image" Target="../media/image5.svg"/><Relationship Id="rId14" Type="http://schemas.openxmlformats.org/officeDocument/2006/relationships/image" Target="../media/image36.png"/><Relationship Id="rId22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49.png"/><Relationship Id="rId18" Type="http://schemas.openxmlformats.org/officeDocument/2006/relationships/image" Target="../media/image40.png"/><Relationship Id="rId3" Type="http://schemas.openxmlformats.org/officeDocument/2006/relationships/image" Target="../media/image29.svg"/><Relationship Id="rId21" Type="http://schemas.openxmlformats.org/officeDocument/2006/relationships/image" Target="../media/image43.png"/><Relationship Id="rId7" Type="http://schemas.openxmlformats.org/officeDocument/2006/relationships/image" Target="../media/image3.png"/><Relationship Id="rId12" Type="http://schemas.openxmlformats.org/officeDocument/2006/relationships/image" Target="../media/image48.png"/><Relationship Id="rId17" Type="http://schemas.openxmlformats.org/officeDocument/2006/relationships/image" Target="../media/image39.png"/><Relationship Id="rId2" Type="http://schemas.openxmlformats.org/officeDocument/2006/relationships/image" Target="../media/image28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47.png"/><Relationship Id="rId5" Type="http://schemas.openxmlformats.org/officeDocument/2006/relationships/image" Target="../media/image46.svg"/><Relationship Id="rId15" Type="http://schemas.openxmlformats.org/officeDocument/2006/relationships/image" Target="../media/image37.png"/><Relationship Id="rId10" Type="http://schemas.openxmlformats.org/officeDocument/2006/relationships/image" Target="../media/image321.png"/><Relationship Id="rId19" Type="http://schemas.openxmlformats.org/officeDocument/2006/relationships/image" Target="../media/image41.png"/><Relationship Id="rId4" Type="http://schemas.openxmlformats.org/officeDocument/2006/relationships/image" Target="../media/image45.png"/><Relationship Id="rId9" Type="http://schemas.openxmlformats.org/officeDocument/2006/relationships/image" Target="../media/image5.svg"/><Relationship Id="rId14" Type="http://schemas.openxmlformats.org/officeDocument/2006/relationships/image" Target="../media/image36.png"/><Relationship Id="rId22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52.png"/><Relationship Id="rId18" Type="http://schemas.openxmlformats.org/officeDocument/2006/relationships/image" Target="../media/image40.png"/><Relationship Id="rId3" Type="http://schemas.openxmlformats.org/officeDocument/2006/relationships/image" Target="../media/image51.svg"/><Relationship Id="rId21" Type="http://schemas.openxmlformats.org/officeDocument/2006/relationships/image" Target="../media/image43.png"/><Relationship Id="rId7" Type="http://schemas.openxmlformats.org/officeDocument/2006/relationships/image" Target="../media/image3.png"/><Relationship Id="rId17" Type="http://schemas.openxmlformats.org/officeDocument/2006/relationships/image" Target="../media/image39.png"/><Relationship Id="rId25" Type="http://schemas.openxmlformats.org/officeDocument/2006/relationships/image" Target="../media/image55.png"/><Relationship Id="rId2" Type="http://schemas.openxmlformats.org/officeDocument/2006/relationships/image" Target="../media/image50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24" Type="http://schemas.openxmlformats.org/officeDocument/2006/relationships/image" Target="../media/image54.png"/><Relationship Id="rId5" Type="http://schemas.openxmlformats.org/officeDocument/2006/relationships/image" Target="../media/image29.svg"/><Relationship Id="rId15" Type="http://schemas.openxmlformats.org/officeDocument/2006/relationships/image" Target="../media/image37.png"/><Relationship Id="rId23" Type="http://schemas.openxmlformats.org/officeDocument/2006/relationships/image" Target="../media/image53.png"/><Relationship Id="rId19" Type="http://schemas.openxmlformats.org/officeDocument/2006/relationships/image" Target="../media/image41.png"/><Relationship Id="rId10" Type="http://schemas.openxmlformats.org/officeDocument/2006/relationships/image" Target="../media/image321.png"/><Relationship Id="rId4" Type="http://schemas.openxmlformats.org/officeDocument/2006/relationships/image" Target="../media/image28.png"/><Relationship Id="rId9" Type="http://schemas.openxmlformats.org/officeDocument/2006/relationships/image" Target="../media/image5.svg"/><Relationship Id="rId14" Type="http://schemas.openxmlformats.org/officeDocument/2006/relationships/image" Target="../media/image36.png"/><Relationship Id="rId22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56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30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grpSp>
        <p:nvGrpSpPr>
          <p:cNvPr id="83" name="Group 32"/>
          <p:cNvGrpSpPr/>
          <p:nvPr/>
        </p:nvGrpSpPr>
        <p:grpSpPr>
          <a:xfrm>
            <a:off x="10741320" y="-454680"/>
            <a:ext cx="2323440" cy="2323080"/>
            <a:chOff x="10741320" y="-454680"/>
            <a:chExt cx="2323440" cy="2323080"/>
          </a:xfrm>
        </p:grpSpPr>
        <p:sp>
          <p:nvSpPr>
            <p:cNvPr id="84" name="Freeform: Shape 33"/>
            <p:cNvSpPr/>
            <p:nvPr/>
          </p:nvSpPr>
          <p:spPr>
            <a:xfrm rot="18900000" flipH="1">
              <a:off x="11198160" y="-231120"/>
              <a:ext cx="1409400" cy="1876320"/>
            </a:xfrm>
            <a:custGeom>
              <a:avLst/>
              <a:gdLst/>
              <a:ahLst/>
              <a:cxnLst/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85" name="Rectangle 34"/>
            <p:cNvSpPr/>
            <p:nvPr/>
          </p:nvSpPr>
          <p:spPr>
            <a:xfrm rot="18900000" flipH="1">
              <a:off x="11405880" y="1282680"/>
              <a:ext cx="485280" cy="48528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</p:grpSp>
      <p:sp>
        <p:nvSpPr>
          <p:cNvPr id="86" name="Rectangle 36"/>
          <p:cNvSpPr/>
          <p:nvPr/>
        </p:nvSpPr>
        <p:spPr>
          <a:xfrm rot="2700000">
            <a:off x="2737440" y="6033600"/>
            <a:ext cx="645120" cy="64512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87" name="Isosceles Triangle 38"/>
          <p:cNvSpPr/>
          <p:nvPr/>
        </p:nvSpPr>
        <p:spPr>
          <a:xfrm>
            <a:off x="1343520" y="5721120"/>
            <a:ext cx="2261520" cy="1136520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pic>
        <p:nvPicPr>
          <p:cNvPr id="88" name="Picture 7"/>
          <p:cNvPicPr/>
          <p:nvPr/>
        </p:nvPicPr>
        <p:blipFill>
          <a:blip r:embed="rId2"/>
          <a:stretch/>
        </p:blipFill>
        <p:spPr>
          <a:xfrm>
            <a:off x="643320" y="757080"/>
            <a:ext cx="10904760" cy="5343120"/>
          </a:xfrm>
          <a:prstGeom prst="rect">
            <a:avLst/>
          </a:prstGeom>
          <a:ln w="0">
            <a:noFill/>
          </a:ln>
        </p:spPr>
      </p:pic>
      <p:grpSp>
        <p:nvGrpSpPr>
          <p:cNvPr id="89" name="Group 3"/>
          <p:cNvGrpSpPr/>
          <p:nvPr/>
        </p:nvGrpSpPr>
        <p:grpSpPr>
          <a:xfrm>
            <a:off x="10490040" y="6138360"/>
            <a:ext cx="1246680" cy="496080"/>
            <a:chOff x="10490040" y="6138360"/>
            <a:chExt cx="1246680" cy="496080"/>
          </a:xfrm>
        </p:grpSpPr>
        <p:sp>
          <p:nvSpPr>
            <p:cNvPr id="90" name="Rectangle 4"/>
            <p:cNvSpPr/>
            <p:nvPr/>
          </p:nvSpPr>
          <p:spPr>
            <a:xfrm>
              <a:off x="10490040" y="6138360"/>
              <a:ext cx="1246680" cy="49608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pic>
          <p:nvPicPr>
            <p:cNvPr id="91" name="Graphic 5"/>
            <p:cNvPicPr/>
            <p:nvPr/>
          </p:nvPicPr>
          <p:blipFill>
            <a:blip r:embed="rId3"/>
            <a:stretch/>
          </p:blipFill>
          <p:spPr>
            <a:xfrm>
              <a:off x="10503720" y="6324480"/>
              <a:ext cx="1232640" cy="25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92" name="TextBox 9"/>
          <p:cNvSpPr/>
          <p:nvPr/>
        </p:nvSpPr>
        <p:spPr>
          <a:xfrm>
            <a:off x="828956" y="886872"/>
            <a:ext cx="8698865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3200" b="0" strike="noStrike" spc="-1" noProof="0" dirty="0">
                <a:solidFill>
                  <a:srgbClr val="000000"/>
                </a:solidFill>
                <a:latin typeface="Calibri"/>
              </a:rPr>
              <a:t>Rejuvenating the SIM: Reconfiguration Policies</a:t>
            </a:r>
            <a:endParaRPr lang="en-GB" sz="3200" b="0" strike="noStrike" spc="-1" noProof="0" dirty="0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CC8CD-4A59-333A-FD1C-8FC348E8D910}"/>
              </a:ext>
            </a:extLst>
          </p:cNvPr>
          <p:cNvSpPr txBox="1"/>
          <p:nvPr/>
        </p:nvSpPr>
        <p:spPr>
          <a:xfrm>
            <a:off x="9331961" y="5601796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Research Meeting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75CEA-0E00-96D9-21D1-2A7AF365D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85101-893D-57AA-CEAE-39C0F9FE3CBD}"/>
              </a:ext>
            </a:extLst>
          </p:cNvPr>
          <p:cNvSpPr>
            <a:spLocks noGrp="1"/>
          </p:cNvSpPr>
          <p:nvPr>
            <p:ph type="sldNum" idx="3"/>
          </p:nvPr>
        </p:nvSpPr>
        <p:spPr>
          <a:xfrm>
            <a:off x="11653283" y="6377785"/>
            <a:ext cx="369887" cy="352624"/>
          </a:xfrm>
        </p:spPr>
        <p:txBody>
          <a:bodyPr/>
          <a:lstStyle/>
          <a:p>
            <a:fld id="{C932A77E-96FA-4D0D-9FF9-7EEFED12E590}" type="slidenum">
              <a:rPr lang="en-GB" noProof="0" smtClean="0"/>
              <a:t>10</a:t>
            </a:fld>
            <a:endParaRPr lang="en-GB" noProof="0" dirty="0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1863E9FF-0E56-944D-C846-6D3695DDD1F4}"/>
              </a:ext>
            </a:extLst>
          </p:cNvPr>
          <p:cNvGrpSpPr/>
          <p:nvPr/>
        </p:nvGrpSpPr>
        <p:grpSpPr>
          <a:xfrm>
            <a:off x="7134444" y="836053"/>
            <a:ext cx="1405311" cy="738510"/>
            <a:chOff x="405514" y="836219"/>
            <a:chExt cx="1106545" cy="581504"/>
          </a:xfrm>
        </p:grpSpPr>
        <p:sp>
          <p:nvSpPr>
            <p:cNvPr id="115" name="Parallelogram 114">
              <a:extLst>
                <a:ext uri="{FF2B5EF4-FFF2-40B4-BE49-F238E27FC236}">
                  <a16:creationId xmlns:a16="http://schemas.microsoft.com/office/drawing/2014/main" id="{2763779F-FCBE-4F2C-4DAA-AB34A6BF0580}"/>
                </a:ext>
              </a:extLst>
            </p:cNvPr>
            <p:cNvSpPr/>
            <p:nvPr/>
          </p:nvSpPr>
          <p:spPr>
            <a:xfrm>
              <a:off x="405514" y="836219"/>
              <a:ext cx="1106545" cy="581504"/>
            </a:xfrm>
            <a:prstGeom prst="parallelogram">
              <a:avLst>
                <a:gd name="adj" fmla="val 81593"/>
              </a:avLst>
            </a:prstGeom>
            <a:noFill/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6" name="Parallelogram 115">
              <a:extLst>
                <a:ext uri="{FF2B5EF4-FFF2-40B4-BE49-F238E27FC236}">
                  <a16:creationId xmlns:a16="http://schemas.microsoft.com/office/drawing/2014/main" id="{2CBC9FB8-31DC-2C61-0682-73FCC28BAD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153" y="1288973"/>
              <a:ext cx="206660" cy="108603"/>
            </a:xfrm>
            <a:prstGeom prst="parallelogram">
              <a:avLst>
                <a:gd name="adj" fmla="val 81593"/>
              </a:avLst>
            </a:prstGeom>
            <a:solidFill>
              <a:srgbClr val="DAE3F3">
                <a:alpha val="66000"/>
              </a:srgbClr>
            </a:solidFill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7" name="Parallelogram 116">
              <a:extLst>
                <a:ext uri="{FF2B5EF4-FFF2-40B4-BE49-F238E27FC236}">
                  <a16:creationId xmlns:a16="http://schemas.microsoft.com/office/drawing/2014/main" id="{C1A6B6C1-FEDE-D9C1-D2AC-9810828DDC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6483" y="1148864"/>
              <a:ext cx="206660" cy="108603"/>
            </a:xfrm>
            <a:prstGeom prst="parallelogram">
              <a:avLst>
                <a:gd name="adj" fmla="val 81593"/>
              </a:avLst>
            </a:prstGeom>
            <a:solidFill>
              <a:srgbClr val="DAE3F3">
                <a:alpha val="66000"/>
              </a:srgbClr>
            </a:solidFill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8" name="Parallelogram 117">
              <a:extLst>
                <a:ext uri="{FF2B5EF4-FFF2-40B4-BE49-F238E27FC236}">
                  <a16:creationId xmlns:a16="http://schemas.microsoft.com/office/drawing/2014/main" id="{1BDCA339-E703-0F14-1199-5E66BD09F5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2092" y="1002503"/>
              <a:ext cx="206660" cy="108603"/>
            </a:xfrm>
            <a:prstGeom prst="parallelogram">
              <a:avLst>
                <a:gd name="adj" fmla="val 81593"/>
              </a:avLst>
            </a:prstGeom>
            <a:solidFill>
              <a:srgbClr val="DAE3F3">
                <a:alpha val="66000"/>
              </a:srgbClr>
            </a:solidFill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9" name="Parallelogram 118">
              <a:extLst>
                <a:ext uri="{FF2B5EF4-FFF2-40B4-BE49-F238E27FC236}">
                  <a16:creationId xmlns:a16="http://schemas.microsoft.com/office/drawing/2014/main" id="{2860790B-F9C5-D48A-2EDA-6D36C31E5A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8278" y="856142"/>
              <a:ext cx="206660" cy="108603"/>
            </a:xfrm>
            <a:prstGeom prst="parallelogram">
              <a:avLst>
                <a:gd name="adj" fmla="val 81593"/>
              </a:avLst>
            </a:prstGeom>
            <a:solidFill>
              <a:srgbClr val="DAE3F3">
                <a:alpha val="66000"/>
              </a:srgbClr>
            </a:solidFill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0" name="Parallelogram 119">
              <a:extLst>
                <a:ext uri="{FF2B5EF4-FFF2-40B4-BE49-F238E27FC236}">
                  <a16:creationId xmlns:a16="http://schemas.microsoft.com/office/drawing/2014/main" id="{1BD3C5A0-F63E-D1A4-03A8-728E10F5A3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18" y="1002503"/>
              <a:ext cx="206660" cy="108603"/>
            </a:xfrm>
            <a:prstGeom prst="parallelogram">
              <a:avLst>
                <a:gd name="adj" fmla="val 81593"/>
              </a:avLst>
            </a:prstGeom>
            <a:solidFill>
              <a:srgbClr val="DAE3F3">
                <a:alpha val="66000"/>
              </a:srgbClr>
            </a:solidFill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1" name="Parallelogram 120">
              <a:extLst>
                <a:ext uri="{FF2B5EF4-FFF2-40B4-BE49-F238E27FC236}">
                  <a16:creationId xmlns:a16="http://schemas.microsoft.com/office/drawing/2014/main" id="{38B19D78-D2D3-E052-C292-C2C6C503B3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7073" y="1002503"/>
              <a:ext cx="206660" cy="108603"/>
            </a:xfrm>
            <a:prstGeom prst="parallelogram">
              <a:avLst>
                <a:gd name="adj" fmla="val 81593"/>
              </a:avLst>
            </a:prstGeom>
            <a:solidFill>
              <a:srgbClr val="DAE3F3">
                <a:alpha val="66000"/>
              </a:srgbClr>
            </a:solidFill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2" name="Parallelogram 121">
              <a:extLst>
                <a:ext uri="{FF2B5EF4-FFF2-40B4-BE49-F238E27FC236}">
                  <a16:creationId xmlns:a16="http://schemas.microsoft.com/office/drawing/2014/main" id="{D9D3CD29-9D43-9422-0DFD-4C91334D01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376" y="1002503"/>
              <a:ext cx="206660" cy="108603"/>
            </a:xfrm>
            <a:prstGeom prst="parallelogram">
              <a:avLst>
                <a:gd name="adj" fmla="val 81593"/>
              </a:avLst>
            </a:prstGeom>
            <a:solidFill>
              <a:srgbClr val="DAE3F3">
                <a:alpha val="66000"/>
              </a:srgbClr>
            </a:solidFill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3" name="Parallelogram 122">
              <a:extLst>
                <a:ext uri="{FF2B5EF4-FFF2-40B4-BE49-F238E27FC236}">
                  <a16:creationId xmlns:a16="http://schemas.microsoft.com/office/drawing/2014/main" id="{FDD02F5F-6F31-1348-4713-B08FAE9F89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0104" y="856142"/>
              <a:ext cx="206660" cy="108603"/>
            </a:xfrm>
            <a:prstGeom prst="parallelogram">
              <a:avLst>
                <a:gd name="adj" fmla="val 81593"/>
              </a:avLst>
            </a:prstGeom>
            <a:solidFill>
              <a:srgbClr val="DAE3F3">
                <a:alpha val="66000"/>
              </a:srgbClr>
            </a:solidFill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4" name="Parallelogram 123">
              <a:extLst>
                <a:ext uri="{FF2B5EF4-FFF2-40B4-BE49-F238E27FC236}">
                  <a16:creationId xmlns:a16="http://schemas.microsoft.com/office/drawing/2014/main" id="{EC71B7C0-6630-A38B-4F8D-CB0B23882B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3259" y="856142"/>
              <a:ext cx="206660" cy="108603"/>
            </a:xfrm>
            <a:prstGeom prst="parallelogram">
              <a:avLst>
                <a:gd name="adj" fmla="val 81593"/>
              </a:avLst>
            </a:prstGeom>
            <a:solidFill>
              <a:srgbClr val="DAE3F3">
                <a:alpha val="66000"/>
              </a:srgbClr>
            </a:solidFill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5" name="Parallelogram 124">
              <a:extLst>
                <a:ext uri="{FF2B5EF4-FFF2-40B4-BE49-F238E27FC236}">
                  <a16:creationId xmlns:a16="http://schemas.microsoft.com/office/drawing/2014/main" id="{82F3F1C7-B414-50C9-DB10-8379230472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9562" y="856142"/>
              <a:ext cx="206660" cy="108603"/>
            </a:xfrm>
            <a:prstGeom prst="parallelogram">
              <a:avLst>
                <a:gd name="adj" fmla="val 81593"/>
              </a:avLst>
            </a:prstGeom>
            <a:solidFill>
              <a:srgbClr val="DAE3F3">
                <a:alpha val="66000"/>
              </a:srgbClr>
            </a:solidFill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6" name="Parallelogram 125">
              <a:extLst>
                <a:ext uri="{FF2B5EF4-FFF2-40B4-BE49-F238E27FC236}">
                  <a16:creationId xmlns:a16="http://schemas.microsoft.com/office/drawing/2014/main" id="{67194802-C3EE-420B-395C-44D5E905B2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0501" y="1288973"/>
              <a:ext cx="206660" cy="108603"/>
            </a:xfrm>
            <a:prstGeom prst="parallelogram">
              <a:avLst>
                <a:gd name="adj" fmla="val 81593"/>
              </a:avLst>
            </a:prstGeom>
            <a:solidFill>
              <a:srgbClr val="DAE3F3">
                <a:alpha val="66000"/>
              </a:srgbClr>
            </a:solidFill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7" name="Parallelogram 126">
              <a:extLst>
                <a:ext uri="{FF2B5EF4-FFF2-40B4-BE49-F238E27FC236}">
                  <a16:creationId xmlns:a16="http://schemas.microsoft.com/office/drawing/2014/main" id="{271695B0-6EE3-61A1-29EF-C303F9DDD7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3656" y="1288973"/>
              <a:ext cx="206660" cy="108603"/>
            </a:xfrm>
            <a:prstGeom prst="parallelogram">
              <a:avLst>
                <a:gd name="adj" fmla="val 81593"/>
              </a:avLst>
            </a:prstGeom>
            <a:solidFill>
              <a:srgbClr val="DAE3F3">
                <a:alpha val="66000"/>
              </a:srgbClr>
            </a:solidFill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8" name="Parallelogram 127">
              <a:extLst>
                <a:ext uri="{FF2B5EF4-FFF2-40B4-BE49-F238E27FC236}">
                  <a16:creationId xmlns:a16="http://schemas.microsoft.com/office/drawing/2014/main" id="{8C2FD166-6096-418F-7B76-9B3A16FDF7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959" y="1288973"/>
              <a:ext cx="206660" cy="108603"/>
            </a:xfrm>
            <a:prstGeom prst="parallelogram">
              <a:avLst>
                <a:gd name="adj" fmla="val 81593"/>
              </a:avLst>
            </a:prstGeom>
            <a:solidFill>
              <a:srgbClr val="DAE3F3">
                <a:alpha val="66000"/>
              </a:srgbClr>
            </a:solidFill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9" name="Parallelogram 128">
              <a:extLst>
                <a:ext uri="{FF2B5EF4-FFF2-40B4-BE49-F238E27FC236}">
                  <a16:creationId xmlns:a16="http://schemas.microsoft.com/office/drawing/2014/main" id="{A1C4988E-950F-42FE-AA38-1583559007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250" y="1148864"/>
              <a:ext cx="206660" cy="108603"/>
            </a:xfrm>
            <a:prstGeom prst="parallelogram">
              <a:avLst>
                <a:gd name="adj" fmla="val 81593"/>
              </a:avLst>
            </a:prstGeom>
            <a:solidFill>
              <a:srgbClr val="DAE3F3">
                <a:alpha val="66000"/>
              </a:srgbClr>
            </a:solidFill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0" name="Parallelogram 129">
              <a:extLst>
                <a:ext uri="{FF2B5EF4-FFF2-40B4-BE49-F238E27FC236}">
                  <a16:creationId xmlns:a16="http://schemas.microsoft.com/office/drawing/2014/main" id="{AA76A475-E091-1A5A-86ED-855EA9443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405" y="1148864"/>
              <a:ext cx="206660" cy="108603"/>
            </a:xfrm>
            <a:prstGeom prst="parallelogram">
              <a:avLst>
                <a:gd name="adj" fmla="val 81593"/>
              </a:avLst>
            </a:prstGeom>
            <a:solidFill>
              <a:srgbClr val="DAE3F3">
                <a:alpha val="66000"/>
              </a:srgbClr>
            </a:solidFill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1" name="Parallelogram 130">
              <a:extLst>
                <a:ext uri="{FF2B5EF4-FFF2-40B4-BE49-F238E27FC236}">
                  <a16:creationId xmlns:a16="http://schemas.microsoft.com/office/drawing/2014/main" id="{7B10785A-2335-D3D8-77E9-7189240DDB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0708" y="1148864"/>
              <a:ext cx="206660" cy="108603"/>
            </a:xfrm>
            <a:prstGeom prst="parallelogram">
              <a:avLst>
                <a:gd name="adj" fmla="val 81593"/>
              </a:avLst>
            </a:prstGeom>
            <a:solidFill>
              <a:srgbClr val="DAE3F3">
                <a:alpha val="66000"/>
              </a:srgbClr>
            </a:solidFill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E40745E-87B8-8A09-0AF7-0841C39A5401}"/>
              </a:ext>
            </a:extLst>
          </p:cNvPr>
          <p:cNvGrpSpPr/>
          <p:nvPr/>
        </p:nvGrpSpPr>
        <p:grpSpPr>
          <a:xfrm>
            <a:off x="7150358" y="472362"/>
            <a:ext cx="1415043" cy="981563"/>
            <a:chOff x="-330373" y="214352"/>
            <a:chExt cx="1114208" cy="772884"/>
          </a:xfrm>
        </p:grpSpPr>
        <p:sp>
          <p:nvSpPr>
            <p:cNvPr id="133" name="Parallelogram 132">
              <a:extLst>
                <a:ext uri="{FF2B5EF4-FFF2-40B4-BE49-F238E27FC236}">
                  <a16:creationId xmlns:a16="http://schemas.microsoft.com/office/drawing/2014/main" id="{647DF42A-2C91-B4ED-4D73-737F671A101E}"/>
                </a:ext>
              </a:extLst>
            </p:cNvPr>
            <p:cNvSpPr/>
            <p:nvPr/>
          </p:nvSpPr>
          <p:spPr>
            <a:xfrm rot="16200000" flipV="1">
              <a:off x="157349" y="360240"/>
              <a:ext cx="761822" cy="470045"/>
            </a:xfrm>
            <a:prstGeom prst="parallelogram">
              <a:avLst>
                <a:gd name="adj" fmla="val 124008"/>
              </a:avLst>
            </a:prstGeom>
            <a:solidFill>
              <a:srgbClr val="4EA72E">
                <a:lumMod val="20000"/>
                <a:lumOff val="80000"/>
                <a:alpha val="3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E8D170C3-6C60-EA55-D3A8-FA6E467C7CC8}"/>
                </a:ext>
              </a:extLst>
            </p:cNvPr>
            <p:cNvSpPr/>
            <p:nvPr/>
          </p:nvSpPr>
          <p:spPr>
            <a:xfrm>
              <a:off x="-330373" y="796708"/>
              <a:ext cx="628219" cy="186615"/>
            </a:xfrm>
            <a:prstGeom prst="rect">
              <a:avLst/>
            </a:prstGeom>
            <a:solidFill>
              <a:srgbClr val="4EA72E">
                <a:lumMod val="20000"/>
                <a:lumOff val="80000"/>
                <a:alpha val="30000"/>
              </a:srgbClr>
            </a:solidFill>
            <a:ln w="9525" cap="flat" cmpd="sng" algn="ctr">
              <a:solidFill>
                <a:srgbClr val="4EA72E"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5" name="Parallelogram 134">
              <a:extLst>
                <a:ext uri="{FF2B5EF4-FFF2-40B4-BE49-F238E27FC236}">
                  <a16:creationId xmlns:a16="http://schemas.microsoft.com/office/drawing/2014/main" id="{AC7ACCC5-B58B-F390-DE9A-6C687179ACC7}"/>
                </a:ext>
              </a:extLst>
            </p:cNvPr>
            <p:cNvSpPr/>
            <p:nvPr/>
          </p:nvSpPr>
          <p:spPr>
            <a:xfrm>
              <a:off x="-328494" y="215005"/>
              <a:ext cx="1106545" cy="581504"/>
            </a:xfrm>
            <a:prstGeom prst="parallelogram">
              <a:avLst>
                <a:gd name="adj" fmla="val 81593"/>
              </a:avLst>
            </a:prstGeom>
            <a:solidFill>
              <a:srgbClr val="4EA72E">
                <a:lumMod val="20000"/>
                <a:lumOff val="80000"/>
                <a:alpha val="30000"/>
              </a:srgbClr>
            </a:solidFill>
            <a:ln w="9525" cap="flat" cmpd="sng" algn="ctr">
              <a:solidFill>
                <a:srgbClr val="4EA72E"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95E5C9D9-6ACE-5C07-ABDD-FCE6F70887ED}"/>
                </a:ext>
              </a:extLst>
            </p:cNvPr>
            <p:cNvCxnSpPr/>
            <p:nvPr/>
          </p:nvCxnSpPr>
          <p:spPr>
            <a:xfrm>
              <a:off x="781003" y="215363"/>
              <a:ext cx="0" cy="181451"/>
            </a:xfrm>
            <a:prstGeom prst="line">
              <a:avLst/>
            </a:prstGeom>
            <a:noFill/>
            <a:ln w="9525" cap="flat" cmpd="sng" algn="ctr">
              <a:solidFill>
                <a:srgbClr val="4EA72E">
                  <a:alpha val="3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3D78E7B-03A1-0BB5-1491-3DF9C1750C40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98184" y="387323"/>
              <a:ext cx="485651" cy="599913"/>
            </a:xfrm>
            <a:prstGeom prst="line">
              <a:avLst/>
            </a:prstGeom>
            <a:noFill/>
            <a:ln w="9525" cap="flat" cmpd="sng" algn="ctr">
              <a:solidFill>
                <a:srgbClr val="4EA72E">
                  <a:alpha val="30000"/>
                </a:srgbClr>
              </a:solidFill>
              <a:prstDash val="solid"/>
              <a:miter lim="800000"/>
            </a:ln>
            <a:effectLst/>
          </p:spPr>
        </p:cxnSp>
      </p:grpSp>
      <p:sp>
        <p:nvSpPr>
          <p:cNvPr id="138" name="Partial Circle 137">
            <a:extLst>
              <a:ext uri="{FF2B5EF4-FFF2-40B4-BE49-F238E27FC236}">
                <a16:creationId xmlns:a16="http://schemas.microsoft.com/office/drawing/2014/main" id="{103E7FDC-9C0F-C780-46ED-7E27F4312D9E}"/>
              </a:ext>
            </a:extLst>
          </p:cNvPr>
          <p:cNvSpPr/>
          <p:nvPr/>
        </p:nvSpPr>
        <p:spPr>
          <a:xfrm>
            <a:off x="7324039" y="-19956"/>
            <a:ext cx="848875" cy="880217"/>
          </a:xfrm>
          <a:prstGeom prst="pie">
            <a:avLst>
              <a:gd name="adj1" fmla="val 3382064"/>
              <a:gd name="adj2" fmla="val 7810978"/>
            </a:avLst>
          </a:prstGeom>
          <a:solidFill>
            <a:srgbClr val="E8E8E8">
              <a:alpha val="60000"/>
            </a:srgbClr>
          </a:solidFill>
          <a:ln w="12700" cap="flat" cmpd="sng" algn="ctr">
            <a:solidFill>
              <a:srgbClr val="156082">
                <a:shade val="15000"/>
              </a:srgb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9" name="TextBox 8">
            <a:extLst>
              <a:ext uri="{FF2B5EF4-FFF2-40B4-BE49-F238E27FC236}">
                <a16:creationId xmlns:a16="http://schemas.microsoft.com/office/drawing/2014/main" id="{E32AFFA3-0941-08B9-BB94-8E6642320A64}"/>
              </a:ext>
            </a:extLst>
          </p:cNvPr>
          <p:cNvSpPr/>
          <p:nvPr/>
        </p:nvSpPr>
        <p:spPr>
          <a:xfrm>
            <a:off x="7999202" y="2374749"/>
            <a:ext cx="775273" cy="545380"/>
          </a:xfrm>
          <a:prstGeom prst="rect">
            <a:avLst/>
          </a:prstGeom>
          <a:noFill/>
          <a:ln w="0">
            <a:noFill/>
          </a:ln>
          <a:effectLst/>
        </p:spPr>
        <p:txBody>
          <a:bodyPr wrap="square" lIns="90000" tIns="45000" rIns="90000" bIns="45000" anchor="t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Mobile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User</a:t>
            </a:r>
            <a:endParaRPr kumimoji="0" lang="en-US" sz="1100" b="0" i="0" u="none" strike="noStrike" kern="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EC4D97F-D7B9-7DFE-D5E4-24A4CC7377E7}"/>
              </a:ext>
            </a:extLst>
          </p:cNvPr>
          <p:cNvSpPr txBox="1"/>
          <p:nvPr/>
        </p:nvSpPr>
        <p:spPr>
          <a:xfrm>
            <a:off x="8372914" y="74036"/>
            <a:ext cx="868033" cy="390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/>
            <a:r>
              <a:rPr lang="en-US" sz="1400" spc="-1" dirty="0">
                <a:solidFill>
                  <a:srgbClr val="000000"/>
                </a:solidFill>
                <a:latin typeface="Calibri"/>
              </a:rPr>
              <a:t>SIM</a:t>
            </a:r>
            <a:endParaRPr lang="en-DE" sz="1400" dirty="0">
              <a:solidFill>
                <a:prstClr val="black"/>
              </a:solidFill>
              <a:latin typeface="Aptos" panose="02110004020202020204"/>
            </a:endParaRP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A445D039-ED44-A300-94A9-F39DCD496CDE}"/>
              </a:ext>
            </a:extLst>
          </p:cNvPr>
          <p:cNvGrpSpPr/>
          <p:nvPr/>
        </p:nvGrpSpPr>
        <p:grpSpPr>
          <a:xfrm>
            <a:off x="8396950" y="2577675"/>
            <a:ext cx="1005354" cy="609271"/>
            <a:chOff x="736556" y="3669699"/>
            <a:chExt cx="2211302" cy="1167122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C30A4249-FFA9-97B4-5F62-5FEA5FED6502}"/>
                </a:ext>
              </a:extLst>
            </p:cNvPr>
            <p:cNvSpPr/>
            <p:nvPr/>
          </p:nvSpPr>
          <p:spPr>
            <a:xfrm>
              <a:off x="736556" y="4178730"/>
              <a:ext cx="2211302" cy="658091"/>
            </a:xfrm>
            <a:prstGeom prst="ellipse">
              <a:avLst/>
            </a:prstGeom>
            <a:solidFill>
              <a:srgbClr val="FFE6CB"/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D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143" name="Graphic 35" descr="Smart Phone with solid fill">
              <a:extLst>
                <a:ext uri="{FF2B5EF4-FFF2-40B4-BE49-F238E27FC236}">
                  <a16:creationId xmlns:a16="http://schemas.microsoft.com/office/drawing/2014/main" id="{482C172E-4305-E4B0-79BB-E56A9F88A431}"/>
                </a:ext>
              </a:extLst>
            </p:cNvPr>
            <p:cNvPicPr/>
            <p:nvPr/>
          </p:nvPicPr>
          <p:blipFill>
            <a:blip r:embed="rId2"/>
            <a:stretch/>
          </p:blipFill>
          <p:spPr>
            <a:xfrm rot="1730551">
              <a:off x="2115515" y="3755021"/>
              <a:ext cx="616517" cy="570959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4" name="Graphic 143" descr="Walk with solid fill">
              <a:extLst>
                <a:ext uri="{FF2B5EF4-FFF2-40B4-BE49-F238E27FC236}">
                  <a16:creationId xmlns:a16="http://schemas.microsoft.com/office/drawing/2014/main" id="{54C8E097-3FD6-A556-6C81-7772DFFEC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54497" y="3669699"/>
              <a:ext cx="914400" cy="914400"/>
            </a:xfrm>
            <a:prstGeom prst="rect">
              <a:avLst/>
            </a:prstGeom>
          </p:spPr>
        </p:pic>
      </p:grp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58BEF8B8-3ACE-A13D-354A-3ED3355FE2BC}"/>
              </a:ext>
            </a:extLst>
          </p:cNvPr>
          <p:cNvCxnSpPr>
            <a:cxnSpLocks/>
          </p:cNvCxnSpPr>
          <p:nvPr/>
        </p:nvCxnSpPr>
        <p:spPr>
          <a:xfrm flipH="1">
            <a:off x="6321614" y="2217654"/>
            <a:ext cx="554238" cy="75174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8DA063A6-6952-FCEE-92B6-2E115EDBAEB1}"/>
                  </a:ext>
                </a:extLst>
              </p:cNvPr>
              <p:cNvSpPr txBox="1"/>
              <p:nvPr/>
            </p:nvSpPr>
            <p:spPr>
              <a:xfrm>
                <a:off x="8436248" y="1032059"/>
                <a:ext cx="1558853" cy="2916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57200"/>
                <a:r>
                  <a:rPr lang="en-US" sz="1200" spc="-1" dirty="0">
                    <a:solidFill>
                      <a:srgbClr val="000000"/>
                    </a:solidFill>
                    <a:latin typeface="Calibri"/>
                  </a:rPr>
                  <a:t>Input Layer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sz="1200" b="0" i="1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de-DE" sz="1200" b="0" i="1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de-DE" sz="1200" i="1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sz="1200" b="0" i="1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DE" sz="12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mc:Choice>
        <mc:Fallback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8DA063A6-6952-FCEE-92B6-2E115EDBA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6248" y="1032059"/>
                <a:ext cx="1558853" cy="291618"/>
              </a:xfrm>
              <a:prstGeom prst="rect">
                <a:avLst/>
              </a:prstGeom>
              <a:blipFill>
                <a:blip r:embed="rId5"/>
                <a:stretch>
                  <a:fillRect l="-391" b="-125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AA344988-834E-3C3F-3219-4AFFAA258B6E}"/>
              </a:ext>
            </a:extLst>
          </p:cNvPr>
          <p:cNvCxnSpPr>
            <a:cxnSpLocks/>
          </p:cNvCxnSpPr>
          <p:nvPr/>
        </p:nvCxnSpPr>
        <p:spPr>
          <a:xfrm flipH="1" flipV="1">
            <a:off x="6841108" y="834101"/>
            <a:ext cx="31803" cy="1377133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 w="med" len="med"/>
          </a:ln>
          <a:effectLst/>
        </p:spPr>
      </p:cxn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3A941C91-CD88-360C-CEB3-57659713CD75}"/>
              </a:ext>
            </a:extLst>
          </p:cNvPr>
          <p:cNvGrpSpPr/>
          <p:nvPr/>
        </p:nvGrpSpPr>
        <p:grpSpPr>
          <a:xfrm>
            <a:off x="7124473" y="122250"/>
            <a:ext cx="1211509" cy="627631"/>
            <a:chOff x="508886" y="507121"/>
            <a:chExt cx="953945" cy="494198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AA976988-4C00-0CCE-ECAF-D59CB3E066B3}"/>
                </a:ext>
              </a:extLst>
            </p:cNvPr>
            <p:cNvGrpSpPr/>
            <p:nvPr/>
          </p:nvGrpSpPr>
          <p:grpSpPr>
            <a:xfrm flipV="1">
              <a:off x="618204" y="785163"/>
              <a:ext cx="68712" cy="92593"/>
              <a:chOff x="1844231" y="869163"/>
              <a:chExt cx="108640" cy="146399"/>
            </a:xfrm>
          </p:grpSpPr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F325F1C9-2E74-8CD0-6F4C-71CDFFF32E4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C3A71CE3-51AF-78A3-D6E4-67E44BA5CDC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7AE7CAA2-11D3-4BC7-AF7F-FFB896CA5B74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DDA1E846-C068-76AA-49C5-84BAAAD00A05}"/>
                </a:ext>
              </a:extLst>
            </p:cNvPr>
            <p:cNvGrpSpPr/>
            <p:nvPr/>
          </p:nvGrpSpPr>
          <p:grpSpPr>
            <a:xfrm flipV="1">
              <a:off x="1048090" y="908726"/>
              <a:ext cx="68712" cy="92593"/>
              <a:chOff x="1844231" y="869163"/>
              <a:chExt cx="108640" cy="146399"/>
            </a:xfrm>
          </p:grpSpPr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7AB12A11-2165-F513-A3D1-8B8650FDE31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5D6B7BDE-3CEA-563E-BE5E-8434E88BDB99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4075F1E0-F1B0-0D7B-D908-E8DE8072C35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AE212A1A-A994-FCBF-1643-06E0BDE9905D}"/>
                </a:ext>
              </a:extLst>
            </p:cNvPr>
            <p:cNvGrpSpPr/>
            <p:nvPr/>
          </p:nvGrpSpPr>
          <p:grpSpPr>
            <a:xfrm flipV="1">
              <a:off x="1157408" y="786581"/>
              <a:ext cx="68712" cy="92593"/>
              <a:chOff x="1844231" y="869163"/>
              <a:chExt cx="108640" cy="146399"/>
            </a:xfrm>
          </p:grpSpPr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390B5649-1592-5685-5A68-E0E2D87752E8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9E94BED6-7DE7-0554-69BA-62E3C6E73B6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A46999D8-7B49-2010-2083-32364645AC70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4CE997C2-9F0A-6459-4999-ED0147F31733}"/>
                </a:ext>
              </a:extLst>
            </p:cNvPr>
            <p:cNvGrpSpPr/>
            <p:nvPr/>
          </p:nvGrpSpPr>
          <p:grpSpPr>
            <a:xfrm flipV="1">
              <a:off x="1287796" y="634202"/>
              <a:ext cx="68712" cy="92593"/>
              <a:chOff x="1844231" y="869163"/>
              <a:chExt cx="108640" cy="146399"/>
            </a:xfrm>
          </p:grpSpPr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F4031111-A222-C0BD-0627-C0F5AB6FF6FF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0E4F058A-BDD7-967C-AF43-80425B4E00C7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4EAB5DF3-FA50-2D8C-6A1F-213BCC6BC095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C1B0E909-4328-BC59-66CE-C56DE761D8EA}"/>
                </a:ext>
              </a:extLst>
            </p:cNvPr>
            <p:cNvGrpSpPr/>
            <p:nvPr/>
          </p:nvGrpSpPr>
          <p:grpSpPr>
            <a:xfrm flipV="1">
              <a:off x="1394119" y="514948"/>
              <a:ext cx="68712" cy="92593"/>
              <a:chOff x="1844231" y="869163"/>
              <a:chExt cx="108640" cy="146399"/>
            </a:xfrm>
          </p:grpSpPr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42E16E0D-3BE4-E08E-64E4-4CFCFD91CAE9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388D99DE-8116-D07D-D35C-A9D1E9796ABC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75EB52A5-D7BC-AB53-C04F-3AF1058754A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9F67CF66-AFEC-F1E2-22A5-3B9302200DAE}"/>
                </a:ext>
              </a:extLst>
            </p:cNvPr>
            <p:cNvGrpSpPr/>
            <p:nvPr/>
          </p:nvGrpSpPr>
          <p:grpSpPr>
            <a:xfrm flipV="1">
              <a:off x="852284" y="907209"/>
              <a:ext cx="68712" cy="92593"/>
              <a:chOff x="1844231" y="869163"/>
              <a:chExt cx="108640" cy="146399"/>
            </a:xfrm>
          </p:grpSpPr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6638A898-7515-EF9D-ADE9-8D18FC03DFCA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7D0219AE-2BA0-CB34-8D02-E82FDC7BC3F6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9BBEF8A6-472B-98D2-16A5-380CF596762F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31891A84-6B26-D1BA-54B2-FB95518215C7}"/>
                </a:ext>
              </a:extLst>
            </p:cNvPr>
            <p:cNvGrpSpPr/>
            <p:nvPr/>
          </p:nvGrpSpPr>
          <p:grpSpPr>
            <a:xfrm flipV="1">
              <a:off x="961602" y="785064"/>
              <a:ext cx="68712" cy="92593"/>
              <a:chOff x="1844231" y="869163"/>
              <a:chExt cx="108640" cy="146399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BFFCB32F-695D-B1C9-50AA-1C500F833C13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EE6628AE-DA6C-5EE9-CC60-7BD651B5FBEC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4E07AEAE-C225-1B79-2F0E-FDA4DA9A9063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68989418-E02E-A088-C3E7-BFE1AA2B5D8E}"/>
                </a:ext>
              </a:extLst>
            </p:cNvPr>
            <p:cNvGrpSpPr/>
            <p:nvPr/>
          </p:nvGrpSpPr>
          <p:grpSpPr>
            <a:xfrm flipV="1">
              <a:off x="1091990" y="632685"/>
              <a:ext cx="68712" cy="92593"/>
              <a:chOff x="1844231" y="869163"/>
              <a:chExt cx="108640" cy="146399"/>
            </a:xfrm>
          </p:grpSpPr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67B39355-61AF-85B0-C7CD-996D4CFAE59A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A99BF552-B34F-4BF0-7C09-54B52FB7AFF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B0BC8FD6-F52C-9963-A856-461E560C2589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635B5308-B1FA-94B5-061F-3A87276EEEEA}"/>
                </a:ext>
              </a:extLst>
            </p:cNvPr>
            <p:cNvGrpSpPr/>
            <p:nvPr/>
          </p:nvGrpSpPr>
          <p:grpSpPr>
            <a:xfrm flipV="1">
              <a:off x="1198313" y="513431"/>
              <a:ext cx="68712" cy="92593"/>
              <a:chOff x="1844231" y="869163"/>
              <a:chExt cx="108640" cy="146399"/>
            </a:xfrm>
          </p:grpSpPr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D351B346-996B-7D92-BB23-B0E9CA28D47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FAB9A6E5-DCDB-28D7-50F8-750948841162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79F791A9-4EEF-B222-0622-B43155CD3B10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B281CEB1-5630-005D-C08F-7AB631E3498B}"/>
                </a:ext>
              </a:extLst>
            </p:cNvPr>
            <p:cNvGrpSpPr/>
            <p:nvPr/>
          </p:nvGrpSpPr>
          <p:grpSpPr>
            <a:xfrm flipV="1">
              <a:off x="673207" y="900899"/>
              <a:ext cx="68712" cy="92593"/>
              <a:chOff x="1844231" y="869163"/>
              <a:chExt cx="108640" cy="146399"/>
            </a:xfrm>
          </p:grpSpPr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AC29FB7-1EA0-3B91-C102-C0D9C264967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6002E75B-4DA0-C2B3-D09B-23BDEE61AE31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595E87B5-1933-C2DF-B28B-DF7DD095324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14F4C5F8-92DC-A138-D30B-C1543A835EF4}"/>
                </a:ext>
              </a:extLst>
            </p:cNvPr>
            <p:cNvGrpSpPr/>
            <p:nvPr/>
          </p:nvGrpSpPr>
          <p:grpSpPr>
            <a:xfrm flipV="1">
              <a:off x="782525" y="778754"/>
              <a:ext cx="68712" cy="92593"/>
              <a:chOff x="1844231" y="869163"/>
              <a:chExt cx="108640" cy="146399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9D651EF8-379D-6B66-CA44-BA7C6A8C8F59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6BDBF088-5477-EAAD-4CA2-47C4BC7E6D3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A70CDDD3-9DEE-EAF8-FE56-E997251C0654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AC99F034-E2FD-6348-CF59-5DD38F7AD1CD}"/>
                </a:ext>
              </a:extLst>
            </p:cNvPr>
            <p:cNvGrpSpPr/>
            <p:nvPr/>
          </p:nvGrpSpPr>
          <p:grpSpPr>
            <a:xfrm flipV="1">
              <a:off x="912913" y="626375"/>
              <a:ext cx="68712" cy="92593"/>
              <a:chOff x="1844231" y="869163"/>
              <a:chExt cx="108640" cy="146399"/>
            </a:xfrm>
          </p:grpSpPr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52C24555-96BF-BE9D-9A27-45D56ECFBD4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65F06628-3028-CAD4-F67F-7E24DE0D836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BE8C3F15-127F-9440-DCFB-A3A556D5C69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9F4A1CFC-3127-1838-96F3-DCA5B5775D98}"/>
                </a:ext>
              </a:extLst>
            </p:cNvPr>
            <p:cNvGrpSpPr/>
            <p:nvPr/>
          </p:nvGrpSpPr>
          <p:grpSpPr>
            <a:xfrm flipV="1">
              <a:off x="1019236" y="507121"/>
              <a:ext cx="68712" cy="92593"/>
              <a:chOff x="1844231" y="869163"/>
              <a:chExt cx="108640" cy="146399"/>
            </a:xfrm>
          </p:grpSpPr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38617B7E-A1DA-641E-0AF4-1A03006E1F8D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33C30A5B-1573-4784-61C7-3C24E20A10DC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F52A33BE-4098-F49D-7ED5-F295F82090F4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7D2A2563-8832-E79C-0A03-F5B4B01FCC32}"/>
                </a:ext>
              </a:extLst>
            </p:cNvPr>
            <p:cNvGrpSpPr/>
            <p:nvPr/>
          </p:nvGrpSpPr>
          <p:grpSpPr>
            <a:xfrm flipV="1">
              <a:off x="508886" y="907308"/>
              <a:ext cx="68712" cy="92593"/>
              <a:chOff x="1844231" y="869163"/>
              <a:chExt cx="108640" cy="146399"/>
            </a:xfrm>
          </p:grpSpPr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186DE8C5-5E2A-AC16-17E0-4E9C6559B8A2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864DDA4A-5D37-2CD0-F6B5-A029638A4C7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7250A162-4D90-B647-11DF-C18E0505AA2A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F099C8C-1289-11CD-22EF-F265E282E9D0}"/>
                </a:ext>
              </a:extLst>
            </p:cNvPr>
            <p:cNvGrpSpPr/>
            <p:nvPr/>
          </p:nvGrpSpPr>
          <p:grpSpPr>
            <a:xfrm flipV="1">
              <a:off x="748592" y="632784"/>
              <a:ext cx="68712" cy="92593"/>
              <a:chOff x="1844231" y="869163"/>
              <a:chExt cx="108640" cy="146399"/>
            </a:xfrm>
          </p:grpSpPr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210F2F43-BC05-4687-C07A-46D372F8AE5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20A43166-1C55-61DE-1936-D1984BCA2EE7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B78DFAEC-E453-7B73-0BDF-ECC676017F4A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AC467E29-B350-375D-55D4-8A7A818EB0D5}"/>
                </a:ext>
              </a:extLst>
            </p:cNvPr>
            <p:cNvGrpSpPr/>
            <p:nvPr/>
          </p:nvGrpSpPr>
          <p:grpSpPr>
            <a:xfrm flipV="1">
              <a:off x="854915" y="513530"/>
              <a:ext cx="68712" cy="92593"/>
              <a:chOff x="1844231" y="869163"/>
              <a:chExt cx="108640" cy="146399"/>
            </a:xfrm>
          </p:grpSpPr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459DE20F-5C9C-FECA-7A5E-0939C67D9BBA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00A0D149-7E99-DE34-356B-9684CCC30E4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7034769F-128D-8931-1F6B-D4EB0C36B5F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D87916A7-EB9D-DFE7-F2C6-C1497AB77338}"/>
                  </a:ext>
                </a:extLst>
              </p:cNvPr>
              <p:cNvSpPr txBox="1"/>
              <p:nvPr/>
            </p:nvSpPr>
            <p:spPr>
              <a:xfrm>
                <a:off x="6448920" y="2878368"/>
                <a:ext cx="175894" cy="273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mc:Choice>
        <mc:Fallback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D87916A7-EB9D-DFE7-F2C6-C1497AB77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920" y="2878368"/>
                <a:ext cx="175894" cy="273614"/>
              </a:xfrm>
              <a:prstGeom prst="rect">
                <a:avLst/>
              </a:prstGeom>
              <a:blipFill>
                <a:blip r:embed="rId6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4FC03AEB-3ADF-E748-9437-E7A7B15ED8EC}"/>
                  </a:ext>
                </a:extLst>
              </p:cNvPr>
              <p:cNvSpPr txBox="1"/>
              <p:nvPr/>
            </p:nvSpPr>
            <p:spPr>
              <a:xfrm>
                <a:off x="6579851" y="755886"/>
                <a:ext cx="160666" cy="273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mc:Choice>
        <mc:Fallback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4FC03AEB-3ADF-E748-9437-E7A7B15ED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9851" y="755886"/>
                <a:ext cx="160666" cy="273614"/>
              </a:xfrm>
              <a:prstGeom prst="rect">
                <a:avLst/>
              </a:prstGeom>
              <a:blipFill>
                <a:blip r:embed="rId7"/>
                <a:stretch>
                  <a:fillRect l="-3704" r="-370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FCF0006E-019D-9CA7-1EBD-5DA196DA1C66}"/>
              </a:ext>
            </a:extLst>
          </p:cNvPr>
          <p:cNvCxnSpPr>
            <a:cxnSpLocks/>
          </p:cNvCxnSpPr>
          <p:nvPr/>
        </p:nvCxnSpPr>
        <p:spPr>
          <a:xfrm flipH="1" flipV="1">
            <a:off x="7749549" y="413161"/>
            <a:ext cx="1246730" cy="1973731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A06093EB-75F4-26F1-D0DD-3CFC534D2AFD}"/>
                  </a:ext>
                </a:extLst>
              </p:cNvPr>
              <p:cNvSpPr txBox="1"/>
              <p:nvPr/>
            </p:nvSpPr>
            <p:spPr>
              <a:xfrm>
                <a:off x="7937483" y="434319"/>
                <a:ext cx="159037" cy="234526"/>
              </a:xfrm>
              <a:prstGeom prst="rect">
                <a:avLst/>
              </a:prstGeom>
              <a:solidFill>
                <a:sysClr val="window" lastClr="FFFFFF">
                  <a:alpha val="85000"/>
                </a:sys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</m:oMath>
                  </m:oMathPara>
                </a14:m>
                <a:endParaRPr kumimoji="0" lang="LID4096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</a:endParaRPr>
              </a:p>
            </p:txBody>
          </p:sp>
        </mc:Choice>
        <mc:Fallback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A06093EB-75F4-26F1-D0DD-3CFC534D2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483" y="434319"/>
                <a:ext cx="159037" cy="234526"/>
              </a:xfrm>
              <a:prstGeom prst="rect">
                <a:avLst/>
              </a:prstGeom>
              <a:blipFill>
                <a:blip r:embed="rId8"/>
                <a:stretch>
                  <a:fillRect l="-15385" r="-1153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7" name="Partial Circle 216">
            <a:extLst>
              <a:ext uri="{FF2B5EF4-FFF2-40B4-BE49-F238E27FC236}">
                <a16:creationId xmlns:a16="http://schemas.microsoft.com/office/drawing/2014/main" id="{252D44D2-21BE-DA5C-D450-1476295956BF}"/>
              </a:ext>
            </a:extLst>
          </p:cNvPr>
          <p:cNvSpPr/>
          <p:nvPr/>
        </p:nvSpPr>
        <p:spPr>
          <a:xfrm>
            <a:off x="7481362" y="145652"/>
            <a:ext cx="548619" cy="561096"/>
          </a:xfrm>
          <a:prstGeom prst="pie">
            <a:avLst>
              <a:gd name="adj1" fmla="val 3382064"/>
              <a:gd name="adj2" fmla="val 5473174"/>
            </a:avLst>
          </a:prstGeom>
          <a:solidFill>
            <a:srgbClr val="E8E8E8"/>
          </a:solidFill>
          <a:ln w="12700" cap="flat" cmpd="sng" algn="ctr">
            <a:solidFill>
              <a:srgbClr val="156082">
                <a:shade val="15000"/>
              </a:srgb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86FE561B-636A-22E8-8576-09AD1BD332BA}"/>
                  </a:ext>
                </a:extLst>
              </p:cNvPr>
              <p:cNvSpPr txBox="1"/>
              <p:nvPr/>
            </p:nvSpPr>
            <p:spPr>
              <a:xfrm>
                <a:off x="7431053" y="914036"/>
                <a:ext cx="177279" cy="234526"/>
              </a:xfrm>
              <a:prstGeom prst="rect">
                <a:avLst/>
              </a:prstGeom>
              <a:solidFill>
                <a:sysClr val="window" lastClr="FFFFFF">
                  <a:alpha val="85000"/>
                </a:sys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kumimoji="0" lang="LID4096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</a:endParaRPr>
              </a:p>
            </p:txBody>
          </p:sp>
        </mc:Choice>
        <mc:Fallback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86FE561B-636A-22E8-8576-09AD1BD33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053" y="914036"/>
                <a:ext cx="177279" cy="234526"/>
              </a:xfrm>
              <a:prstGeom prst="rect">
                <a:avLst/>
              </a:prstGeom>
              <a:blipFill>
                <a:blip r:embed="rId9"/>
                <a:stretch>
                  <a:fillRect l="-10345" r="-1034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C34067D4-DC1E-7690-23BC-9E1514924608}"/>
              </a:ext>
            </a:extLst>
          </p:cNvPr>
          <p:cNvCxnSpPr>
            <a:cxnSpLocks/>
          </p:cNvCxnSpPr>
          <p:nvPr/>
        </p:nvCxnSpPr>
        <p:spPr>
          <a:xfrm>
            <a:off x="6885444" y="2217654"/>
            <a:ext cx="2592000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FFC9B5B2-EB96-30E5-41C7-25F86F682C9D}"/>
                  </a:ext>
                </a:extLst>
              </p:cNvPr>
              <p:cNvSpPr txBox="1"/>
              <p:nvPr/>
            </p:nvSpPr>
            <p:spPr>
              <a:xfrm>
                <a:off x="9380077" y="2211234"/>
                <a:ext cx="178989" cy="273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mc:Choice>
        <mc:Fallback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FFC9B5B2-EB96-30E5-41C7-25F86F682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0077" y="2211234"/>
                <a:ext cx="178989" cy="273614"/>
              </a:xfrm>
              <a:prstGeom prst="rect">
                <a:avLst/>
              </a:prstGeom>
              <a:blipFill>
                <a:blip r:embed="rId10"/>
                <a:stretch>
                  <a:fillRect l="-17241" r="-1034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1" name="Graphic 220" descr="Wireless with solid fill">
            <a:extLst>
              <a:ext uri="{FF2B5EF4-FFF2-40B4-BE49-F238E27FC236}">
                <a16:creationId xmlns:a16="http://schemas.microsoft.com/office/drawing/2014/main" id="{97A1D227-F457-7358-97AB-DDC88FF6B8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482552">
            <a:off x="8894751" y="2313796"/>
            <a:ext cx="322586" cy="297515"/>
          </a:xfrm>
          <a:prstGeom prst="rect">
            <a:avLst/>
          </a:prstGeom>
        </p:spPr>
      </p:pic>
      <p:pic>
        <p:nvPicPr>
          <p:cNvPr id="256" name="Graphic 255">
            <a:extLst>
              <a:ext uri="{FF2B5EF4-FFF2-40B4-BE49-F238E27FC236}">
                <a16:creationId xmlns:a16="http://schemas.microsoft.com/office/drawing/2014/main" id="{4C570DB7-0C7E-0A82-692D-50D327D82B0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18118" y="93695"/>
            <a:ext cx="4124335" cy="3093251"/>
          </a:xfrm>
          <a:prstGeom prst="rect">
            <a:avLst/>
          </a:prstGeom>
        </p:spPr>
      </p:pic>
      <p:pic>
        <p:nvPicPr>
          <p:cNvPr id="262" name="Graphic 261">
            <a:extLst>
              <a:ext uri="{FF2B5EF4-FFF2-40B4-BE49-F238E27FC236}">
                <a16:creationId xmlns:a16="http://schemas.microsoft.com/office/drawing/2014/main" id="{DA38D5CD-5924-DCDF-51A9-3E70E858750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892882" y="3376641"/>
            <a:ext cx="4641811" cy="3481359"/>
          </a:xfrm>
          <a:prstGeom prst="rect">
            <a:avLst/>
          </a:prstGeom>
        </p:spPr>
      </p:pic>
      <p:pic>
        <p:nvPicPr>
          <p:cNvPr id="264" name="Graphic 263">
            <a:extLst>
              <a:ext uri="{FF2B5EF4-FFF2-40B4-BE49-F238E27FC236}">
                <a16:creationId xmlns:a16="http://schemas.microsoft.com/office/drawing/2014/main" id="{1561805C-69D0-9E31-76E0-15A67BDFDEF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8830" y="3478509"/>
            <a:ext cx="4477182" cy="335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857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1D2B0-3427-9CC2-1B5F-23789F53F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F9A44-F556-D973-4712-B7BE491D2ACE}"/>
              </a:ext>
            </a:extLst>
          </p:cNvPr>
          <p:cNvSpPr>
            <a:spLocks noGrp="1"/>
          </p:cNvSpPr>
          <p:nvPr>
            <p:ph type="sldNum" idx="3"/>
          </p:nvPr>
        </p:nvSpPr>
        <p:spPr>
          <a:xfrm>
            <a:off x="11653283" y="6377785"/>
            <a:ext cx="369887" cy="352624"/>
          </a:xfrm>
        </p:spPr>
        <p:txBody>
          <a:bodyPr/>
          <a:lstStyle/>
          <a:p>
            <a:fld id="{C932A77E-96FA-4D0D-9FF9-7EEFED12E590}" type="slidenum">
              <a:rPr lang="en-GB" noProof="0" smtClean="0"/>
              <a:t>11</a:t>
            </a:fld>
            <a:endParaRPr lang="en-GB" noProof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9741A701-57D7-DECD-7E68-2984027C260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7503" y="298658"/>
              <a:ext cx="3721295" cy="6480000"/>
            </p:xfrm>
            <a:graphic>
              <a:graphicData uri="http://schemas.openxmlformats.org/drawingml/2006/table">
                <a:tbl>
                  <a:tblPr/>
                  <a:tblGrid>
                    <a:gridCol w="316616">
                      <a:extLst>
                        <a:ext uri="{9D8B030D-6E8A-4147-A177-3AD203B41FA5}">
                          <a16:colId xmlns:a16="http://schemas.microsoft.com/office/drawing/2014/main" val="1854162495"/>
                        </a:ext>
                      </a:extLst>
                    </a:gridCol>
                    <a:gridCol w="504213">
                      <a:extLst>
                        <a:ext uri="{9D8B030D-6E8A-4147-A177-3AD203B41FA5}">
                          <a16:colId xmlns:a16="http://schemas.microsoft.com/office/drawing/2014/main" val="1788066377"/>
                        </a:ext>
                      </a:extLst>
                    </a:gridCol>
                    <a:gridCol w="1878988">
                      <a:extLst>
                        <a:ext uri="{9D8B030D-6E8A-4147-A177-3AD203B41FA5}">
                          <a16:colId xmlns:a16="http://schemas.microsoft.com/office/drawing/2014/main" val="3784730278"/>
                        </a:ext>
                      </a:extLst>
                    </a:gridCol>
                    <a:gridCol w="1021478">
                      <a:extLst>
                        <a:ext uri="{9D8B030D-6E8A-4147-A177-3AD203B41FA5}">
                          <a16:colId xmlns:a16="http://schemas.microsoft.com/office/drawing/2014/main" val="1251078118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Variable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Description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Value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7258603"/>
                      </a:ext>
                    </a:extLst>
                  </a:tr>
                  <a:tr h="324000">
                    <a:tc rowSpan="4">
                      <a:txBody>
                        <a:bodyPr/>
                        <a:lstStyle/>
                        <a:p>
                          <a:pPr algn="ctr" fontAlgn="ctr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Frame parameters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vert="vert27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Preamble field length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4352 samples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3503401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Data localization length (1 Byte)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1088 samples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38495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fontAlgn="t" latinLnBrk="0" hangingPunct="1"/>
                          <a:endParaRPr lang="en-GB" sz="1100" b="0" i="0" u="none" strike="noStrike" kern="1200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2075" marR="2075" marT="2075" marB="0" anchor="ctr">
                        <a:lnL w="12700" cmpd="sng">
                          <a:noFill/>
                          <a:prstDash val="soli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Training field length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 samples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5398943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fontAlgn="t" latinLnBrk="0" hangingPunct="1"/>
                          <a:endParaRPr lang="en-GB" sz="1100" b="0" i="0" u="none" strike="noStrike" kern="1200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Idle time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 </a:t>
                          </a:r>
                          <a14:m>
                            <m:oMath xmlns:m="http://schemas.openxmlformats.org/officeDocument/2006/math">
                              <m:r>
                                <a:rPr lang="en-GB" sz="1100" b="0" i="1" u="none" strike="noStrike" noProof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GB" sz="1100" b="0" i="0" u="none" strike="noStrike" noProof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oMath>
                          </a14:m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1200889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l" fontAlgn="t"/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sz="1100" b="0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Total of SIM elements (Layer 0)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  <a14:m>
                            <m:oMath xmlns:m="http://schemas.openxmlformats.org/officeDocument/2006/math">
                              <m:r>
                                <a:rPr lang="en-GB" sz="1100" b="0" i="1" u="none" strike="noStrike" noProof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7913155"/>
                      </a:ext>
                    </a:extLst>
                  </a:tr>
                  <a:tr h="324000">
                    <a:tc rowSpan="11">
                      <a:txBody>
                        <a:bodyPr/>
                        <a:lstStyle/>
                        <a:p>
                          <a:pPr algn="ctr" fontAlgn="ctr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RF parameters</a:t>
                          </a:r>
                        </a:p>
                      </a:txBody>
                      <a:tcPr marL="2075" marR="2075" marT="2075" marB="0" vert="vert27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1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1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GB" sz="11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Sampling frequency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1.76 GHz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8223886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BW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Receiver bandwidth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2640 MHz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6150716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fontAlgn="t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1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1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GB" sz="11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Carrier frequency, Channel 2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60.48 GHz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26555346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fontAlgn="t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1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1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1100" b="0" i="0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Tx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Transmitter peak power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 dBm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5921091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Number of transmitter antennas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0100859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Number of beams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7186456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Gain per beam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 dBi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0683768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NF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Noise figure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 dB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3368444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fontAlgn="t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1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1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de-DE" sz="11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Thermal noise density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174 dBm/Hz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39984826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fontAlgn="t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1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1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sz="1100" b="0" i="0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int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Receiver interference density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-165.7 dBm/Hz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8318259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fontAlgn="t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1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1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sz="1100" b="0" i="0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Noise Floor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14:m>
                            <m:oMath xmlns:m="http://schemas.openxmlformats.org/officeDocument/2006/math">
                              <m:r>
                                <a:rPr lang="en-GB" sz="1100" b="0" i="1" u="none" strike="noStrike" noProof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-70 dBm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278415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l" fontAlgn="t"/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1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1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sz="1100" b="0" i="0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SIM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SIM vector location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[2.5, 2.5, 2.5] m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538367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l" fontAlgn="t"/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1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1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sz="1100" b="0" i="0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MU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MU initial vector location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[2, 4, 1.5] m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7614961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l" fontAlgn="t"/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14:m>
                            <m:oMath xmlns:m="http://schemas.openxmlformats.org/officeDocument/2006/math">
                              <m:r>
                                <a:rPr lang="de-DE" sz="1100" b="0" i="1" u="none" strike="noStrike" noProof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MU speed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 m/s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575803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9741A701-57D7-DECD-7E68-2984027C260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7503" y="298658"/>
              <a:ext cx="3721295" cy="6480000"/>
            </p:xfrm>
            <a:graphic>
              <a:graphicData uri="http://schemas.openxmlformats.org/drawingml/2006/table">
                <a:tbl>
                  <a:tblPr/>
                  <a:tblGrid>
                    <a:gridCol w="316616">
                      <a:extLst>
                        <a:ext uri="{9D8B030D-6E8A-4147-A177-3AD203B41FA5}">
                          <a16:colId xmlns:a16="http://schemas.microsoft.com/office/drawing/2014/main" val="1854162495"/>
                        </a:ext>
                      </a:extLst>
                    </a:gridCol>
                    <a:gridCol w="504213">
                      <a:extLst>
                        <a:ext uri="{9D8B030D-6E8A-4147-A177-3AD203B41FA5}">
                          <a16:colId xmlns:a16="http://schemas.microsoft.com/office/drawing/2014/main" val="1788066377"/>
                        </a:ext>
                      </a:extLst>
                    </a:gridCol>
                    <a:gridCol w="1878988">
                      <a:extLst>
                        <a:ext uri="{9D8B030D-6E8A-4147-A177-3AD203B41FA5}">
                          <a16:colId xmlns:a16="http://schemas.microsoft.com/office/drawing/2014/main" val="3784730278"/>
                        </a:ext>
                      </a:extLst>
                    </a:gridCol>
                    <a:gridCol w="1021478">
                      <a:extLst>
                        <a:ext uri="{9D8B030D-6E8A-4147-A177-3AD203B41FA5}">
                          <a16:colId xmlns:a16="http://schemas.microsoft.com/office/drawing/2014/main" val="1251078118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Variable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Description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Value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7258603"/>
                      </a:ext>
                    </a:extLst>
                  </a:tr>
                  <a:tr h="324000">
                    <a:tc rowSpan="4">
                      <a:txBody>
                        <a:bodyPr/>
                        <a:lstStyle/>
                        <a:p>
                          <a:pPr algn="ctr" fontAlgn="ctr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Frame parameters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vert="vert27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Preamble field length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4352 samples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3503401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Data localization length (1 Byte)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1088 samples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38495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fontAlgn="t" latinLnBrk="0" hangingPunct="1"/>
                          <a:endParaRPr lang="en-GB" sz="1100" b="0" i="0" u="none" strike="noStrike" kern="1200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2075" marR="2075" marT="2075" marB="0" anchor="ctr">
                        <a:lnL w="12700" cmpd="sng">
                          <a:noFill/>
                          <a:prstDash val="soli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Training field length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 samples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5398943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fontAlgn="t" latinLnBrk="0" hangingPunct="1"/>
                          <a:endParaRPr lang="en-GB" sz="1100" b="0" i="0" u="none" strike="noStrike" kern="1200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Idle time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3690" t="-401887" r="-1190" b="-15094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200889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l" fontAlgn="t"/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2651" t="-501887" r="-575904" b="-14094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Total of SIM elements (Layer 0)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3690" t="-501887" r="-1190" b="-14094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7913155"/>
                      </a:ext>
                    </a:extLst>
                  </a:tr>
                  <a:tr h="324000">
                    <a:tc rowSpan="11">
                      <a:txBody>
                        <a:bodyPr/>
                        <a:lstStyle/>
                        <a:p>
                          <a:pPr algn="ctr" fontAlgn="ctr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RF parameters</a:t>
                          </a:r>
                        </a:p>
                      </a:txBody>
                      <a:tcPr marL="2075" marR="2075" marT="2075" marB="0" vert="vert27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62651" t="-601887" r="-575904" b="-13094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Sampling frequency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1.76 GHz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8223886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BW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Receiver bandwidth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2640 MHz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6150716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62651" t="-803774" r="-575904" b="-11075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Carrier frequency, Channel 2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60.48 GHz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26555346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62651" t="-903774" r="-575904" b="-10075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Transmitter peak power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 dBm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5921091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Number of transmitter antennas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0100859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Number of beams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7186456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Gain per beam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 dBi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0683768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NF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Noise figure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 dB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3368444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62651" t="-1405660" r="-575904" b="-5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Thermal noise density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174 dBm/Hz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39984826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62651" t="-1505660" r="-575904" b="-4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Receiver interference density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-165.7 dBm/Hz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8318259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2651" t="-1605660" r="-575904" b="-3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Noise Floor</a:t>
                          </a:r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3690" t="-1605660" r="-1190" b="-3056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278415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l" fontAlgn="t"/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62651" t="-1674074" r="-575904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SIM vector location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[2.5, 2.5, 2.5] m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538367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l" fontAlgn="t"/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62651" t="-1807547" r="-575904" b="-103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MU initial vector location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[2, 4, 1.5] m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7614961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l" fontAlgn="t"/>
                          <a:endParaRPr lang="en-GB" sz="11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62651" t="-1907547" r="-575904" b="-3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MU speed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1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 m/s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57580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9D29271-F467-BFC6-C9C7-3A92FFFD4F37}"/>
              </a:ext>
            </a:extLst>
          </p:cNvPr>
          <p:cNvSpPr txBox="1"/>
          <p:nvPr/>
        </p:nvSpPr>
        <p:spPr>
          <a:xfrm>
            <a:off x="0" y="-297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Parameters</a:t>
            </a:r>
            <a:endParaRPr lang="LID4096" dirty="0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C53C25A-3012-CE9E-8390-D2FB016A3F66}"/>
              </a:ext>
            </a:extLst>
          </p:cNvPr>
          <p:cNvGrpSpPr/>
          <p:nvPr/>
        </p:nvGrpSpPr>
        <p:grpSpPr>
          <a:xfrm>
            <a:off x="9767379" y="855712"/>
            <a:ext cx="1405311" cy="738510"/>
            <a:chOff x="405514" y="836219"/>
            <a:chExt cx="1106545" cy="581504"/>
          </a:xfrm>
        </p:grpSpPr>
        <p:sp>
          <p:nvSpPr>
            <p:cNvPr id="115" name="Parallelogram 114">
              <a:extLst>
                <a:ext uri="{FF2B5EF4-FFF2-40B4-BE49-F238E27FC236}">
                  <a16:creationId xmlns:a16="http://schemas.microsoft.com/office/drawing/2014/main" id="{0195E690-D56C-49A0-3E50-DAD73E27A08D}"/>
                </a:ext>
              </a:extLst>
            </p:cNvPr>
            <p:cNvSpPr/>
            <p:nvPr/>
          </p:nvSpPr>
          <p:spPr>
            <a:xfrm>
              <a:off x="405514" y="836219"/>
              <a:ext cx="1106545" cy="581504"/>
            </a:xfrm>
            <a:prstGeom prst="parallelogram">
              <a:avLst>
                <a:gd name="adj" fmla="val 81593"/>
              </a:avLst>
            </a:prstGeom>
            <a:noFill/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6" name="Parallelogram 115">
              <a:extLst>
                <a:ext uri="{FF2B5EF4-FFF2-40B4-BE49-F238E27FC236}">
                  <a16:creationId xmlns:a16="http://schemas.microsoft.com/office/drawing/2014/main" id="{07C00CDC-BAE1-5453-4DAC-1754A1DD74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153" y="1288973"/>
              <a:ext cx="206660" cy="108603"/>
            </a:xfrm>
            <a:prstGeom prst="parallelogram">
              <a:avLst>
                <a:gd name="adj" fmla="val 81593"/>
              </a:avLst>
            </a:prstGeom>
            <a:solidFill>
              <a:srgbClr val="DAE3F3">
                <a:alpha val="66000"/>
              </a:srgbClr>
            </a:solidFill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7" name="Parallelogram 116">
              <a:extLst>
                <a:ext uri="{FF2B5EF4-FFF2-40B4-BE49-F238E27FC236}">
                  <a16:creationId xmlns:a16="http://schemas.microsoft.com/office/drawing/2014/main" id="{6E5E7801-65D9-86F0-528C-369E9B90BA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6483" y="1148864"/>
              <a:ext cx="206660" cy="108603"/>
            </a:xfrm>
            <a:prstGeom prst="parallelogram">
              <a:avLst>
                <a:gd name="adj" fmla="val 81593"/>
              </a:avLst>
            </a:prstGeom>
            <a:solidFill>
              <a:srgbClr val="DAE3F3">
                <a:alpha val="66000"/>
              </a:srgbClr>
            </a:solidFill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8" name="Parallelogram 117">
              <a:extLst>
                <a:ext uri="{FF2B5EF4-FFF2-40B4-BE49-F238E27FC236}">
                  <a16:creationId xmlns:a16="http://schemas.microsoft.com/office/drawing/2014/main" id="{40653AF3-805C-5405-D589-51602B8088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2092" y="1002503"/>
              <a:ext cx="206660" cy="108603"/>
            </a:xfrm>
            <a:prstGeom prst="parallelogram">
              <a:avLst>
                <a:gd name="adj" fmla="val 81593"/>
              </a:avLst>
            </a:prstGeom>
            <a:solidFill>
              <a:srgbClr val="DAE3F3">
                <a:alpha val="66000"/>
              </a:srgbClr>
            </a:solidFill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9" name="Parallelogram 118">
              <a:extLst>
                <a:ext uri="{FF2B5EF4-FFF2-40B4-BE49-F238E27FC236}">
                  <a16:creationId xmlns:a16="http://schemas.microsoft.com/office/drawing/2014/main" id="{E64709C3-972C-A4AC-CB1B-2A4FB19073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8278" y="856142"/>
              <a:ext cx="206660" cy="108603"/>
            </a:xfrm>
            <a:prstGeom prst="parallelogram">
              <a:avLst>
                <a:gd name="adj" fmla="val 81593"/>
              </a:avLst>
            </a:prstGeom>
            <a:solidFill>
              <a:srgbClr val="DAE3F3">
                <a:alpha val="66000"/>
              </a:srgbClr>
            </a:solidFill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0" name="Parallelogram 119">
              <a:extLst>
                <a:ext uri="{FF2B5EF4-FFF2-40B4-BE49-F238E27FC236}">
                  <a16:creationId xmlns:a16="http://schemas.microsoft.com/office/drawing/2014/main" id="{1ABFD087-9457-BB38-60FA-49EF1E48FD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18" y="1002503"/>
              <a:ext cx="206660" cy="108603"/>
            </a:xfrm>
            <a:prstGeom prst="parallelogram">
              <a:avLst>
                <a:gd name="adj" fmla="val 81593"/>
              </a:avLst>
            </a:prstGeom>
            <a:solidFill>
              <a:srgbClr val="DAE3F3">
                <a:alpha val="66000"/>
              </a:srgbClr>
            </a:solidFill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1" name="Parallelogram 120">
              <a:extLst>
                <a:ext uri="{FF2B5EF4-FFF2-40B4-BE49-F238E27FC236}">
                  <a16:creationId xmlns:a16="http://schemas.microsoft.com/office/drawing/2014/main" id="{0BCDA22D-B119-2C09-FC0D-0C1CBA67FE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7073" y="1002503"/>
              <a:ext cx="206660" cy="108603"/>
            </a:xfrm>
            <a:prstGeom prst="parallelogram">
              <a:avLst>
                <a:gd name="adj" fmla="val 81593"/>
              </a:avLst>
            </a:prstGeom>
            <a:solidFill>
              <a:srgbClr val="DAE3F3">
                <a:alpha val="66000"/>
              </a:srgbClr>
            </a:solidFill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2" name="Parallelogram 121">
              <a:extLst>
                <a:ext uri="{FF2B5EF4-FFF2-40B4-BE49-F238E27FC236}">
                  <a16:creationId xmlns:a16="http://schemas.microsoft.com/office/drawing/2014/main" id="{61834B49-341C-CBDA-52AF-89821A4BE9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376" y="1002503"/>
              <a:ext cx="206660" cy="108603"/>
            </a:xfrm>
            <a:prstGeom prst="parallelogram">
              <a:avLst>
                <a:gd name="adj" fmla="val 81593"/>
              </a:avLst>
            </a:prstGeom>
            <a:solidFill>
              <a:srgbClr val="DAE3F3">
                <a:alpha val="66000"/>
              </a:srgbClr>
            </a:solidFill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3" name="Parallelogram 122">
              <a:extLst>
                <a:ext uri="{FF2B5EF4-FFF2-40B4-BE49-F238E27FC236}">
                  <a16:creationId xmlns:a16="http://schemas.microsoft.com/office/drawing/2014/main" id="{B42A92D1-2DA0-C1E6-5B10-7094272A79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0104" y="856142"/>
              <a:ext cx="206660" cy="108603"/>
            </a:xfrm>
            <a:prstGeom prst="parallelogram">
              <a:avLst>
                <a:gd name="adj" fmla="val 81593"/>
              </a:avLst>
            </a:prstGeom>
            <a:solidFill>
              <a:srgbClr val="DAE3F3">
                <a:alpha val="66000"/>
              </a:srgbClr>
            </a:solidFill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4" name="Parallelogram 123">
              <a:extLst>
                <a:ext uri="{FF2B5EF4-FFF2-40B4-BE49-F238E27FC236}">
                  <a16:creationId xmlns:a16="http://schemas.microsoft.com/office/drawing/2014/main" id="{87505B8B-94F5-C1B2-BD33-8CF900FCBF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3259" y="856142"/>
              <a:ext cx="206660" cy="108603"/>
            </a:xfrm>
            <a:prstGeom prst="parallelogram">
              <a:avLst>
                <a:gd name="adj" fmla="val 81593"/>
              </a:avLst>
            </a:prstGeom>
            <a:solidFill>
              <a:srgbClr val="DAE3F3">
                <a:alpha val="66000"/>
              </a:srgbClr>
            </a:solidFill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5" name="Parallelogram 124">
              <a:extLst>
                <a:ext uri="{FF2B5EF4-FFF2-40B4-BE49-F238E27FC236}">
                  <a16:creationId xmlns:a16="http://schemas.microsoft.com/office/drawing/2014/main" id="{9669D794-70DD-27C0-67AA-E9A429552E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9562" y="856142"/>
              <a:ext cx="206660" cy="108603"/>
            </a:xfrm>
            <a:prstGeom prst="parallelogram">
              <a:avLst>
                <a:gd name="adj" fmla="val 81593"/>
              </a:avLst>
            </a:prstGeom>
            <a:solidFill>
              <a:srgbClr val="DAE3F3">
                <a:alpha val="66000"/>
              </a:srgbClr>
            </a:solidFill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6" name="Parallelogram 125">
              <a:extLst>
                <a:ext uri="{FF2B5EF4-FFF2-40B4-BE49-F238E27FC236}">
                  <a16:creationId xmlns:a16="http://schemas.microsoft.com/office/drawing/2014/main" id="{D408BDB4-980D-8023-991C-00D41E89AF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0501" y="1288973"/>
              <a:ext cx="206660" cy="108603"/>
            </a:xfrm>
            <a:prstGeom prst="parallelogram">
              <a:avLst>
                <a:gd name="adj" fmla="val 81593"/>
              </a:avLst>
            </a:prstGeom>
            <a:solidFill>
              <a:srgbClr val="DAE3F3">
                <a:alpha val="66000"/>
              </a:srgbClr>
            </a:solidFill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7" name="Parallelogram 126">
              <a:extLst>
                <a:ext uri="{FF2B5EF4-FFF2-40B4-BE49-F238E27FC236}">
                  <a16:creationId xmlns:a16="http://schemas.microsoft.com/office/drawing/2014/main" id="{80FCC87F-DD17-3017-34B9-B1DF745129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3656" y="1288973"/>
              <a:ext cx="206660" cy="108603"/>
            </a:xfrm>
            <a:prstGeom prst="parallelogram">
              <a:avLst>
                <a:gd name="adj" fmla="val 81593"/>
              </a:avLst>
            </a:prstGeom>
            <a:solidFill>
              <a:srgbClr val="DAE3F3">
                <a:alpha val="66000"/>
              </a:srgbClr>
            </a:solidFill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8" name="Parallelogram 127">
              <a:extLst>
                <a:ext uri="{FF2B5EF4-FFF2-40B4-BE49-F238E27FC236}">
                  <a16:creationId xmlns:a16="http://schemas.microsoft.com/office/drawing/2014/main" id="{443EA57C-2FD4-15A3-273D-C129B88984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959" y="1288973"/>
              <a:ext cx="206660" cy="108603"/>
            </a:xfrm>
            <a:prstGeom prst="parallelogram">
              <a:avLst>
                <a:gd name="adj" fmla="val 81593"/>
              </a:avLst>
            </a:prstGeom>
            <a:solidFill>
              <a:srgbClr val="DAE3F3">
                <a:alpha val="66000"/>
              </a:srgbClr>
            </a:solidFill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9" name="Parallelogram 128">
              <a:extLst>
                <a:ext uri="{FF2B5EF4-FFF2-40B4-BE49-F238E27FC236}">
                  <a16:creationId xmlns:a16="http://schemas.microsoft.com/office/drawing/2014/main" id="{E040F0FF-E06D-EE38-BC6D-F2D8DD1C66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250" y="1148864"/>
              <a:ext cx="206660" cy="108603"/>
            </a:xfrm>
            <a:prstGeom prst="parallelogram">
              <a:avLst>
                <a:gd name="adj" fmla="val 81593"/>
              </a:avLst>
            </a:prstGeom>
            <a:solidFill>
              <a:srgbClr val="DAE3F3">
                <a:alpha val="66000"/>
              </a:srgbClr>
            </a:solidFill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0" name="Parallelogram 129">
              <a:extLst>
                <a:ext uri="{FF2B5EF4-FFF2-40B4-BE49-F238E27FC236}">
                  <a16:creationId xmlns:a16="http://schemas.microsoft.com/office/drawing/2014/main" id="{D8D5E945-3BF1-201C-8D22-9CC735AF17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405" y="1148864"/>
              <a:ext cx="206660" cy="108603"/>
            </a:xfrm>
            <a:prstGeom prst="parallelogram">
              <a:avLst>
                <a:gd name="adj" fmla="val 81593"/>
              </a:avLst>
            </a:prstGeom>
            <a:solidFill>
              <a:srgbClr val="DAE3F3">
                <a:alpha val="66000"/>
              </a:srgbClr>
            </a:solidFill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1" name="Parallelogram 130">
              <a:extLst>
                <a:ext uri="{FF2B5EF4-FFF2-40B4-BE49-F238E27FC236}">
                  <a16:creationId xmlns:a16="http://schemas.microsoft.com/office/drawing/2014/main" id="{EF8A3BA5-4F66-7278-73B2-BA26704E40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0708" y="1148864"/>
              <a:ext cx="206660" cy="108603"/>
            </a:xfrm>
            <a:prstGeom prst="parallelogram">
              <a:avLst>
                <a:gd name="adj" fmla="val 81593"/>
              </a:avLst>
            </a:prstGeom>
            <a:solidFill>
              <a:srgbClr val="DAE3F3">
                <a:alpha val="66000"/>
              </a:srgbClr>
            </a:solidFill>
            <a:ln w="9525" cap="flat" cmpd="sng" algn="ctr">
              <a:solidFill>
                <a:srgbClr val="156082">
                  <a:shade val="15000"/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9D0EF2F-9B37-269A-0CFA-6203746A4929}"/>
              </a:ext>
            </a:extLst>
          </p:cNvPr>
          <p:cNvGrpSpPr/>
          <p:nvPr/>
        </p:nvGrpSpPr>
        <p:grpSpPr>
          <a:xfrm>
            <a:off x="9783293" y="492021"/>
            <a:ext cx="1415043" cy="981563"/>
            <a:chOff x="-330373" y="214352"/>
            <a:chExt cx="1114208" cy="772884"/>
          </a:xfrm>
        </p:grpSpPr>
        <p:sp>
          <p:nvSpPr>
            <p:cNvPr id="133" name="Parallelogram 132">
              <a:extLst>
                <a:ext uri="{FF2B5EF4-FFF2-40B4-BE49-F238E27FC236}">
                  <a16:creationId xmlns:a16="http://schemas.microsoft.com/office/drawing/2014/main" id="{F4BC98DC-8363-3F76-130B-C00E676D73C3}"/>
                </a:ext>
              </a:extLst>
            </p:cNvPr>
            <p:cNvSpPr/>
            <p:nvPr/>
          </p:nvSpPr>
          <p:spPr>
            <a:xfrm rot="16200000" flipV="1">
              <a:off x="157349" y="360240"/>
              <a:ext cx="761822" cy="470045"/>
            </a:xfrm>
            <a:prstGeom prst="parallelogram">
              <a:avLst>
                <a:gd name="adj" fmla="val 124008"/>
              </a:avLst>
            </a:prstGeom>
            <a:solidFill>
              <a:srgbClr val="4EA72E">
                <a:lumMod val="20000"/>
                <a:lumOff val="80000"/>
                <a:alpha val="3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F7B32044-8164-C457-54AE-4332D49BEF3B}"/>
                </a:ext>
              </a:extLst>
            </p:cNvPr>
            <p:cNvSpPr/>
            <p:nvPr/>
          </p:nvSpPr>
          <p:spPr>
            <a:xfrm>
              <a:off x="-330373" y="796708"/>
              <a:ext cx="628219" cy="186615"/>
            </a:xfrm>
            <a:prstGeom prst="rect">
              <a:avLst/>
            </a:prstGeom>
            <a:solidFill>
              <a:srgbClr val="4EA72E">
                <a:lumMod val="20000"/>
                <a:lumOff val="80000"/>
                <a:alpha val="30000"/>
              </a:srgbClr>
            </a:solidFill>
            <a:ln w="9525" cap="flat" cmpd="sng" algn="ctr">
              <a:solidFill>
                <a:srgbClr val="4EA72E"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5" name="Parallelogram 134">
              <a:extLst>
                <a:ext uri="{FF2B5EF4-FFF2-40B4-BE49-F238E27FC236}">
                  <a16:creationId xmlns:a16="http://schemas.microsoft.com/office/drawing/2014/main" id="{7038CB7C-1170-798A-B5EA-CD2D672DA833}"/>
                </a:ext>
              </a:extLst>
            </p:cNvPr>
            <p:cNvSpPr/>
            <p:nvPr/>
          </p:nvSpPr>
          <p:spPr>
            <a:xfrm>
              <a:off x="-328494" y="215005"/>
              <a:ext cx="1106545" cy="581504"/>
            </a:xfrm>
            <a:prstGeom prst="parallelogram">
              <a:avLst>
                <a:gd name="adj" fmla="val 81593"/>
              </a:avLst>
            </a:prstGeom>
            <a:solidFill>
              <a:srgbClr val="4EA72E">
                <a:lumMod val="20000"/>
                <a:lumOff val="80000"/>
                <a:alpha val="30000"/>
              </a:srgbClr>
            </a:solidFill>
            <a:ln w="9525" cap="flat" cmpd="sng" algn="ctr">
              <a:solidFill>
                <a:srgbClr val="4EA72E"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2C6BD2CB-9081-2EDD-9C4D-63DC7A5E81DA}"/>
                </a:ext>
              </a:extLst>
            </p:cNvPr>
            <p:cNvCxnSpPr/>
            <p:nvPr/>
          </p:nvCxnSpPr>
          <p:spPr>
            <a:xfrm>
              <a:off x="781003" y="215363"/>
              <a:ext cx="0" cy="181451"/>
            </a:xfrm>
            <a:prstGeom prst="line">
              <a:avLst/>
            </a:prstGeom>
            <a:noFill/>
            <a:ln w="9525" cap="flat" cmpd="sng" algn="ctr">
              <a:solidFill>
                <a:srgbClr val="4EA72E">
                  <a:alpha val="3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EF5B273-0A49-4E5C-CA7E-41992E2869F6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98184" y="387323"/>
              <a:ext cx="485651" cy="599913"/>
            </a:xfrm>
            <a:prstGeom prst="line">
              <a:avLst/>
            </a:prstGeom>
            <a:noFill/>
            <a:ln w="9525" cap="flat" cmpd="sng" algn="ctr">
              <a:solidFill>
                <a:srgbClr val="4EA72E">
                  <a:alpha val="30000"/>
                </a:srgbClr>
              </a:solidFill>
              <a:prstDash val="solid"/>
              <a:miter lim="800000"/>
            </a:ln>
            <a:effectLst/>
          </p:spPr>
        </p:cxnSp>
      </p:grpSp>
      <p:sp>
        <p:nvSpPr>
          <p:cNvPr id="138" name="Partial Circle 137">
            <a:extLst>
              <a:ext uri="{FF2B5EF4-FFF2-40B4-BE49-F238E27FC236}">
                <a16:creationId xmlns:a16="http://schemas.microsoft.com/office/drawing/2014/main" id="{C1B71F95-E4D0-06F9-B2F6-245155D223C1}"/>
              </a:ext>
            </a:extLst>
          </p:cNvPr>
          <p:cNvSpPr/>
          <p:nvPr/>
        </p:nvSpPr>
        <p:spPr>
          <a:xfrm>
            <a:off x="9956974" y="-297"/>
            <a:ext cx="848875" cy="880217"/>
          </a:xfrm>
          <a:prstGeom prst="pie">
            <a:avLst>
              <a:gd name="adj1" fmla="val 3382064"/>
              <a:gd name="adj2" fmla="val 7810978"/>
            </a:avLst>
          </a:prstGeom>
          <a:solidFill>
            <a:srgbClr val="E8E8E8">
              <a:alpha val="60000"/>
            </a:srgbClr>
          </a:solidFill>
          <a:ln w="12700" cap="flat" cmpd="sng" algn="ctr">
            <a:solidFill>
              <a:srgbClr val="156082">
                <a:shade val="15000"/>
              </a:srgb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9" name="TextBox 8">
            <a:extLst>
              <a:ext uri="{FF2B5EF4-FFF2-40B4-BE49-F238E27FC236}">
                <a16:creationId xmlns:a16="http://schemas.microsoft.com/office/drawing/2014/main" id="{109866C6-CBCD-E9FF-E4B1-98459810DF17}"/>
              </a:ext>
            </a:extLst>
          </p:cNvPr>
          <p:cNvSpPr/>
          <p:nvPr/>
        </p:nvSpPr>
        <p:spPr>
          <a:xfrm>
            <a:off x="10632137" y="2394408"/>
            <a:ext cx="775273" cy="545380"/>
          </a:xfrm>
          <a:prstGeom prst="rect">
            <a:avLst/>
          </a:prstGeom>
          <a:noFill/>
          <a:ln w="0">
            <a:noFill/>
          </a:ln>
          <a:effectLst/>
        </p:spPr>
        <p:txBody>
          <a:bodyPr wrap="square" lIns="90000" tIns="45000" rIns="90000" bIns="45000" anchor="t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Mobile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User</a:t>
            </a:r>
            <a:endParaRPr kumimoji="0" lang="en-US" sz="1100" b="0" i="0" u="none" strike="noStrike" kern="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B896B0E-1AD1-4626-44D4-07D7F4950BB0}"/>
              </a:ext>
            </a:extLst>
          </p:cNvPr>
          <p:cNvSpPr txBox="1"/>
          <p:nvPr/>
        </p:nvSpPr>
        <p:spPr>
          <a:xfrm>
            <a:off x="11005849" y="93695"/>
            <a:ext cx="868033" cy="390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/>
            <a:r>
              <a:rPr lang="en-US" sz="1400" spc="-1" dirty="0">
                <a:solidFill>
                  <a:srgbClr val="000000"/>
                </a:solidFill>
                <a:latin typeface="Calibri"/>
              </a:rPr>
              <a:t>SIM</a:t>
            </a:r>
            <a:endParaRPr lang="en-DE" sz="1400" dirty="0">
              <a:solidFill>
                <a:prstClr val="black"/>
              </a:solidFill>
              <a:latin typeface="Aptos" panose="02110004020202020204"/>
            </a:endParaRP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3778CBF8-58BA-42E9-4C6A-9394C578DB4F}"/>
              </a:ext>
            </a:extLst>
          </p:cNvPr>
          <p:cNvGrpSpPr/>
          <p:nvPr/>
        </p:nvGrpSpPr>
        <p:grpSpPr>
          <a:xfrm>
            <a:off x="11029885" y="2597334"/>
            <a:ext cx="1005354" cy="609271"/>
            <a:chOff x="736556" y="3669699"/>
            <a:chExt cx="2211302" cy="1167122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A6427792-DF0B-474F-297E-13EC3B60AD0F}"/>
                </a:ext>
              </a:extLst>
            </p:cNvPr>
            <p:cNvSpPr/>
            <p:nvPr/>
          </p:nvSpPr>
          <p:spPr>
            <a:xfrm>
              <a:off x="736556" y="4178730"/>
              <a:ext cx="2211302" cy="658091"/>
            </a:xfrm>
            <a:prstGeom prst="ellipse">
              <a:avLst/>
            </a:prstGeom>
            <a:solidFill>
              <a:srgbClr val="FFE6CB"/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D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143" name="Graphic 35" descr="Smart Phone with solid fill">
              <a:extLst>
                <a:ext uri="{FF2B5EF4-FFF2-40B4-BE49-F238E27FC236}">
                  <a16:creationId xmlns:a16="http://schemas.microsoft.com/office/drawing/2014/main" id="{FB3E5B73-03A1-D75C-BCC1-E0421114DC3A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 rot="1730551">
              <a:off x="2115515" y="3755021"/>
              <a:ext cx="616517" cy="570959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4" name="Graphic 143" descr="Walk with solid fill">
              <a:extLst>
                <a:ext uri="{FF2B5EF4-FFF2-40B4-BE49-F238E27FC236}">
                  <a16:creationId xmlns:a16="http://schemas.microsoft.com/office/drawing/2014/main" id="{C9B67161-E8F1-8968-00C6-852CB711E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54497" y="3669699"/>
              <a:ext cx="914400" cy="914400"/>
            </a:xfrm>
            <a:prstGeom prst="rect">
              <a:avLst/>
            </a:prstGeom>
          </p:spPr>
        </p:pic>
      </p:grp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CE46EA9-6DAB-682F-A487-576382FD7FCD}"/>
              </a:ext>
            </a:extLst>
          </p:cNvPr>
          <p:cNvCxnSpPr>
            <a:cxnSpLocks/>
          </p:cNvCxnSpPr>
          <p:nvPr/>
        </p:nvCxnSpPr>
        <p:spPr>
          <a:xfrm flipH="1">
            <a:off x="8954549" y="2237313"/>
            <a:ext cx="554238" cy="75174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 w="med" len="med"/>
          </a:ln>
          <a:effectLst/>
        </p:spPr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DD33C13E-9953-86ED-9EEB-854B0A26CF9F}"/>
              </a:ext>
            </a:extLst>
          </p:cNvPr>
          <p:cNvSpPr txBox="1"/>
          <p:nvPr/>
        </p:nvSpPr>
        <p:spPr>
          <a:xfrm>
            <a:off x="10991284" y="838594"/>
            <a:ext cx="1093242" cy="332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/>
            <a:r>
              <a:rPr lang="en-US" sz="1100" spc="-1" dirty="0">
                <a:solidFill>
                  <a:srgbClr val="000000"/>
                </a:solidFill>
                <a:latin typeface="Calibri"/>
              </a:rPr>
              <a:t>Input Layer</a:t>
            </a:r>
            <a:endParaRPr lang="en-DE" sz="1100" dirty="0">
              <a:solidFill>
                <a:prstClr val="black"/>
              </a:solidFill>
              <a:latin typeface="Aptos" panose="02110004020202020204"/>
            </a:endParaRP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24193D1-0541-090B-5599-1AAADAA14385}"/>
              </a:ext>
            </a:extLst>
          </p:cNvPr>
          <p:cNvCxnSpPr>
            <a:cxnSpLocks/>
          </p:cNvCxnSpPr>
          <p:nvPr/>
        </p:nvCxnSpPr>
        <p:spPr>
          <a:xfrm flipH="1" flipV="1">
            <a:off x="9474043" y="853760"/>
            <a:ext cx="31803" cy="1377133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 w="med" len="med"/>
          </a:ln>
          <a:effectLst/>
        </p:spPr>
      </p:cxn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DDEBF4C9-A938-2EEC-B746-56F0D218BA59}"/>
              </a:ext>
            </a:extLst>
          </p:cNvPr>
          <p:cNvGrpSpPr/>
          <p:nvPr/>
        </p:nvGrpSpPr>
        <p:grpSpPr>
          <a:xfrm>
            <a:off x="9757408" y="141909"/>
            <a:ext cx="1211509" cy="627631"/>
            <a:chOff x="508886" y="507121"/>
            <a:chExt cx="953945" cy="494198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0FE957FE-D1B2-E5C5-77F6-4C3AA6895C6D}"/>
                </a:ext>
              </a:extLst>
            </p:cNvPr>
            <p:cNvGrpSpPr/>
            <p:nvPr/>
          </p:nvGrpSpPr>
          <p:grpSpPr>
            <a:xfrm flipV="1">
              <a:off x="618204" y="785163"/>
              <a:ext cx="68712" cy="92593"/>
              <a:chOff x="1844231" y="869163"/>
              <a:chExt cx="108640" cy="146399"/>
            </a:xfrm>
          </p:grpSpPr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DAEF66F9-D05C-60D0-6BC2-F2A1FC682A78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2A921F69-F1BD-D51B-16E6-2A22802267E6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00B63121-E406-7C8A-551D-6256373E246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4716C279-EF31-A569-7FFA-2EE07579EB21}"/>
                </a:ext>
              </a:extLst>
            </p:cNvPr>
            <p:cNvGrpSpPr/>
            <p:nvPr/>
          </p:nvGrpSpPr>
          <p:grpSpPr>
            <a:xfrm flipV="1">
              <a:off x="1048090" y="908726"/>
              <a:ext cx="68712" cy="92593"/>
              <a:chOff x="1844231" y="869163"/>
              <a:chExt cx="108640" cy="146399"/>
            </a:xfrm>
          </p:grpSpPr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8F713444-A2D0-BD9E-CEA6-D2D02877BA62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A038CEC1-1ECA-67C3-805F-E5C82D2CDB62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EC21FD72-ECDC-368A-FB5F-1083E803099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421E9045-9A11-DE1F-FD27-A8F4D4EBA7E5}"/>
                </a:ext>
              </a:extLst>
            </p:cNvPr>
            <p:cNvGrpSpPr/>
            <p:nvPr/>
          </p:nvGrpSpPr>
          <p:grpSpPr>
            <a:xfrm flipV="1">
              <a:off x="1157408" y="786581"/>
              <a:ext cx="68712" cy="92593"/>
              <a:chOff x="1844231" y="869163"/>
              <a:chExt cx="108640" cy="146399"/>
            </a:xfrm>
          </p:grpSpPr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B451A44C-4935-D313-69D8-783750983065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432AA69-E6DA-7446-E386-D013C7E530B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D491B66A-7E52-6DAA-1C19-4E93BFA3817C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6DCA0A7C-DBA9-C3F8-48A0-8D005F6340CD}"/>
                </a:ext>
              </a:extLst>
            </p:cNvPr>
            <p:cNvGrpSpPr/>
            <p:nvPr/>
          </p:nvGrpSpPr>
          <p:grpSpPr>
            <a:xfrm flipV="1">
              <a:off x="1287796" y="634202"/>
              <a:ext cx="68712" cy="92593"/>
              <a:chOff x="1844231" y="869163"/>
              <a:chExt cx="108640" cy="146399"/>
            </a:xfrm>
          </p:grpSpPr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EE76C887-C972-6CE7-07E6-4D4BF3E8C0BA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2C5AC7FB-4237-7EFE-CF1E-C4E259C9C8A7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F737C18A-BB1D-FC30-92EE-64C94AFCC7E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37DCBD3F-06A5-F591-9C63-101FA714C3E6}"/>
                </a:ext>
              </a:extLst>
            </p:cNvPr>
            <p:cNvGrpSpPr/>
            <p:nvPr/>
          </p:nvGrpSpPr>
          <p:grpSpPr>
            <a:xfrm flipV="1">
              <a:off x="1394119" y="514948"/>
              <a:ext cx="68712" cy="92593"/>
              <a:chOff x="1844231" y="869163"/>
              <a:chExt cx="108640" cy="146399"/>
            </a:xfrm>
          </p:grpSpPr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473127B5-B4C8-B1D9-1345-1F9CA9498CB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00362D2A-3BCB-3EDB-7C02-C6F419DD1A1F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E4C76108-AA3C-BEDF-2C14-B54CBC6E2A9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749DA2A0-9C5E-9840-1A74-8494F74F6612}"/>
                </a:ext>
              </a:extLst>
            </p:cNvPr>
            <p:cNvGrpSpPr/>
            <p:nvPr/>
          </p:nvGrpSpPr>
          <p:grpSpPr>
            <a:xfrm flipV="1">
              <a:off x="852284" y="907209"/>
              <a:ext cx="68712" cy="92593"/>
              <a:chOff x="1844231" y="869163"/>
              <a:chExt cx="108640" cy="146399"/>
            </a:xfrm>
          </p:grpSpPr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BA47D12-E14B-A289-642E-396DD25F33F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AEF5501F-C5E9-D484-DA57-BA29F587D8EC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2163C24F-7958-CAAA-36FC-296009F7543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9AE6AD9B-2622-55DC-A301-678B25654916}"/>
                </a:ext>
              </a:extLst>
            </p:cNvPr>
            <p:cNvGrpSpPr/>
            <p:nvPr/>
          </p:nvGrpSpPr>
          <p:grpSpPr>
            <a:xfrm flipV="1">
              <a:off x="961602" y="785064"/>
              <a:ext cx="68712" cy="92593"/>
              <a:chOff x="1844231" y="869163"/>
              <a:chExt cx="108640" cy="146399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2B1C28CD-4A50-4B3E-8657-F3BE60E6C7C8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E8D1824B-B7C8-0B87-3E15-7594533AD0F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7F744985-2430-4115-E487-53D457F03134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34B208E4-3EA3-AC76-6CA7-8AE2D26B8E74}"/>
                </a:ext>
              </a:extLst>
            </p:cNvPr>
            <p:cNvGrpSpPr/>
            <p:nvPr/>
          </p:nvGrpSpPr>
          <p:grpSpPr>
            <a:xfrm flipV="1">
              <a:off x="1091990" y="632685"/>
              <a:ext cx="68712" cy="92593"/>
              <a:chOff x="1844231" y="869163"/>
              <a:chExt cx="108640" cy="146399"/>
            </a:xfrm>
          </p:grpSpPr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D76CED22-0C56-67AF-48F2-52A35B0F647A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51E271DD-C382-7BAA-E4E8-4961D8A8EC7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4BB6A162-413F-095B-7E33-B47E9AA1CBA5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A370716A-F500-4C18-A4B0-CD709520D53B}"/>
                </a:ext>
              </a:extLst>
            </p:cNvPr>
            <p:cNvGrpSpPr/>
            <p:nvPr/>
          </p:nvGrpSpPr>
          <p:grpSpPr>
            <a:xfrm flipV="1">
              <a:off x="1198313" y="513431"/>
              <a:ext cx="68712" cy="92593"/>
              <a:chOff x="1844231" y="869163"/>
              <a:chExt cx="108640" cy="146399"/>
            </a:xfrm>
          </p:grpSpPr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CB4DD2A7-15E4-3FD0-8291-A8A2B19910D4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8E8256EE-81F9-45E6-5C2A-A18DF37D6018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170FDA17-B1C6-6040-4DDA-A9C47421148F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44F66C8D-8B4B-28AF-8DB4-8B48F34CA456}"/>
                </a:ext>
              </a:extLst>
            </p:cNvPr>
            <p:cNvGrpSpPr/>
            <p:nvPr/>
          </p:nvGrpSpPr>
          <p:grpSpPr>
            <a:xfrm flipV="1">
              <a:off x="673207" y="900899"/>
              <a:ext cx="68712" cy="92593"/>
              <a:chOff x="1844231" y="869163"/>
              <a:chExt cx="108640" cy="146399"/>
            </a:xfrm>
          </p:grpSpPr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5A1E452F-E01F-E925-6067-C3C0FFE282BA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495DA2EA-D51C-ACB2-7271-4AC5F1A9B97F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D6EEBAF0-69DB-E653-E81E-87DE8D9D4C4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92815735-6F78-29BC-9882-9D29D7146479}"/>
                </a:ext>
              </a:extLst>
            </p:cNvPr>
            <p:cNvGrpSpPr/>
            <p:nvPr/>
          </p:nvGrpSpPr>
          <p:grpSpPr>
            <a:xfrm flipV="1">
              <a:off x="782525" y="778754"/>
              <a:ext cx="68712" cy="92593"/>
              <a:chOff x="1844231" y="869163"/>
              <a:chExt cx="108640" cy="146399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C8F73018-B4D4-9E22-3172-63166FF41121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B14030DF-334F-1EEB-DB64-1B47B0D150A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C715DFD9-35C2-B316-910D-E8F3CA5D32F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F21418CC-D353-DB5E-3A89-C3A6A53536B5}"/>
                </a:ext>
              </a:extLst>
            </p:cNvPr>
            <p:cNvGrpSpPr/>
            <p:nvPr/>
          </p:nvGrpSpPr>
          <p:grpSpPr>
            <a:xfrm flipV="1">
              <a:off x="912913" y="626375"/>
              <a:ext cx="68712" cy="92593"/>
              <a:chOff x="1844231" y="869163"/>
              <a:chExt cx="108640" cy="146399"/>
            </a:xfrm>
          </p:grpSpPr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C8B6C37B-3EE0-C72F-8379-288F91BF5A4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58612156-6505-84FE-C86B-DAB5F974B37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16A84524-45B6-459F-9DAF-629A8A1F0892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B2089611-8493-DCAB-F51D-88466D9256C2}"/>
                </a:ext>
              </a:extLst>
            </p:cNvPr>
            <p:cNvGrpSpPr/>
            <p:nvPr/>
          </p:nvGrpSpPr>
          <p:grpSpPr>
            <a:xfrm flipV="1">
              <a:off x="1019236" y="507121"/>
              <a:ext cx="68712" cy="92593"/>
              <a:chOff x="1844231" y="869163"/>
              <a:chExt cx="108640" cy="146399"/>
            </a:xfrm>
          </p:grpSpPr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80A626A9-6A80-57E6-C7C5-F64676875E1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85359CFA-0358-DED0-7BF3-F2BC70039B0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1BB03870-6448-F384-9B80-9370F70FA0A5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E580F844-C6B9-3D7B-52AC-9F25DD20528F}"/>
                </a:ext>
              </a:extLst>
            </p:cNvPr>
            <p:cNvGrpSpPr/>
            <p:nvPr/>
          </p:nvGrpSpPr>
          <p:grpSpPr>
            <a:xfrm flipV="1">
              <a:off x="508886" y="907308"/>
              <a:ext cx="68712" cy="92593"/>
              <a:chOff x="1844231" y="869163"/>
              <a:chExt cx="108640" cy="146399"/>
            </a:xfrm>
          </p:grpSpPr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2539041C-F3BD-F8F3-54CE-1DBE69BA73E0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E0D7E734-C806-B65A-B0F8-660E09437B8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1CD64BCD-3898-A317-4372-697438B01B1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560224C6-5DE3-2782-24D2-27257EB821A6}"/>
                </a:ext>
              </a:extLst>
            </p:cNvPr>
            <p:cNvGrpSpPr/>
            <p:nvPr/>
          </p:nvGrpSpPr>
          <p:grpSpPr>
            <a:xfrm flipV="1">
              <a:off x="748592" y="632784"/>
              <a:ext cx="68712" cy="92593"/>
              <a:chOff x="1844231" y="869163"/>
              <a:chExt cx="108640" cy="146399"/>
            </a:xfrm>
          </p:grpSpPr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1A3BD4A9-7A10-A54E-D24C-1A1FB7EB6837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74176C8C-5349-808C-346A-4428C54DF58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90F586C6-62B7-8E17-2510-53079D573380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B7D94EF3-9CE0-01EB-0275-1D74FF54C385}"/>
                </a:ext>
              </a:extLst>
            </p:cNvPr>
            <p:cNvGrpSpPr/>
            <p:nvPr/>
          </p:nvGrpSpPr>
          <p:grpSpPr>
            <a:xfrm flipV="1">
              <a:off x="854915" y="513530"/>
              <a:ext cx="68712" cy="92593"/>
              <a:chOff x="1844231" y="869163"/>
              <a:chExt cx="108640" cy="146399"/>
            </a:xfrm>
          </p:grpSpPr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213851DC-176C-F6D7-B812-A5684DD6B9FC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243DC0E1-B4D6-42A2-840D-1CC77EB0005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C807D4CB-0334-F8C1-0326-A19830783322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noFill/>
              <a:ln w="9525" cap="flat" cmpd="sng" algn="ctr">
                <a:solidFill>
                  <a:srgbClr val="4472C4">
                    <a:shade val="95000"/>
                    <a:satMod val="105000"/>
                    <a:alpha val="40000"/>
                  </a:srgbClr>
                </a:solidFill>
                <a:prstDash val="solid"/>
                <a:miter/>
              </a:ln>
              <a:effectLst/>
            </p:spPr>
          </p:cxn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07D93136-1893-7D2E-8031-153A3827ECD6}"/>
                  </a:ext>
                </a:extLst>
              </p:cNvPr>
              <p:cNvSpPr txBox="1"/>
              <p:nvPr/>
            </p:nvSpPr>
            <p:spPr>
              <a:xfrm>
                <a:off x="9081855" y="2898027"/>
                <a:ext cx="175894" cy="273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mc:Choice>
        <mc:Fallback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07D93136-1893-7D2E-8031-153A3827E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855" y="2898027"/>
                <a:ext cx="175894" cy="273614"/>
              </a:xfrm>
              <a:prstGeom prst="rect">
                <a:avLst/>
              </a:prstGeom>
              <a:blipFill>
                <a:blip r:embed="rId6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35231CBA-E128-B19B-F4C2-4DE1DEC56D1F}"/>
                  </a:ext>
                </a:extLst>
              </p:cNvPr>
              <p:cNvSpPr txBox="1"/>
              <p:nvPr/>
            </p:nvSpPr>
            <p:spPr>
              <a:xfrm>
                <a:off x="9212786" y="775545"/>
                <a:ext cx="160666" cy="273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mc:Choice>
        <mc:Fallback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35231CBA-E128-B19B-F4C2-4DE1DEC56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2786" y="775545"/>
                <a:ext cx="160666" cy="273614"/>
              </a:xfrm>
              <a:prstGeom prst="rect">
                <a:avLst/>
              </a:prstGeom>
              <a:blipFill>
                <a:blip r:embed="rId7"/>
                <a:stretch>
                  <a:fillRect l="-3704" r="-370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0254F4D9-F297-E3B5-392B-6432C84991E1}"/>
              </a:ext>
            </a:extLst>
          </p:cNvPr>
          <p:cNvCxnSpPr>
            <a:cxnSpLocks/>
          </p:cNvCxnSpPr>
          <p:nvPr/>
        </p:nvCxnSpPr>
        <p:spPr>
          <a:xfrm flipH="1" flipV="1">
            <a:off x="10382484" y="432820"/>
            <a:ext cx="1246730" cy="1973731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1C285B24-8729-3F85-2F3D-65F624FBA225}"/>
                  </a:ext>
                </a:extLst>
              </p:cNvPr>
              <p:cNvSpPr txBox="1"/>
              <p:nvPr/>
            </p:nvSpPr>
            <p:spPr>
              <a:xfrm>
                <a:off x="10570418" y="453978"/>
                <a:ext cx="159037" cy="234526"/>
              </a:xfrm>
              <a:prstGeom prst="rect">
                <a:avLst/>
              </a:prstGeom>
              <a:solidFill>
                <a:sysClr val="window" lastClr="FFFFFF">
                  <a:alpha val="85000"/>
                </a:sys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</m:oMath>
                  </m:oMathPara>
                </a14:m>
                <a:endParaRPr kumimoji="0" lang="LID4096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</a:endParaRPr>
              </a:p>
            </p:txBody>
          </p:sp>
        </mc:Choice>
        <mc:Fallback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1C285B24-8729-3F85-2F3D-65F624FBA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0418" y="453978"/>
                <a:ext cx="159037" cy="234526"/>
              </a:xfrm>
              <a:prstGeom prst="rect">
                <a:avLst/>
              </a:prstGeom>
              <a:blipFill>
                <a:blip r:embed="rId8"/>
                <a:stretch>
                  <a:fillRect l="-15385" r="-1153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7" name="Partial Circle 216">
            <a:extLst>
              <a:ext uri="{FF2B5EF4-FFF2-40B4-BE49-F238E27FC236}">
                <a16:creationId xmlns:a16="http://schemas.microsoft.com/office/drawing/2014/main" id="{493706FD-B900-5708-5A10-25D70A5FD1E4}"/>
              </a:ext>
            </a:extLst>
          </p:cNvPr>
          <p:cNvSpPr/>
          <p:nvPr/>
        </p:nvSpPr>
        <p:spPr>
          <a:xfrm>
            <a:off x="10114297" y="165311"/>
            <a:ext cx="548619" cy="561096"/>
          </a:xfrm>
          <a:prstGeom prst="pie">
            <a:avLst>
              <a:gd name="adj1" fmla="val 3382064"/>
              <a:gd name="adj2" fmla="val 5473174"/>
            </a:avLst>
          </a:prstGeom>
          <a:solidFill>
            <a:srgbClr val="E8E8E8"/>
          </a:solidFill>
          <a:ln w="12700" cap="flat" cmpd="sng" algn="ctr">
            <a:solidFill>
              <a:srgbClr val="156082">
                <a:shade val="15000"/>
              </a:srgb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B6BE9FC4-1328-BED0-328B-699F50509A08}"/>
                  </a:ext>
                </a:extLst>
              </p:cNvPr>
              <p:cNvSpPr txBox="1"/>
              <p:nvPr/>
            </p:nvSpPr>
            <p:spPr>
              <a:xfrm>
                <a:off x="10063988" y="933695"/>
                <a:ext cx="177279" cy="234526"/>
              </a:xfrm>
              <a:prstGeom prst="rect">
                <a:avLst/>
              </a:prstGeom>
              <a:solidFill>
                <a:sysClr val="window" lastClr="FFFFFF">
                  <a:alpha val="85000"/>
                </a:sys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kumimoji="0" lang="LID4096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</a:endParaRPr>
              </a:p>
            </p:txBody>
          </p:sp>
        </mc:Choice>
        <mc:Fallback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B6BE9FC4-1328-BED0-328B-699F50509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988" y="933695"/>
                <a:ext cx="177279" cy="234526"/>
              </a:xfrm>
              <a:prstGeom prst="rect">
                <a:avLst/>
              </a:prstGeom>
              <a:blipFill>
                <a:blip r:embed="rId9"/>
                <a:stretch>
                  <a:fillRect l="-10345" r="-1034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54231D8B-0CDC-55A9-3B61-C773727A2CAC}"/>
              </a:ext>
            </a:extLst>
          </p:cNvPr>
          <p:cNvCxnSpPr>
            <a:cxnSpLocks/>
          </p:cNvCxnSpPr>
          <p:nvPr/>
        </p:nvCxnSpPr>
        <p:spPr>
          <a:xfrm>
            <a:off x="9518379" y="2237313"/>
            <a:ext cx="2592000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352D4AB6-377C-62AA-DA2C-A0D43F0AEBED}"/>
                  </a:ext>
                </a:extLst>
              </p:cNvPr>
              <p:cNvSpPr txBox="1"/>
              <p:nvPr/>
            </p:nvSpPr>
            <p:spPr>
              <a:xfrm>
                <a:off x="12013012" y="2230893"/>
                <a:ext cx="178989" cy="273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mc:Choice>
        <mc:Fallback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352D4AB6-377C-62AA-DA2C-A0D43F0AE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3012" y="2230893"/>
                <a:ext cx="178989" cy="273614"/>
              </a:xfrm>
              <a:prstGeom prst="rect">
                <a:avLst/>
              </a:prstGeom>
              <a:blipFill>
                <a:blip r:embed="rId10"/>
                <a:stretch>
                  <a:fillRect l="-17241" r="-1034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1" name="Graphic 220" descr="Wireless with solid fill">
            <a:extLst>
              <a:ext uri="{FF2B5EF4-FFF2-40B4-BE49-F238E27FC236}">
                <a16:creationId xmlns:a16="http://schemas.microsoft.com/office/drawing/2014/main" id="{C93E80A1-1744-CD28-1504-C0FD8445996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482552">
            <a:off x="11527686" y="2333455"/>
            <a:ext cx="322586" cy="297515"/>
          </a:xfrm>
          <a:prstGeom prst="rect">
            <a:avLst/>
          </a:prstGeom>
        </p:spPr>
      </p:pic>
      <p:pic>
        <p:nvPicPr>
          <p:cNvPr id="256" name="Graphic 255">
            <a:extLst>
              <a:ext uri="{FF2B5EF4-FFF2-40B4-BE49-F238E27FC236}">
                <a16:creationId xmlns:a16="http://schemas.microsoft.com/office/drawing/2014/main" id="{E4DA1770-BD3C-18F7-D032-24D6973E5A9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889758" y="11117"/>
            <a:ext cx="4124335" cy="3093251"/>
          </a:xfrm>
          <a:prstGeom prst="rect">
            <a:avLst/>
          </a:prstGeom>
        </p:spPr>
      </p:pic>
      <p:pic>
        <p:nvPicPr>
          <p:cNvPr id="262" name="Graphic 261">
            <a:extLst>
              <a:ext uri="{FF2B5EF4-FFF2-40B4-BE49-F238E27FC236}">
                <a16:creationId xmlns:a16="http://schemas.microsoft.com/office/drawing/2014/main" id="{57A25ED2-9728-D9E1-B9AC-7A205F5EF49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161734" y="3813695"/>
            <a:ext cx="4030265" cy="3022699"/>
          </a:xfrm>
          <a:prstGeom prst="rect">
            <a:avLst/>
          </a:prstGeom>
        </p:spPr>
      </p:pic>
      <p:pic>
        <p:nvPicPr>
          <p:cNvPr id="264" name="Graphic 263">
            <a:extLst>
              <a:ext uri="{FF2B5EF4-FFF2-40B4-BE49-F238E27FC236}">
                <a16:creationId xmlns:a16="http://schemas.microsoft.com/office/drawing/2014/main" id="{48FA3A20-E509-1C43-72F4-B283278D3BF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868570" y="3743143"/>
            <a:ext cx="4124335" cy="309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07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79E84-4A27-19FF-D20B-11606B234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roup 233">
            <a:extLst>
              <a:ext uri="{FF2B5EF4-FFF2-40B4-BE49-F238E27FC236}">
                <a16:creationId xmlns:a16="http://schemas.microsoft.com/office/drawing/2014/main" id="{76B67204-D889-9C8B-97C5-9448982FB960}"/>
              </a:ext>
            </a:extLst>
          </p:cNvPr>
          <p:cNvGrpSpPr/>
          <p:nvPr/>
        </p:nvGrpSpPr>
        <p:grpSpPr>
          <a:xfrm>
            <a:off x="178704" y="1728724"/>
            <a:ext cx="623653" cy="669179"/>
            <a:chOff x="94594" y="1868587"/>
            <a:chExt cx="623653" cy="669179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FC4B7A40-ABA4-8FD1-D822-4B8A356A8F22}"/>
                </a:ext>
              </a:extLst>
            </p:cNvPr>
            <p:cNvGrpSpPr/>
            <p:nvPr/>
          </p:nvGrpSpPr>
          <p:grpSpPr>
            <a:xfrm>
              <a:off x="94594" y="1872556"/>
              <a:ext cx="68712" cy="92593"/>
              <a:chOff x="1844231" y="869163"/>
              <a:chExt cx="108640" cy="146399"/>
            </a:xfrm>
          </p:grpSpPr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92025E4E-AC73-DBA9-04CD-D951691683C0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61187A51-338B-F7F5-E577-B5A21315D74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4E74EC70-EC64-9050-87E0-EABB9D521932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216FC557-C8E2-5980-ED40-30D973F5E7F2}"/>
                </a:ext>
              </a:extLst>
            </p:cNvPr>
            <p:cNvGrpSpPr/>
            <p:nvPr/>
          </p:nvGrpSpPr>
          <p:grpSpPr>
            <a:xfrm>
              <a:off x="98940" y="2152583"/>
              <a:ext cx="68712" cy="92593"/>
              <a:chOff x="1844231" y="869163"/>
              <a:chExt cx="108640" cy="146399"/>
            </a:xfrm>
          </p:grpSpPr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C2F11ABF-4DD7-0656-1D21-C3C507F9CED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3514ADA8-2D19-44E4-95C6-549D71BE99D9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9992AC39-0D57-AA11-3D07-41B279286004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4526DFB2-109B-505E-43BF-A910745AF688}"/>
                </a:ext>
              </a:extLst>
            </p:cNvPr>
            <p:cNvGrpSpPr/>
            <p:nvPr/>
          </p:nvGrpSpPr>
          <p:grpSpPr>
            <a:xfrm>
              <a:off x="98940" y="2445006"/>
              <a:ext cx="68712" cy="92593"/>
              <a:chOff x="1844231" y="869163"/>
              <a:chExt cx="108640" cy="146399"/>
            </a:xfrm>
          </p:grpSpPr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3C1E8839-FC09-A4AD-775D-4BA36298BFA1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F9DFC7ED-A24C-0D0C-02CE-CC77D5B747C2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A2BE2876-4A8E-885F-76CF-5745A01CFBCF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FFD77FD7-C497-B5B6-F144-8C534D06428C}"/>
                </a:ext>
              </a:extLst>
            </p:cNvPr>
            <p:cNvGrpSpPr/>
            <p:nvPr/>
          </p:nvGrpSpPr>
          <p:grpSpPr>
            <a:xfrm>
              <a:off x="380901" y="1868587"/>
              <a:ext cx="68712" cy="92593"/>
              <a:chOff x="1844231" y="869163"/>
              <a:chExt cx="108640" cy="146399"/>
            </a:xfrm>
          </p:grpSpPr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0C317977-F8B1-7117-A6DD-C6A67B261DF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93DF0F97-5CBF-5EE5-0FBB-72B2203FFE2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7A509FD1-243F-0DD6-BE61-8D4E646F81D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F59DA876-E664-300B-682A-6B68C7E2D7D4}"/>
                </a:ext>
              </a:extLst>
            </p:cNvPr>
            <p:cNvGrpSpPr/>
            <p:nvPr/>
          </p:nvGrpSpPr>
          <p:grpSpPr>
            <a:xfrm>
              <a:off x="379741" y="2148533"/>
              <a:ext cx="68712" cy="92593"/>
              <a:chOff x="1844231" y="869163"/>
              <a:chExt cx="108640" cy="146399"/>
            </a:xfrm>
          </p:grpSpPr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2227D065-4F4C-6DDE-21E3-863F60D6BB7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931005EA-33A4-C541-2421-9D884CC0F99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D1F87F48-C7F0-A251-C564-EA189DFC11F5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E197828C-DEA3-A4C7-4F3A-335F83CA0BC9}"/>
                </a:ext>
              </a:extLst>
            </p:cNvPr>
            <p:cNvGrpSpPr/>
            <p:nvPr/>
          </p:nvGrpSpPr>
          <p:grpSpPr>
            <a:xfrm>
              <a:off x="383825" y="2445173"/>
              <a:ext cx="68712" cy="92593"/>
              <a:chOff x="1844231" y="869163"/>
              <a:chExt cx="108640" cy="146399"/>
            </a:xfrm>
          </p:grpSpPr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116E7026-DBBF-5C3D-2F63-227AFF4D5C74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297A1D6B-3FC8-09F1-F7EB-3FBC37816F5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88E32A3F-FE03-934A-49D3-997AC8450E3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D20A4784-8475-2477-F734-044BEDA71844}"/>
                </a:ext>
              </a:extLst>
            </p:cNvPr>
            <p:cNvGrpSpPr/>
            <p:nvPr/>
          </p:nvGrpSpPr>
          <p:grpSpPr>
            <a:xfrm>
              <a:off x="646611" y="1868587"/>
              <a:ext cx="68712" cy="92593"/>
              <a:chOff x="1844231" y="869163"/>
              <a:chExt cx="108640" cy="146399"/>
            </a:xfrm>
          </p:grpSpPr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399046AF-9267-EE60-376C-D31FD4A6F672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B38D4756-121F-66C7-E4F6-4DC471BD80E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365BD6E8-3902-EAA0-F355-C13F891F3BD9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1D062929-A4A7-2C97-834E-B305AD8B1E78}"/>
                </a:ext>
              </a:extLst>
            </p:cNvPr>
            <p:cNvGrpSpPr/>
            <p:nvPr/>
          </p:nvGrpSpPr>
          <p:grpSpPr>
            <a:xfrm>
              <a:off x="645451" y="2148533"/>
              <a:ext cx="68712" cy="92593"/>
              <a:chOff x="1844231" y="869163"/>
              <a:chExt cx="108640" cy="146399"/>
            </a:xfrm>
          </p:grpSpPr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1B10324D-920B-0CAE-AB83-6BF41C310A4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040CCAC5-95A3-4DEB-1B0D-99ADAE652A1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E367CB1B-B11B-5BCD-D8C1-8EBBB59992C1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0C2E165D-08E1-A30B-BB2F-7D788DBBD764}"/>
                </a:ext>
              </a:extLst>
            </p:cNvPr>
            <p:cNvGrpSpPr/>
            <p:nvPr/>
          </p:nvGrpSpPr>
          <p:grpSpPr>
            <a:xfrm>
              <a:off x="649535" y="2445173"/>
              <a:ext cx="68712" cy="92593"/>
              <a:chOff x="1844231" y="869163"/>
              <a:chExt cx="108640" cy="146399"/>
            </a:xfrm>
          </p:grpSpPr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BB9D37AB-8F80-D9A1-5EAB-6073BBE0D6D5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7ACA4E4E-12AB-5CC4-2E0C-9BFE86674037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73E71D0F-5F91-89B3-45FA-EEF6F9EB1FC3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3" name="Picture 232">
            <a:extLst>
              <a:ext uri="{FF2B5EF4-FFF2-40B4-BE49-F238E27FC236}">
                <a16:creationId xmlns:a16="http://schemas.microsoft.com/office/drawing/2014/main" id="{5644FFDF-9F22-513C-9C92-77AB2709B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20" y="1624182"/>
            <a:ext cx="1152529" cy="1181800"/>
          </a:xfrm>
          <a:prstGeom prst="rect">
            <a:avLst/>
          </a:prstGeom>
        </p:spPr>
      </p:pic>
      <p:sp>
        <p:nvSpPr>
          <p:cNvPr id="127" name="PlaceHolder 1">
            <a:extLst>
              <a:ext uri="{FF2B5EF4-FFF2-40B4-BE49-F238E27FC236}">
                <a16:creationId xmlns:a16="http://schemas.microsoft.com/office/drawing/2014/main" id="{0FD2AEDD-E5DF-2D36-84C4-91642254BF00}"/>
              </a:ext>
            </a:extLst>
          </p:cNvPr>
          <p:cNvSpPr>
            <a:spLocks noGrp="1"/>
          </p:cNvSpPr>
          <p:nvPr>
            <p:ph type="sldNum" idx="8"/>
          </p:nvPr>
        </p:nvSpPr>
        <p:spPr>
          <a:xfrm>
            <a:off x="11620500" y="6379568"/>
            <a:ext cx="43767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255DAC-7A2D-4214-8EEB-05093A7AB0F8}" type="slidenum">
              <a:rPr lang="en-GB" sz="2000" b="0" strike="noStrike" spc="-1" noProof="0" smtClean="0">
                <a:solidFill>
                  <a:srgbClr val="8B8B8B"/>
                </a:solidFill>
                <a:latin typeface="Calibri"/>
              </a:rPr>
              <a:t>12</a:t>
            </a:fld>
            <a:endParaRPr lang="en-GB" sz="2000" b="0" strike="noStrike" spc="-1" noProof="0" dirty="0">
              <a:latin typeface="Times New Roman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9CFCC1F-8B7C-6B87-2804-66D96C0645FF}"/>
              </a:ext>
            </a:extLst>
          </p:cNvPr>
          <p:cNvSpPr/>
          <p:nvPr/>
        </p:nvSpPr>
        <p:spPr>
          <a:xfrm>
            <a:off x="686673" y="5934345"/>
            <a:ext cx="1316024" cy="423523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4" name="TextBox 8">
            <a:extLst>
              <a:ext uri="{FF2B5EF4-FFF2-40B4-BE49-F238E27FC236}">
                <a16:creationId xmlns:a16="http://schemas.microsoft.com/office/drawing/2014/main" id="{21489625-BCBF-4D97-7F4B-5294EE1585EF}"/>
              </a:ext>
            </a:extLst>
          </p:cNvPr>
          <p:cNvSpPr/>
          <p:nvPr/>
        </p:nvSpPr>
        <p:spPr>
          <a:xfrm>
            <a:off x="359495" y="5314059"/>
            <a:ext cx="814311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400" b="0" strike="noStrike" spc="-1" noProof="0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GB" sz="1400" spc="-1" noProof="0" dirty="0">
                <a:solidFill>
                  <a:srgbClr val="000000"/>
                </a:solidFill>
                <a:latin typeface="Calibri"/>
              </a:rPr>
              <a:t>User</a:t>
            </a:r>
            <a:endParaRPr lang="en-GB" sz="1400" b="0" strike="noStrike" spc="-1" noProof="0" dirty="0">
              <a:latin typeface="Arial"/>
            </a:endParaRPr>
          </a:p>
        </p:txBody>
      </p:sp>
      <p:pic>
        <p:nvPicPr>
          <p:cNvPr id="125" name="Graphic 35" descr="Smart Phone with solid fill">
            <a:extLst>
              <a:ext uri="{FF2B5EF4-FFF2-40B4-BE49-F238E27FC236}">
                <a16:creationId xmlns:a16="http://schemas.microsoft.com/office/drawing/2014/main" id="{C7102BBC-105E-C9F2-DA00-3C9AC4FC5CC9}"/>
              </a:ext>
            </a:extLst>
          </p:cNvPr>
          <p:cNvPicPr/>
          <p:nvPr/>
        </p:nvPicPr>
        <p:blipFill>
          <a:blip r:embed="rId3"/>
          <a:stretch/>
        </p:blipFill>
        <p:spPr>
          <a:xfrm rot="1730551">
            <a:off x="1421606" y="5656165"/>
            <a:ext cx="366911" cy="367448"/>
          </a:xfrm>
          <a:prstGeom prst="rect">
            <a:avLst/>
          </a:prstGeom>
          <a:ln w="0">
            <a:noFill/>
          </a:ln>
        </p:spPr>
      </p:pic>
      <p:pic>
        <p:nvPicPr>
          <p:cNvPr id="5" name="Graphic 4" descr="Walk with solid fill">
            <a:extLst>
              <a:ext uri="{FF2B5EF4-FFF2-40B4-BE49-F238E27FC236}">
                <a16:creationId xmlns:a16="http://schemas.microsoft.com/office/drawing/2014/main" id="{93DD02A6-FA26-9263-021F-9AA375DB7E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8698" y="5601255"/>
            <a:ext cx="544192" cy="5884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F3AD8A-D2F6-B21C-623C-5AE0A5D1E2A9}"/>
              </a:ext>
            </a:extLst>
          </p:cNvPr>
          <p:cNvSpPr txBox="1"/>
          <p:nvPr/>
        </p:nvSpPr>
        <p:spPr>
          <a:xfrm>
            <a:off x="4733385" y="136800"/>
            <a:ext cx="3941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913" indent="-342900">
              <a:buFont typeface="+mj-lt"/>
              <a:buAutoNum type="arabicPeriod"/>
            </a:pPr>
            <a:r>
              <a:rPr lang="en-GB" noProof="0" dirty="0"/>
              <a:t>Performance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Relative error for localization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65571DC-3AD9-5E7B-776E-7CBE3F31CAEA}"/>
              </a:ext>
            </a:extLst>
          </p:cNvPr>
          <p:cNvGrpSpPr>
            <a:grpSpLocks noChangeAspect="1"/>
          </p:cNvGrpSpPr>
          <p:nvPr/>
        </p:nvGrpSpPr>
        <p:grpSpPr>
          <a:xfrm>
            <a:off x="5413809" y="1249136"/>
            <a:ext cx="6126323" cy="1978481"/>
            <a:chOff x="4947080" y="1045847"/>
            <a:chExt cx="7041750" cy="2274116"/>
          </a:xfrm>
        </p:grpSpPr>
        <p:sp>
          <p:nvSpPr>
            <p:cNvPr id="24" name="Right Triangle 23">
              <a:extLst>
                <a:ext uri="{FF2B5EF4-FFF2-40B4-BE49-F238E27FC236}">
                  <a16:creationId xmlns:a16="http://schemas.microsoft.com/office/drawing/2014/main" id="{0D9E17EC-F13A-2249-2C3A-D057D49E81A6}"/>
                </a:ext>
              </a:extLst>
            </p:cNvPr>
            <p:cNvSpPr/>
            <p:nvPr/>
          </p:nvSpPr>
          <p:spPr>
            <a:xfrm flipH="1" flipV="1">
              <a:off x="6408319" y="2127071"/>
              <a:ext cx="5257320" cy="364680"/>
            </a:xfrm>
            <a:prstGeom prst="rtTriangl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5000">
                  <a:schemeClr val="accent1">
                    <a:lumMod val="45000"/>
                    <a:lumOff val="55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noProof="0" dirty="0"/>
            </a:p>
          </p:txBody>
        </p:sp>
        <p:sp>
          <p:nvSpPr>
            <p:cNvPr id="2" name="Right Triangle 1">
              <a:extLst>
                <a:ext uri="{FF2B5EF4-FFF2-40B4-BE49-F238E27FC236}">
                  <a16:creationId xmlns:a16="http://schemas.microsoft.com/office/drawing/2014/main" id="{AD6977ED-1DBD-502E-2C52-1B9FA559D0B8}"/>
                </a:ext>
              </a:extLst>
            </p:cNvPr>
            <p:cNvSpPr/>
            <p:nvPr/>
          </p:nvSpPr>
          <p:spPr>
            <a:xfrm>
              <a:off x="6468573" y="1687594"/>
              <a:ext cx="5257320" cy="364680"/>
            </a:xfrm>
            <a:prstGeom prst="rtTriangl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5000">
                  <a:schemeClr val="accent1">
                    <a:lumMod val="45000"/>
                    <a:lumOff val="55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94DC346-53BF-F1ED-B8BF-28A5918A9F86}"/>
                    </a:ext>
                  </a:extLst>
                </p:cNvPr>
                <p:cNvSpPr txBox="1"/>
                <p:nvPr/>
              </p:nvSpPr>
              <p:spPr>
                <a:xfrm>
                  <a:off x="5365324" y="1057325"/>
                  <a:ext cx="2211302" cy="3891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noProof="0" dirty="0"/>
                    <a:t>Relative Error </a:t>
                  </a:r>
                  <a14:m>
                    <m:oMath xmlns:m="http://schemas.openxmlformats.org/officeDocument/2006/math">
                      <m:r>
                        <a:rPr lang="en-GB" sz="1600" b="0" i="1" noProof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endParaRPr lang="en-GB" sz="1600" noProof="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94DC346-53BF-F1ED-B8BF-28A5918A9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5324" y="1057325"/>
                  <a:ext cx="2211302" cy="389143"/>
                </a:xfrm>
                <a:prstGeom prst="rect">
                  <a:avLst/>
                </a:prstGeom>
                <a:blipFill>
                  <a:blip r:embed="rId6"/>
                  <a:stretch>
                    <a:fillRect l="-1905" t="-5455" b="-23636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0111153-52EE-54AD-9BCF-59887D19E569}"/>
                    </a:ext>
                  </a:extLst>
                </p:cNvPr>
                <p:cNvSpPr txBox="1"/>
                <p:nvPr/>
              </p:nvSpPr>
              <p:spPr>
                <a:xfrm>
                  <a:off x="7925903" y="1045847"/>
                  <a:ext cx="3729932" cy="4094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noProof="0" dirty="0"/>
                    <a:t>Relative Error </a:t>
                  </a:r>
                  <a14:m>
                    <m:oMath xmlns:m="http://schemas.openxmlformats.org/officeDocument/2006/math">
                      <m:r>
                        <a:rPr lang="en-GB" sz="16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6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60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  <m:r>
                            <a:rPr lang="en-GB" sz="160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6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60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upd</m:t>
                              </m:r>
                            </m:sub>
                          </m:sSub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GB" sz="1600" noProof="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0111153-52EE-54AD-9BCF-59887D19E5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903" y="1045847"/>
                  <a:ext cx="3729932" cy="409412"/>
                </a:xfrm>
                <a:prstGeom prst="rect">
                  <a:avLst/>
                </a:prstGeom>
                <a:blipFill>
                  <a:blip r:embed="rId7"/>
                  <a:stretch>
                    <a:fillRect l="-938" b="-22414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DDBAA2-7D53-4BC4-6065-1E53E172CD19}"/>
                </a:ext>
              </a:extLst>
            </p:cNvPr>
            <p:cNvSpPr txBox="1"/>
            <p:nvPr/>
          </p:nvSpPr>
          <p:spPr>
            <a:xfrm>
              <a:off x="6164025" y="2736226"/>
              <a:ext cx="671051" cy="389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noProof="0" dirty="0"/>
                <a:t>1-bit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D5A23FC-438A-2ECB-A219-4649730440FF}"/>
                </a:ext>
              </a:extLst>
            </p:cNvPr>
            <p:cNvCxnSpPr>
              <a:cxnSpLocks/>
            </p:cNvCxnSpPr>
            <p:nvPr/>
          </p:nvCxnSpPr>
          <p:spPr>
            <a:xfrm>
              <a:off x="9460242" y="1444028"/>
              <a:ext cx="0" cy="135516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C4A5D67-47FB-7AFC-BE1D-205B029CDB1B}"/>
                </a:ext>
              </a:extLst>
            </p:cNvPr>
            <p:cNvCxnSpPr>
              <a:cxnSpLocks/>
              <a:stCxn id="4" idx="2"/>
              <a:endCxn id="13" idx="0"/>
            </p:cNvCxnSpPr>
            <p:nvPr/>
          </p:nvCxnSpPr>
          <p:spPr>
            <a:xfrm>
              <a:off x="6470975" y="1446468"/>
              <a:ext cx="28575" cy="1289759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45408F6-1894-8BF3-F732-BEA81948B89B}"/>
                    </a:ext>
                  </a:extLst>
                </p:cNvPr>
                <p:cNvSpPr txBox="1"/>
                <p:nvPr/>
              </p:nvSpPr>
              <p:spPr>
                <a:xfrm>
                  <a:off x="9036979" y="2799189"/>
                  <a:ext cx="1279454" cy="520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func>
                        <m:funcPr>
                          <m:ctrlPr>
                            <a:rPr lang="en-GB" sz="1600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GB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GB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600" noProof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sz="1600" i="1" noProof="0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GB" sz="1600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fName>
                        <m:e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a14:m>
                  <a:r>
                    <a:rPr lang="en-GB" sz="1600" noProof="0" dirty="0"/>
                    <a:t>-bits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45408F6-1894-8BF3-F732-BEA81948B8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6979" y="2799189"/>
                  <a:ext cx="1279454" cy="520774"/>
                </a:xfrm>
                <a:prstGeom prst="rect">
                  <a:avLst/>
                </a:prstGeom>
                <a:blipFill>
                  <a:blip r:embed="rId8"/>
                  <a:stretch>
                    <a:fillRect r="-1648" b="-540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242D019-7106-A182-266E-283F7F54BEFC}"/>
                </a:ext>
              </a:extLst>
            </p:cNvPr>
            <p:cNvCxnSpPr>
              <a:cxnSpLocks/>
            </p:cNvCxnSpPr>
            <p:nvPr/>
          </p:nvCxnSpPr>
          <p:spPr>
            <a:xfrm>
              <a:off x="4947080" y="2086568"/>
              <a:ext cx="704175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409774E-327D-D280-E3A9-DBE0485FB2E6}"/>
                </a:ext>
              </a:extLst>
            </p:cNvPr>
            <p:cNvSpPr txBox="1"/>
            <p:nvPr/>
          </p:nvSpPr>
          <p:spPr>
            <a:xfrm>
              <a:off x="5127472" y="1622700"/>
              <a:ext cx="1312252" cy="389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noProof="0" dirty="0"/>
                <a:t>Magnitude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7B7E8D6-11CA-E97A-6241-74F0E77734F6}"/>
                </a:ext>
              </a:extLst>
            </p:cNvPr>
            <p:cNvSpPr txBox="1"/>
            <p:nvPr/>
          </p:nvSpPr>
          <p:spPr>
            <a:xfrm>
              <a:off x="5381671" y="2271212"/>
              <a:ext cx="604719" cy="389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noProof="0" dirty="0"/>
                <a:t>Bits</a:t>
              </a: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6307331-D2D4-B19F-15B2-2B26B1B8DC93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8351166" y="561612"/>
            <a:ext cx="517299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0BFB71-C32C-BD42-DE6C-0DAE26D390A9}"/>
                  </a:ext>
                </a:extLst>
              </p:cNvPr>
              <p:cNvSpPr txBox="1"/>
              <p:nvPr/>
            </p:nvSpPr>
            <p:spPr>
              <a:xfrm>
                <a:off x="8868465" y="222192"/>
                <a:ext cx="2752036" cy="67884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sub>
                              </m:s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upd</m:t>
                                  </m:r>
                                </m:sub>
                              </m:s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fName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0BFB71-C32C-BD42-DE6C-0DAE26D39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8465" y="222192"/>
                <a:ext cx="2752036" cy="67884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2B72195-040A-6CA6-5A00-5442AAF83DF0}"/>
                  </a:ext>
                </a:extLst>
              </p:cNvPr>
              <p:cNvSpPr txBox="1"/>
              <p:nvPr/>
            </p:nvSpPr>
            <p:spPr>
              <a:xfrm>
                <a:off x="1036786" y="1794882"/>
                <a:ext cx="451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2B72195-040A-6CA6-5A00-5442AAF83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786" y="1794882"/>
                <a:ext cx="45159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FF2FB86-150F-33AD-C6D9-62F859D2E318}"/>
                  </a:ext>
                </a:extLst>
              </p:cNvPr>
              <p:cNvSpPr txBox="1"/>
              <p:nvPr/>
            </p:nvSpPr>
            <p:spPr>
              <a:xfrm>
                <a:off x="1913698" y="1441478"/>
                <a:ext cx="3769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FF2FB86-150F-33AD-C6D9-62F859D2E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698" y="1441478"/>
                <a:ext cx="37696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4D39F0C-D571-E109-F2BB-9E39A485E5DC}"/>
                  </a:ext>
                </a:extLst>
              </p:cNvPr>
              <p:cNvSpPr txBox="1"/>
              <p:nvPr/>
            </p:nvSpPr>
            <p:spPr>
              <a:xfrm>
                <a:off x="1528379" y="2268472"/>
                <a:ext cx="518988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4D39F0C-D571-E109-F2BB-9E39A485E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379" y="2268472"/>
                <a:ext cx="518988" cy="391261"/>
              </a:xfrm>
              <a:prstGeom prst="rect">
                <a:avLst/>
              </a:prstGeom>
              <a:blipFill>
                <a:blip r:embed="rId1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33">
            <a:extLst>
              <a:ext uri="{FF2B5EF4-FFF2-40B4-BE49-F238E27FC236}">
                <a16:creationId xmlns:a16="http://schemas.microsoft.com/office/drawing/2014/main" id="{1E9097A7-2CDF-44B5-54ED-694FEA5E40D6}"/>
              </a:ext>
            </a:extLst>
          </p:cNvPr>
          <p:cNvSpPr/>
          <p:nvPr/>
        </p:nvSpPr>
        <p:spPr>
          <a:xfrm>
            <a:off x="0" y="1257"/>
            <a:ext cx="4234754" cy="521766"/>
          </a:xfrm>
          <a:prstGeom prst="rect">
            <a:avLst/>
          </a:prstGeom>
          <a:solidFill>
            <a:srgbClr val="C00000">
              <a:alpha val="22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Relative Error Formulation</a:t>
            </a:r>
            <a:endParaRPr lang="en-GB" sz="2800" b="0" strike="noStrike" spc="-1" noProof="0" dirty="0">
              <a:latin typeface="Arial"/>
            </a:endParaRP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C8324A2-89E0-BBCD-E001-EF46456ADD84}"/>
              </a:ext>
            </a:extLst>
          </p:cNvPr>
          <p:cNvCxnSpPr>
            <a:cxnSpLocks/>
          </p:cNvCxnSpPr>
          <p:nvPr/>
        </p:nvCxnSpPr>
        <p:spPr>
          <a:xfrm>
            <a:off x="424831" y="4997648"/>
            <a:ext cx="295121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3C776C2A-389C-98BF-2133-0F8679CA7B3B}"/>
                  </a:ext>
                </a:extLst>
              </p:cNvPr>
              <p:cNvSpPr txBox="1"/>
              <p:nvPr/>
            </p:nvSpPr>
            <p:spPr>
              <a:xfrm>
                <a:off x="3163873" y="5096779"/>
                <a:ext cx="1611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3C776C2A-389C-98BF-2133-0F8679CA7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873" y="5096779"/>
                <a:ext cx="161133" cy="276999"/>
              </a:xfrm>
              <a:prstGeom prst="rect">
                <a:avLst/>
              </a:prstGeom>
              <a:blipFill>
                <a:blip r:embed="rId13"/>
                <a:stretch>
                  <a:fillRect l="-26923" r="-26923" b="-65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DBF0DDBE-3508-D7F3-664A-FF099BEEE875}"/>
              </a:ext>
            </a:extLst>
          </p:cNvPr>
          <p:cNvSpPr/>
          <p:nvPr/>
        </p:nvSpPr>
        <p:spPr>
          <a:xfrm>
            <a:off x="443598" y="4536678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5CD20B00-897F-72CF-0AE9-11B702A2A2F7}"/>
                  </a:ext>
                </a:extLst>
              </p:cNvPr>
              <p:cNvSpPr txBox="1"/>
              <p:nvPr/>
            </p:nvSpPr>
            <p:spPr>
              <a:xfrm>
                <a:off x="402958" y="4539386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5CD20B00-897F-72CF-0AE9-11B702A2A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58" y="4539386"/>
                <a:ext cx="793026" cy="369332"/>
              </a:xfrm>
              <a:prstGeom prst="rect">
                <a:avLst/>
              </a:prstGeom>
              <a:blipFill>
                <a:blip r:embed="rId14"/>
                <a:stretch>
                  <a:fillRect r="-6923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852C34DD-4F8D-C6D1-B9C5-7B3A6C8CAB3E}"/>
              </a:ext>
            </a:extLst>
          </p:cNvPr>
          <p:cNvSpPr/>
          <p:nvPr/>
        </p:nvSpPr>
        <p:spPr>
          <a:xfrm>
            <a:off x="1250311" y="4538204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BAC94EBC-4E68-5996-9994-C3F70AD1F81E}"/>
                  </a:ext>
                </a:extLst>
              </p:cNvPr>
              <p:cNvSpPr txBox="1"/>
              <p:nvPr/>
            </p:nvSpPr>
            <p:spPr>
              <a:xfrm>
                <a:off x="1209671" y="4540912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BAC94EBC-4E68-5996-9994-C3F70AD1F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671" y="4540912"/>
                <a:ext cx="793026" cy="369332"/>
              </a:xfrm>
              <a:prstGeom prst="rect">
                <a:avLst/>
              </a:prstGeom>
              <a:blipFill>
                <a:blip r:embed="rId15"/>
                <a:stretch>
                  <a:fillRect r="-6107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AAE70CF-9A5C-5BAA-1008-0DC7D879F940}"/>
                  </a:ext>
                </a:extLst>
              </p:cNvPr>
              <p:cNvSpPr txBox="1"/>
              <p:nvPr/>
            </p:nvSpPr>
            <p:spPr>
              <a:xfrm>
                <a:off x="2009424" y="4529186"/>
                <a:ext cx="381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AAE70CF-9A5C-5BAA-1008-0DC7D879F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424" y="4529186"/>
                <a:ext cx="38173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277041E7-BF94-C7F5-6390-90062A3C01D7}"/>
              </a:ext>
            </a:extLst>
          </p:cNvPr>
          <p:cNvSpPr/>
          <p:nvPr/>
        </p:nvSpPr>
        <p:spPr>
          <a:xfrm>
            <a:off x="2438521" y="4488111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3297F245-BDEF-FBB4-290E-4ECA0F471D46}"/>
                  </a:ext>
                </a:extLst>
              </p:cNvPr>
              <p:cNvSpPr txBox="1"/>
              <p:nvPr/>
            </p:nvSpPr>
            <p:spPr>
              <a:xfrm>
                <a:off x="2397881" y="4490819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3297F245-BDEF-FBB4-290E-4ECA0F471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881" y="4490819"/>
                <a:ext cx="793026" cy="369332"/>
              </a:xfrm>
              <a:prstGeom prst="rect">
                <a:avLst/>
              </a:prstGeom>
              <a:blipFill>
                <a:blip r:embed="rId17"/>
                <a:stretch>
                  <a:fillRect r="-6923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A2EA159D-857A-CED3-43D8-572E850C9901}"/>
              </a:ext>
            </a:extLst>
          </p:cNvPr>
          <p:cNvCxnSpPr>
            <a:cxnSpLocks/>
          </p:cNvCxnSpPr>
          <p:nvPr/>
        </p:nvCxnSpPr>
        <p:spPr>
          <a:xfrm>
            <a:off x="443598" y="4291386"/>
            <a:ext cx="1990025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234E077-82F2-285C-3F66-C6487EAD5311}"/>
                  </a:ext>
                </a:extLst>
              </p:cNvPr>
              <p:cNvSpPr txBox="1"/>
              <p:nvPr/>
            </p:nvSpPr>
            <p:spPr>
              <a:xfrm>
                <a:off x="589481" y="3816190"/>
                <a:ext cx="1644086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234E077-82F2-285C-3F66-C6487EAD5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81" y="3816190"/>
                <a:ext cx="1644086" cy="394019"/>
              </a:xfrm>
              <a:prstGeom prst="rect">
                <a:avLst/>
              </a:prstGeom>
              <a:blipFill>
                <a:blip r:embed="rId18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7D0523C1-D14A-E9CE-D41A-15F3C6B4C054}"/>
              </a:ext>
            </a:extLst>
          </p:cNvPr>
          <p:cNvSpPr txBox="1"/>
          <p:nvPr/>
        </p:nvSpPr>
        <p:spPr>
          <a:xfrm>
            <a:off x="11217826" y="375476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(1)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DF5EA0-782C-58B1-B7EB-086E0994556E}"/>
              </a:ext>
            </a:extLst>
          </p:cNvPr>
          <p:cNvSpPr txBox="1"/>
          <p:nvPr/>
        </p:nvSpPr>
        <p:spPr>
          <a:xfrm>
            <a:off x="11214679" y="1294445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(2)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5F75AF-C4C5-CED6-9B5C-F8727CFD2802}"/>
              </a:ext>
            </a:extLst>
          </p:cNvPr>
          <p:cNvSpPr txBox="1"/>
          <p:nvPr/>
        </p:nvSpPr>
        <p:spPr>
          <a:xfrm>
            <a:off x="10085146" y="2828974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82A2EF0-9718-A100-7648-970CB1F341FA}"/>
                  </a:ext>
                </a:extLst>
              </p:cNvPr>
              <p:cNvSpPr txBox="1"/>
              <p:nvPr/>
            </p:nvSpPr>
            <p:spPr>
              <a:xfrm>
                <a:off x="5626384" y="6273859"/>
                <a:ext cx="4025466" cy="4142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upd</m:t>
                              </m:r>
                            </m:sub>
                          </m:sSub>
                        </m:e>
                      </m:d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⌈"/>
                          <m:endChr m:val="⌉"/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latin typeface="Cambria Math" panose="02040503050406030204" pitchFamily="18" charset="0"/>
                                    </a:rPr>
                                    <m:t>Relative</m:t>
                                  </m:r>
                                  <m:r>
                                    <a:rPr lang="en-GB" noProof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latin typeface="Cambria Math" panose="02040503050406030204" pitchFamily="18" charset="0"/>
                                    </a:rPr>
                                    <m:t>Error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i="1" noProof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82A2EF0-9718-A100-7648-970CB1F34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384" y="6273859"/>
                <a:ext cx="4025466" cy="414281"/>
              </a:xfrm>
              <a:prstGeom prst="rect">
                <a:avLst/>
              </a:prstGeom>
              <a:blipFill>
                <a:blip r:embed="rId19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A97CC8EC-25C0-878A-3D1C-0A601B1598D0}"/>
                  </a:ext>
                </a:extLst>
              </p:cNvPr>
              <p:cNvSpPr txBox="1"/>
              <p:nvPr/>
            </p:nvSpPr>
            <p:spPr>
              <a:xfrm>
                <a:off x="311921" y="2336340"/>
                <a:ext cx="518988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A97CC8EC-25C0-878A-3D1C-0A601B159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921" y="2336340"/>
                <a:ext cx="518988" cy="391261"/>
              </a:xfrm>
              <a:prstGeom prst="rect">
                <a:avLst/>
              </a:prstGeom>
              <a:blipFill>
                <a:blip r:embed="rId20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TextBox 166">
            <a:extLst>
              <a:ext uri="{FF2B5EF4-FFF2-40B4-BE49-F238E27FC236}">
                <a16:creationId xmlns:a16="http://schemas.microsoft.com/office/drawing/2014/main" id="{17184E81-7FAC-8DBE-A234-FE2F7BF6ECEF}"/>
              </a:ext>
            </a:extLst>
          </p:cNvPr>
          <p:cNvSpPr txBox="1"/>
          <p:nvPr/>
        </p:nvSpPr>
        <p:spPr>
          <a:xfrm>
            <a:off x="881673" y="1029260"/>
            <a:ext cx="683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SIM</a:t>
            </a:r>
            <a:endParaRPr lang="en-GB" noProof="0" dirty="0"/>
          </a:p>
        </p:txBody>
      </p: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5B552A3E-74B5-E594-751E-5879BC765022}"/>
              </a:ext>
            </a:extLst>
          </p:cNvPr>
          <p:cNvCxnSpPr>
            <a:cxnSpLocks/>
          </p:cNvCxnSpPr>
          <p:nvPr/>
        </p:nvCxnSpPr>
        <p:spPr>
          <a:xfrm>
            <a:off x="1832451" y="1586562"/>
            <a:ext cx="230741" cy="2601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FD5CD2F7-DCF8-2639-ADE9-7956E67E9B18}"/>
              </a:ext>
            </a:extLst>
          </p:cNvPr>
          <p:cNvCxnSpPr>
            <a:cxnSpLocks/>
            <a:stCxn id="40" idx="2"/>
            <a:endCxn id="45" idx="0"/>
          </p:cNvCxnSpPr>
          <p:nvPr/>
        </p:nvCxnSpPr>
        <p:spPr>
          <a:xfrm flipH="1">
            <a:off x="7639117" y="5610531"/>
            <a:ext cx="20089" cy="66332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4D68E90C-C510-3CCA-B038-01C855128CF0}"/>
              </a:ext>
            </a:extLst>
          </p:cNvPr>
          <p:cNvSpPr txBox="1"/>
          <p:nvPr/>
        </p:nvSpPr>
        <p:spPr>
          <a:xfrm>
            <a:off x="9596374" y="6275267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8D323CC-83D4-45F6-FAB8-C199C7C90C4C}"/>
                  </a:ext>
                </a:extLst>
              </p:cNvPr>
              <p:cNvSpPr txBox="1"/>
              <p:nvPr/>
            </p:nvSpPr>
            <p:spPr>
              <a:xfrm>
                <a:off x="5319363" y="3468573"/>
                <a:ext cx="4679685" cy="871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</a:rPr>
                            <m:t>MSE</m:t>
                          </m:r>
                        </m:e>
                        <m:sub>
                          <m:sSub>
                            <m:sSubPr>
                              <m:ctrlPr>
                                <a:rPr lang="en-GB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b>
                      </m:sSub>
                      <m:r>
                        <a:rPr lang="en-GB" sz="18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en-GB" sz="1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1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GB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18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 noProof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GB" i="1" noProof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i="1" noProof="0">
                                                  <a:latin typeface="Cambria Math" panose="02040503050406030204" pitchFamily="18" charset="0"/>
                                                </a:rPr>
                                                <m:t>𝜓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GB" b="0" i="1" noProof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i="1" noProof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GB" sz="1800" b="0" i="1" noProof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i="1" noProof="0">
                                                  <a:latin typeface="Cambria Math" panose="02040503050406030204" pitchFamily="18" charset="0"/>
                                                </a:rPr>
                                                <m:t>𝜓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GB" b="0" i="1" noProof="0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0" i="1" noProof="0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GB" b="0" i="1" noProof="0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0" i="1" noProof="0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GB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GB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8D323CC-83D4-45F6-FAB8-C199C7C90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9363" y="3468573"/>
                <a:ext cx="4679685" cy="87120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9C17E55-09C3-ECD5-0FFA-0A062020A355}"/>
              </a:ext>
            </a:extLst>
          </p:cNvPr>
          <p:cNvCxnSpPr>
            <a:cxnSpLocks/>
            <a:stCxn id="8" idx="2"/>
            <a:endCxn id="40" idx="0"/>
          </p:cNvCxnSpPr>
          <p:nvPr/>
        </p:nvCxnSpPr>
        <p:spPr>
          <a:xfrm>
            <a:off x="7659206" y="4339774"/>
            <a:ext cx="0" cy="399556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D28C058-6027-32B0-D6E1-A8643BB7297A}"/>
              </a:ext>
            </a:extLst>
          </p:cNvPr>
          <p:cNvSpPr txBox="1"/>
          <p:nvPr/>
        </p:nvSpPr>
        <p:spPr>
          <a:xfrm>
            <a:off x="9999048" y="3705422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(4)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32E8CC-A6F5-6C9B-ACDE-BBA3EF9AF462}"/>
              </a:ext>
            </a:extLst>
          </p:cNvPr>
          <p:cNvSpPr txBox="1"/>
          <p:nvPr/>
        </p:nvSpPr>
        <p:spPr>
          <a:xfrm>
            <a:off x="10763010" y="4966600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E443212-E174-033D-C054-EA8310FDA08C}"/>
                  </a:ext>
                </a:extLst>
              </p:cNvPr>
              <p:cNvSpPr txBox="1"/>
              <p:nvPr/>
            </p:nvSpPr>
            <p:spPr>
              <a:xfrm>
                <a:off x="4494425" y="4739330"/>
                <a:ext cx="6329562" cy="871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</a:rPr>
                            <m:t>Relative</m:t>
                          </m:r>
                          <m:r>
                            <a:rPr lang="en-GB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</a:rPr>
                            <m:t>Error</m:t>
                          </m:r>
                        </m:e>
                        <m:sub>
                          <m:sSub>
                            <m:sSubPr>
                              <m:ctrlPr>
                                <a:rPr lang="en-GB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b>
                      </m:sSub>
                      <m:r>
                        <a:rPr lang="en-GB" sz="18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GB" sz="1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1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1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1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 noProof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GB" i="1" noProof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GB" i="1" noProof="0">
                                                      <a:latin typeface="Cambria Math" panose="02040503050406030204" pitchFamily="18" charset="0"/>
                                                    </a:rPr>
                                                    <m:t>𝜓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GB" i="1" noProof="0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 noProof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GB" i="1" noProof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GB" i="1" noProof="0">
                                                      <a:latin typeface="Cambria Math" panose="02040503050406030204" pitchFamily="18" charset="0"/>
                                                    </a:rPr>
                                                    <m:t>𝜓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GB" i="1" noProof="0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GB" i="1" noProof="0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GB" i="1" noProof="0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GB" i="1" noProof="0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GB" i="1" noProof="0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 noProof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GB" i="1" noProof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GB" i="1" noProof="0">
                                                      <a:latin typeface="Cambria Math" panose="02040503050406030204" pitchFamily="18" charset="0"/>
                                                    </a:rPr>
                                                    <m:t>𝜓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GB" i="1" noProof="0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E443212-E174-033D-C054-EA8310FDA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4425" y="4739330"/>
                <a:ext cx="6329562" cy="87120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405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241" grpId="0"/>
      <p:bldP spid="34" grpId="0"/>
      <p:bldP spid="4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B8612-B307-01DB-AC98-E0C14C1C2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8" name="Table 237">
            <a:extLst>
              <a:ext uri="{FF2B5EF4-FFF2-40B4-BE49-F238E27FC236}">
                <a16:creationId xmlns:a16="http://schemas.microsoft.com/office/drawing/2014/main" id="{E242BFCA-D7DE-85A5-29FA-34C86AFFAF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677618"/>
              </p:ext>
            </p:extLst>
          </p:nvPr>
        </p:nvGraphicFramePr>
        <p:xfrm>
          <a:off x="7719583" y="408581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239" name="Table 238">
            <a:extLst>
              <a:ext uri="{FF2B5EF4-FFF2-40B4-BE49-F238E27FC236}">
                <a16:creationId xmlns:a16="http://schemas.microsoft.com/office/drawing/2014/main" id="{91F15811-23EF-AFFE-C282-136F8045D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594614"/>
              </p:ext>
            </p:extLst>
          </p:nvPr>
        </p:nvGraphicFramePr>
        <p:xfrm>
          <a:off x="7986283" y="698141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240" name="Table 239">
            <a:extLst>
              <a:ext uri="{FF2B5EF4-FFF2-40B4-BE49-F238E27FC236}">
                <a16:creationId xmlns:a16="http://schemas.microsoft.com/office/drawing/2014/main" id="{8182D14A-D578-3EE0-3296-8D69BA5ADE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137258"/>
              </p:ext>
            </p:extLst>
          </p:nvPr>
        </p:nvGraphicFramePr>
        <p:xfrm>
          <a:off x="8580164" y="1294361"/>
          <a:ext cx="1041400" cy="1066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D847C0A-37BE-8697-4E29-81E34EF14E63}"/>
              </a:ext>
            </a:extLst>
          </p:cNvPr>
          <p:cNvGrpSpPr/>
          <p:nvPr/>
        </p:nvGrpSpPr>
        <p:grpSpPr>
          <a:xfrm>
            <a:off x="6096000" y="407466"/>
            <a:ext cx="1378238" cy="1430728"/>
            <a:chOff x="1851871" y="1287138"/>
            <a:chExt cx="1378238" cy="1430728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F841D94-A53A-673F-02FA-D77EB85BFCF7}"/>
                </a:ext>
              </a:extLst>
            </p:cNvPr>
            <p:cNvGrpSpPr/>
            <p:nvPr/>
          </p:nvGrpSpPr>
          <p:grpSpPr>
            <a:xfrm>
              <a:off x="1871922" y="1287138"/>
              <a:ext cx="108640" cy="146399"/>
              <a:chOff x="1844231" y="869163"/>
              <a:chExt cx="108640" cy="146399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C79CEF6C-AA04-D4A1-F54D-8975F886582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AF2FB05-F80F-E87A-86E7-E2EABE5CD61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A0B0E49A-7F21-E40D-8B28-E0701127EEC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C5C8A098-46C4-9582-AB60-3410DAC3DB91}"/>
                </a:ext>
              </a:extLst>
            </p:cNvPr>
            <p:cNvGrpSpPr/>
            <p:nvPr/>
          </p:nvGrpSpPr>
          <p:grpSpPr>
            <a:xfrm>
              <a:off x="1851871" y="1716303"/>
              <a:ext cx="108640" cy="146399"/>
              <a:chOff x="1844231" y="869163"/>
              <a:chExt cx="108640" cy="146399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D5DD7E1-942A-4625-3D4C-071E1BA0EE20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F2B6599-A03C-639F-021F-F8F4239D941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51E2ABF-AFDC-9F1B-E7C1-109061AD139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DDC9708-9530-4F6D-BB0C-0B766DD3790D}"/>
                </a:ext>
              </a:extLst>
            </p:cNvPr>
            <p:cNvGrpSpPr/>
            <p:nvPr/>
          </p:nvGrpSpPr>
          <p:grpSpPr>
            <a:xfrm>
              <a:off x="1858742" y="2138974"/>
              <a:ext cx="108640" cy="146399"/>
              <a:chOff x="1844231" y="869163"/>
              <a:chExt cx="108640" cy="146399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B9B5372-9606-A56E-F910-2E1701921CE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2F45B74C-E777-4B64-10AA-61F3788823D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68E6397-AD31-F3E9-4D83-FCC4E039E523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BC3144C-E03C-2AE9-8C38-6CB0C65CA515}"/>
                </a:ext>
              </a:extLst>
            </p:cNvPr>
            <p:cNvGrpSpPr/>
            <p:nvPr/>
          </p:nvGrpSpPr>
          <p:grpSpPr>
            <a:xfrm>
              <a:off x="1858742" y="2571204"/>
              <a:ext cx="108640" cy="146399"/>
              <a:chOff x="1844231" y="869163"/>
              <a:chExt cx="108640" cy="146399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2369A7C-F27A-79DD-4EA9-5C6D669360C9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9A5362CD-A269-8C54-E888-317309A657D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0AF4E0A-D965-922E-5835-2AA95078A75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B2626B69-9C48-686B-2453-F5A080778693}"/>
                </a:ext>
              </a:extLst>
            </p:cNvPr>
            <p:cNvGrpSpPr/>
            <p:nvPr/>
          </p:nvGrpSpPr>
          <p:grpSpPr>
            <a:xfrm>
              <a:off x="2279675" y="1290378"/>
              <a:ext cx="108640" cy="146399"/>
              <a:chOff x="1844231" y="869163"/>
              <a:chExt cx="108640" cy="146399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9879D3CD-0A3F-84AF-40FA-2E5E6CAAA938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785AA62F-8102-70DB-A1CC-DA6B68418E3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BAB093EF-CFC5-B3D5-774D-188E7904EA29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551C7A1D-CC56-45EA-9AC7-C9A754435318}"/>
                </a:ext>
              </a:extLst>
            </p:cNvPr>
            <p:cNvGrpSpPr/>
            <p:nvPr/>
          </p:nvGrpSpPr>
          <p:grpSpPr>
            <a:xfrm>
              <a:off x="2274432" y="1710028"/>
              <a:ext cx="108640" cy="146399"/>
              <a:chOff x="1844231" y="869163"/>
              <a:chExt cx="108640" cy="146399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155985B7-F5F7-3487-58DB-92D0A4A813F3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401A20D9-B5B9-0081-7B8D-10D62C53F4D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7CF0A4EE-E80E-302A-CF43-27DDBCAEF991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D694E6E-1140-D712-CB5E-93B789231593}"/>
                </a:ext>
              </a:extLst>
            </p:cNvPr>
            <p:cNvGrpSpPr/>
            <p:nvPr/>
          </p:nvGrpSpPr>
          <p:grpSpPr>
            <a:xfrm>
              <a:off x="2272598" y="2132570"/>
              <a:ext cx="108640" cy="146399"/>
              <a:chOff x="1844231" y="869163"/>
              <a:chExt cx="108640" cy="146399"/>
            </a:xfrm>
          </p:grpSpPr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C23C826F-C040-A344-9C76-C04A46FC51E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0A73F443-FD3F-D9F7-01D4-330AC267F44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B2402D03-B6AF-9B67-4874-EA288FDDEEFC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8182F908-2B17-F3DD-6D4B-D94ACFCE939E}"/>
                </a:ext>
              </a:extLst>
            </p:cNvPr>
            <p:cNvGrpSpPr/>
            <p:nvPr/>
          </p:nvGrpSpPr>
          <p:grpSpPr>
            <a:xfrm>
              <a:off x="2279055" y="2571467"/>
              <a:ext cx="108640" cy="146399"/>
              <a:chOff x="1844231" y="869163"/>
              <a:chExt cx="108640" cy="146399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0ADB51E0-C60C-9ACC-4DBA-0E0FEBEC43B5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FEBF679D-BAE2-886F-3661-65BA6118F659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359CE11D-0301-E14A-D64A-092901F5B4FC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DBFE6CB5-36AF-EDA5-6F05-E84AAF53AE70}"/>
                </a:ext>
              </a:extLst>
            </p:cNvPr>
            <p:cNvGrpSpPr/>
            <p:nvPr/>
          </p:nvGrpSpPr>
          <p:grpSpPr>
            <a:xfrm>
              <a:off x="2713716" y="1287138"/>
              <a:ext cx="108640" cy="146399"/>
              <a:chOff x="1844231" y="869163"/>
              <a:chExt cx="108640" cy="146399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23E8798F-4FB9-7C2D-AED2-B179A13EF858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62845B3F-77FA-6399-EB74-3166D88192B7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561A9DA5-E296-85D6-9B87-DB3D47245E3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763BF60-DBD5-670E-B630-43CEAC9692B1}"/>
                </a:ext>
              </a:extLst>
            </p:cNvPr>
            <p:cNvGrpSpPr/>
            <p:nvPr/>
          </p:nvGrpSpPr>
          <p:grpSpPr>
            <a:xfrm>
              <a:off x="2693665" y="1716303"/>
              <a:ext cx="108640" cy="146399"/>
              <a:chOff x="1844231" y="869163"/>
              <a:chExt cx="108640" cy="146399"/>
            </a:xfrm>
          </p:grpSpPr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1028C93F-F6AB-23B8-5DB6-22FC0189BDF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33C74F32-1110-91BE-9366-E83388A20D4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6FF02E4-F4E2-96C6-8A24-48159FACE75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2333D754-D23B-BD12-6259-50E0A43B0BFF}"/>
                </a:ext>
              </a:extLst>
            </p:cNvPr>
            <p:cNvGrpSpPr/>
            <p:nvPr/>
          </p:nvGrpSpPr>
          <p:grpSpPr>
            <a:xfrm>
              <a:off x="2700536" y="2138974"/>
              <a:ext cx="108640" cy="146399"/>
              <a:chOff x="1844231" y="869163"/>
              <a:chExt cx="108640" cy="146399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6B02664B-103E-36C6-C970-631A8E623871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F5E3591E-0ECB-C1A4-1D09-87819F8840A8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DD1C2C76-2F47-349E-7376-BF1A6BA4D09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966931FE-426E-7090-6CAD-4B0DF675AEC2}"/>
                </a:ext>
              </a:extLst>
            </p:cNvPr>
            <p:cNvGrpSpPr/>
            <p:nvPr/>
          </p:nvGrpSpPr>
          <p:grpSpPr>
            <a:xfrm>
              <a:off x="2700536" y="2571204"/>
              <a:ext cx="108640" cy="146399"/>
              <a:chOff x="1844231" y="869163"/>
              <a:chExt cx="108640" cy="146399"/>
            </a:xfrm>
          </p:grpSpPr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7E39463B-F4A1-53C9-3014-F2E0FA0A6C78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485EA3B2-EB6A-F5FB-9B94-4ED3E84A53B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B7A3572B-8401-2B80-BEAF-D0C09812833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3143E46D-5F5F-4F18-C352-B91AA6288BD8}"/>
                </a:ext>
              </a:extLst>
            </p:cNvPr>
            <p:cNvGrpSpPr/>
            <p:nvPr/>
          </p:nvGrpSpPr>
          <p:grpSpPr>
            <a:xfrm>
              <a:off x="3121469" y="1290378"/>
              <a:ext cx="108640" cy="146399"/>
              <a:chOff x="1844231" y="869163"/>
              <a:chExt cx="108640" cy="146399"/>
            </a:xfrm>
          </p:grpSpPr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65F525CA-4F72-423B-3D4B-B50B5C4192F3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F3E2C434-D817-9E5A-18A9-0E25E332352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5801A2C5-D69D-8BE4-1939-4288C25E3D03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394731D9-3970-57C7-E6D2-0C5766A0CE58}"/>
                </a:ext>
              </a:extLst>
            </p:cNvPr>
            <p:cNvGrpSpPr/>
            <p:nvPr/>
          </p:nvGrpSpPr>
          <p:grpSpPr>
            <a:xfrm>
              <a:off x="3116226" y="1710028"/>
              <a:ext cx="108640" cy="146399"/>
              <a:chOff x="1844231" y="869163"/>
              <a:chExt cx="108640" cy="146399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E6B8065-D1CC-6D7B-F333-0DBC90C6B0D7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BBC9F6E6-C08C-B1C4-6F49-239A766F231A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60B91F46-D26D-AF2A-DA97-74DA03DA8F0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9E9882B5-CF9A-EAD4-357E-D7EE85FAB893}"/>
                </a:ext>
              </a:extLst>
            </p:cNvPr>
            <p:cNvGrpSpPr/>
            <p:nvPr/>
          </p:nvGrpSpPr>
          <p:grpSpPr>
            <a:xfrm>
              <a:off x="3114392" y="2132570"/>
              <a:ext cx="108640" cy="146399"/>
              <a:chOff x="1844231" y="869163"/>
              <a:chExt cx="108640" cy="146399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36D0343C-AA64-8666-FFBB-F2EE03E7B103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0253F92F-AA05-2498-3749-6389C85D1FB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F11C8DAC-92D6-419E-BECA-A84E87925DD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01A00555-BD30-9C6A-BCB1-664C66C7B13C}"/>
                </a:ext>
              </a:extLst>
            </p:cNvPr>
            <p:cNvGrpSpPr/>
            <p:nvPr/>
          </p:nvGrpSpPr>
          <p:grpSpPr>
            <a:xfrm>
              <a:off x="3120849" y="2571467"/>
              <a:ext cx="108640" cy="146399"/>
              <a:chOff x="1844231" y="869163"/>
              <a:chExt cx="108640" cy="146399"/>
            </a:xfrm>
          </p:grpSpPr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7F3F595F-756A-A511-F52E-ADDE7618A04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D1FD3315-F146-5102-B3C4-1E0B9E359FA7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AD6EA958-DEF0-F94D-E56C-784C009AA16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B96C632A-5AC2-E2FB-20DD-FA79DB76AEFB}"/>
              </a:ext>
            </a:extLst>
          </p:cNvPr>
          <p:cNvSpPr/>
          <p:nvPr/>
        </p:nvSpPr>
        <p:spPr>
          <a:xfrm>
            <a:off x="9952542" y="2591759"/>
            <a:ext cx="1214148" cy="327178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4" name="TextBox 8">
            <a:extLst>
              <a:ext uri="{FF2B5EF4-FFF2-40B4-BE49-F238E27FC236}">
                <a16:creationId xmlns:a16="http://schemas.microsoft.com/office/drawing/2014/main" id="{5977C03F-55B3-02AB-0118-02062BC45453}"/>
              </a:ext>
            </a:extLst>
          </p:cNvPr>
          <p:cNvSpPr/>
          <p:nvPr/>
        </p:nvSpPr>
        <p:spPr>
          <a:xfrm>
            <a:off x="11050401" y="2091329"/>
            <a:ext cx="8683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GB" spc="-1" noProof="0" dirty="0">
                <a:solidFill>
                  <a:srgbClr val="000000"/>
                </a:solidFill>
                <a:latin typeface="Calibri"/>
              </a:rPr>
              <a:t>User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124" name="TextBox 33">
            <a:extLst>
              <a:ext uri="{FF2B5EF4-FFF2-40B4-BE49-F238E27FC236}">
                <a16:creationId xmlns:a16="http://schemas.microsoft.com/office/drawing/2014/main" id="{E8FA5737-C7C2-05F0-8625-75C23AEB5D5F}"/>
              </a:ext>
            </a:extLst>
          </p:cNvPr>
          <p:cNvSpPr/>
          <p:nvPr/>
        </p:nvSpPr>
        <p:spPr>
          <a:xfrm>
            <a:off x="0" y="28107"/>
            <a:ext cx="3416746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Localization Algorithm</a:t>
            </a:r>
            <a:endParaRPr lang="en-GB" sz="2800" b="0" strike="noStrike" spc="-1" noProof="0" dirty="0">
              <a:latin typeface="Arial"/>
            </a:endParaRPr>
          </a:p>
        </p:txBody>
      </p:sp>
      <p:pic>
        <p:nvPicPr>
          <p:cNvPr id="125" name="Graphic 35" descr="Smart Phone with solid fill">
            <a:extLst>
              <a:ext uri="{FF2B5EF4-FFF2-40B4-BE49-F238E27FC236}">
                <a16:creationId xmlns:a16="http://schemas.microsoft.com/office/drawing/2014/main" id="{BEB60FA0-C6E5-0989-F544-C74CEFAF1D15}"/>
              </a:ext>
            </a:extLst>
          </p:cNvPr>
          <p:cNvPicPr/>
          <p:nvPr/>
        </p:nvPicPr>
        <p:blipFill>
          <a:blip r:embed="rId2"/>
          <a:stretch/>
        </p:blipFill>
        <p:spPr>
          <a:xfrm rot="1730551">
            <a:off x="10555467" y="2316315"/>
            <a:ext cx="346456" cy="278418"/>
          </a:xfrm>
          <a:prstGeom prst="rect">
            <a:avLst/>
          </a:prstGeom>
          <a:ln w="0"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0D9A59-FC72-020D-A4CF-FB66E0E0FF5F}"/>
              </a:ext>
            </a:extLst>
          </p:cNvPr>
          <p:cNvSpPr txBox="1"/>
          <p:nvPr/>
        </p:nvSpPr>
        <p:spPr>
          <a:xfrm>
            <a:off x="7342664" y="354"/>
            <a:ext cx="683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SIM</a:t>
            </a:r>
            <a:endParaRPr lang="en-GB" noProof="0" dirty="0"/>
          </a:p>
        </p:txBody>
      </p:sp>
      <p:pic>
        <p:nvPicPr>
          <p:cNvPr id="5" name="Graphic 4" descr="Walk with solid fill">
            <a:extLst>
              <a:ext uri="{FF2B5EF4-FFF2-40B4-BE49-F238E27FC236}">
                <a16:creationId xmlns:a16="http://schemas.microsoft.com/office/drawing/2014/main" id="{169B7E4F-F34A-23D1-A2FD-26C8E0F1A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94153" y="2315976"/>
            <a:ext cx="454605" cy="4546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870E5E-099E-6298-8431-CF42363039FE}"/>
                  </a:ext>
                </a:extLst>
              </p:cNvPr>
              <p:cNvSpPr txBox="1"/>
              <p:nvPr/>
            </p:nvSpPr>
            <p:spPr>
              <a:xfrm>
                <a:off x="4941335" y="2289603"/>
                <a:ext cx="25910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noProof="0" smtClean="0"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GB" b="1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GB" b="0" i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Fourier</m:t>
                      </m:r>
                      <m:r>
                        <a:rPr lang="en-GB" b="0" i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Kernel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870E5E-099E-6298-8431-CF4236303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335" y="2289603"/>
                <a:ext cx="259109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094404A-B035-14D4-E71F-66AEE5A9100B}"/>
              </a:ext>
            </a:extLst>
          </p:cNvPr>
          <p:cNvCxnSpPr>
            <a:cxnSpLocks/>
          </p:cNvCxnSpPr>
          <p:nvPr/>
        </p:nvCxnSpPr>
        <p:spPr>
          <a:xfrm>
            <a:off x="7621214" y="1987793"/>
            <a:ext cx="294323" cy="2425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E7FAB57E-E592-BB40-08A2-011DB673A153}"/>
              </a:ext>
            </a:extLst>
          </p:cNvPr>
          <p:cNvSpPr txBox="1"/>
          <p:nvPr/>
        </p:nvSpPr>
        <p:spPr>
          <a:xfrm>
            <a:off x="3457" y="6389012"/>
            <a:ext cx="1104694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noProof="0" dirty="0"/>
              <a:t>J. An et al., "</a:t>
            </a:r>
            <a:r>
              <a:rPr lang="en-GB" sz="1100" b="1" noProof="0" dirty="0"/>
              <a:t>Two-Dimensional Direction-of-Arrival Estimation Using Stacked Intelligent </a:t>
            </a:r>
            <a:r>
              <a:rPr lang="en-GB" sz="1100" b="1" noProof="0" dirty="0" err="1"/>
              <a:t>Metasurfaces</a:t>
            </a:r>
            <a:r>
              <a:rPr lang="en-GB" sz="1100" noProof="0" dirty="0"/>
              <a:t>," in IEEE Journal on Selected Areas in Communications, vol. 42, no. 10, pp. 2786-2802, Oct. 2024.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795EF7D3-DE41-1323-4CE4-6A9EC7CA2A69}"/>
                  </a:ext>
                </a:extLst>
              </p:cNvPr>
              <p:cNvSpPr txBox="1"/>
              <p:nvPr/>
            </p:nvSpPr>
            <p:spPr>
              <a:xfrm>
                <a:off x="-32953" y="4721012"/>
                <a:ext cx="4127771" cy="8622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⌈"/>
                        <m:endChr m:val="⌉"/>
                        <m:ctrlP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GB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GB" noProof="0" dirty="0"/>
                  <a:t>, </a:t>
                </a:r>
                <a14:m>
                  <m:oMath xmlns:m="http://schemas.openxmlformats.org/officeDocument/2006/math">
                    <m:r>
                      <a:rPr lang="en-GB" i="1" noProof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noProof="0" dirty="0"/>
                  <a:t>-component of the spatial dimension</a:t>
                </a:r>
              </a:p>
            </p:txBody>
          </p:sp>
        </mc:Choice>
        <mc:Fallback xmlns="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795EF7D3-DE41-1323-4CE4-6A9EC7CA2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2953" y="4721012"/>
                <a:ext cx="4127771" cy="862287"/>
              </a:xfrm>
              <a:prstGeom prst="rect">
                <a:avLst/>
              </a:prstGeom>
              <a:blipFill>
                <a:blip r:embed="rId6"/>
                <a:stretch>
                  <a:fillRect l="-1329" b="-1056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899CAC5-F3D5-2DF9-25A9-8BA24943F850}"/>
                  </a:ext>
                </a:extLst>
              </p:cNvPr>
              <p:cNvSpPr txBox="1"/>
              <p:nvPr/>
            </p:nvSpPr>
            <p:spPr>
              <a:xfrm>
                <a:off x="0" y="5672801"/>
                <a:ext cx="4481565" cy="6682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−(</m:t>
                    </m:r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</m:t>
                    </m:r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GB" noProof="0" dirty="0"/>
                  <a:t>, </a:t>
                </a:r>
                <a14:m>
                  <m:oMath xmlns:m="http://schemas.openxmlformats.org/officeDocument/2006/math"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noProof="0" dirty="0"/>
                  <a:t>-component of the spatial dimension</a:t>
                </a: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899CAC5-F3D5-2DF9-25A9-8BA24943F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72801"/>
                <a:ext cx="4481565" cy="668260"/>
              </a:xfrm>
              <a:prstGeom prst="rect">
                <a:avLst/>
              </a:prstGeom>
              <a:blipFill>
                <a:blip r:embed="rId7"/>
                <a:stretch>
                  <a:fillRect l="-1088" t="-5505" b="-1467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78577E8A-B715-3D82-DCBE-D5C84F2B779C}"/>
                  </a:ext>
                </a:extLst>
              </p:cNvPr>
              <p:cNvSpPr txBox="1"/>
              <p:nvPr/>
            </p:nvSpPr>
            <p:spPr>
              <a:xfrm>
                <a:off x="-10985" y="3645488"/>
                <a:ext cx="2448800" cy="1345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noProof="0" dirty="0">
                    <a:ea typeface="Cambria Math" panose="02040503050406030204" pitchFamily="18" charset="0"/>
                  </a:rPr>
                  <a:t>: spatial dimension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m:rPr>
                            <m:nor/>
                          </m:rPr>
                          <a:rPr lang="en-GB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sub>
                    </m:sSub>
                  </m:oMath>
                </a14:m>
                <a:r>
                  <a:rPr lang="en-GB" noProof="0" dirty="0">
                    <a:ea typeface="Cambria Math" panose="02040503050406030204" pitchFamily="18" charset="0"/>
                  </a:rPr>
                  <a:t>: </a:t>
                </a:r>
                <a:r>
                  <a:rPr lang="en-GB" sz="1600" noProof="0" dirty="0">
                    <a:ea typeface="Cambria Math" panose="02040503050406030204" pitchFamily="18" charset="0"/>
                  </a:rPr>
                  <a:t>angular dimension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  <m:r>
                        <a:rPr lang="en-GB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1,2,⋯,</m:t>
                          </m:r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noProof="0" dirty="0"/>
              </a:p>
              <a:p>
                <a:endParaRPr lang="en-GB" noProof="0" dirty="0"/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78577E8A-B715-3D82-DCBE-D5C84F2B7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985" y="3645488"/>
                <a:ext cx="2448800" cy="1345753"/>
              </a:xfrm>
              <a:prstGeom prst="rect">
                <a:avLst/>
              </a:prstGeom>
              <a:blipFill>
                <a:blip r:embed="rId8"/>
                <a:stretch>
                  <a:fillRect t="-226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2" name="Rectangle 201">
            <a:extLst>
              <a:ext uri="{FF2B5EF4-FFF2-40B4-BE49-F238E27FC236}">
                <a16:creationId xmlns:a16="http://schemas.microsoft.com/office/drawing/2014/main" id="{2D45DC66-DD77-881F-6C1F-CC83200F215A}"/>
              </a:ext>
            </a:extLst>
          </p:cNvPr>
          <p:cNvSpPr/>
          <p:nvPr/>
        </p:nvSpPr>
        <p:spPr>
          <a:xfrm>
            <a:off x="0" y="2873673"/>
            <a:ext cx="4409228" cy="348020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cxnSp>
        <p:nvCxnSpPr>
          <p:cNvPr id="204" name="Connector: Elbow 203">
            <a:extLst>
              <a:ext uri="{FF2B5EF4-FFF2-40B4-BE49-F238E27FC236}">
                <a16:creationId xmlns:a16="http://schemas.microsoft.com/office/drawing/2014/main" id="{6698D677-0B23-A6A8-4A56-3F4CD327A7BA}"/>
              </a:ext>
            </a:extLst>
          </p:cNvPr>
          <p:cNvCxnSpPr>
            <a:cxnSpLocks/>
            <a:stCxn id="35" idx="2"/>
            <a:endCxn id="202" idx="3"/>
          </p:cNvCxnSpPr>
          <p:nvPr/>
        </p:nvCxnSpPr>
        <p:spPr>
          <a:xfrm rot="5400000">
            <a:off x="4345634" y="2722529"/>
            <a:ext cx="1954842" cy="1827654"/>
          </a:xfrm>
          <a:prstGeom prst="bentConnector2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Oval 207">
            <a:extLst>
              <a:ext uri="{FF2B5EF4-FFF2-40B4-BE49-F238E27FC236}">
                <a16:creationId xmlns:a16="http://schemas.microsoft.com/office/drawing/2014/main" id="{B5805CB7-60D6-360E-86DA-D3A3EADC90B7}"/>
              </a:ext>
            </a:extLst>
          </p:cNvPr>
          <p:cNvSpPr/>
          <p:nvPr/>
        </p:nvSpPr>
        <p:spPr>
          <a:xfrm>
            <a:off x="4409228" y="3563260"/>
            <a:ext cx="402661" cy="36000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chemeClr val="tx1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E10D8BF9-C216-66CD-D30B-C878EA3B5EC9}"/>
                  </a:ext>
                </a:extLst>
              </p:cNvPr>
              <p:cNvSpPr txBox="1"/>
              <p:nvPr/>
            </p:nvSpPr>
            <p:spPr>
              <a:xfrm>
                <a:off x="4938771" y="4894703"/>
                <a:ext cx="3776740" cy="337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</a:rPr>
                            <m:t>SNR</m:t>
                          </m:r>
                        </m:e>
                      </m:rad>
                      <m:r>
                        <a:rPr lang="en-GB" b="1" i="1" noProof="0" smtClean="0">
                          <a:latin typeface="Cambria Math" panose="02040503050406030204" pitchFamily="18" charset="0"/>
                        </a:rPr>
                        <m:t>𝑮</m:t>
                      </m:r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1" i="1" noProof="0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1" i="1" noProof="0" smtClean="0"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en-GB" b="1" noProof="0" dirty="0"/>
              </a:p>
            </p:txBody>
          </p:sp>
        </mc:Choice>
        <mc:Fallback xmlns="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E10D8BF9-C216-66CD-D30B-C878EA3B5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8771" y="4894703"/>
                <a:ext cx="3776740" cy="337913"/>
              </a:xfrm>
              <a:prstGeom prst="rect">
                <a:avLst/>
              </a:prstGeom>
              <a:blipFill>
                <a:blip r:embed="rId9"/>
                <a:stretch>
                  <a:fillRect l="-323" r="-323" b="-2363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B9CAF5EC-7D77-D78F-1713-3E694DEE00C3}"/>
                  </a:ext>
                </a:extLst>
              </p:cNvPr>
              <p:cNvSpPr txBox="1"/>
              <p:nvPr/>
            </p:nvSpPr>
            <p:spPr>
              <a:xfrm>
                <a:off x="8818449" y="1576385"/>
                <a:ext cx="656869" cy="369332"/>
              </a:xfrm>
              <a:prstGeom prst="rect">
                <a:avLst/>
              </a:prstGeom>
              <a:solidFill>
                <a:srgbClr val="FFFFFF">
                  <a:alpha val="53000"/>
                </a:srgb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B9CAF5EC-7D77-D78F-1713-3E694DEE0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8449" y="1576385"/>
                <a:ext cx="656869" cy="369332"/>
              </a:xfrm>
              <a:prstGeom prst="rect">
                <a:avLst/>
              </a:prstGeom>
              <a:blipFill>
                <a:blip r:embed="rId10"/>
                <a:stretch>
                  <a:fillRect r="-14953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DA66E3FF-DFC6-3F8E-0C9F-1FD474902EDB}"/>
              </a:ext>
            </a:extLst>
          </p:cNvPr>
          <p:cNvCxnSpPr>
            <a:cxnSpLocks/>
          </p:cNvCxnSpPr>
          <p:nvPr/>
        </p:nvCxnSpPr>
        <p:spPr>
          <a:xfrm flipH="1" flipV="1">
            <a:off x="9820275" y="1908056"/>
            <a:ext cx="718549" cy="34974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5E826D64-DD8E-6D0B-C589-71CD0A4A83FD}"/>
                  </a:ext>
                </a:extLst>
              </p:cNvPr>
              <p:cNvSpPr txBox="1"/>
              <p:nvPr/>
            </p:nvSpPr>
            <p:spPr>
              <a:xfrm>
                <a:off x="9997437" y="1644371"/>
                <a:ext cx="1124357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noProof="0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5E826D64-DD8E-6D0B-C589-71CD0A4A8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7437" y="1644371"/>
                <a:ext cx="1124357" cy="411010"/>
              </a:xfrm>
              <a:prstGeom prst="rect">
                <a:avLst/>
              </a:prstGeom>
              <a:blipFill>
                <a:blip r:embed="rId11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7" name="Connector: Elbow 216">
            <a:extLst>
              <a:ext uri="{FF2B5EF4-FFF2-40B4-BE49-F238E27FC236}">
                <a16:creationId xmlns:a16="http://schemas.microsoft.com/office/drawing/2014/main" id="{231CBBCC-B7A3-7BAC-E851-1DB306EDAFC2}"/>
              </a:ext>
            </a:extLst>
          </p:cNvPr>
          <p:cNvCxnSpPr>
            <a:cxnSpLocks/>
            <a:stCxn id="220" idx="0"/>
            <a:endCxn id="240" idx="2"/>
          </p:cNvCxnSpPr>
          <p:nvPr/>
        </p:nvCxnSpPr>
        <p:spPr>
          <a:xfrm rot="5400000" flipH="1" flipV="1">
            <a:off x="6725417" y="2479945"/>
            <a:ext cx="2494230" cy="2256663"/>
          </a:xfrm>
          <a:prstGeom prst="bentConnector3">
            <a:avLst>
              <a:gd name="adj1" fmla="val 50000"/>
            </a:avLst>
          </a:prstGeom>
          <a:ln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Oval 217">
            <a:extLst>
              <a:ext uri="{FF2B5EF4-FFF2-40B4-BE49-F238E27FC236}">
                <a16:creationId xmlns:a16="http://schemas.microsoft.com/office/drawing/2014/main" id="{FA702CF2-638F-B8FC-8669-ADFBF50060B8}"/>
              </a:ext>
            </a:extLst>
          </p:cNvPr>
          <p:cNvSpPr/>
          <p:nvPr/>
        </p:nvSpPr>
        <p:spPr>
          <a:xfrm>
            <a:off x="6964475" y="3796888"/>
            <a:ext cx="360000" cy="36000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9" name="Slide Number Placeholder 218">
            <a:extLst>
              <a:ext uri="{FF2B5EF4-FFF2-40B4-BE49-F238E27FC236}">
                <a16:creationId xmlns:a16="http://schemas.microsoft.com/office/drawing/2014/main" id="{ACC0336B-5F7B-F6E0-C05B-EE5E30F61C4A}"/>
              </a:ext>
            </a:extLst>
          </p:cNvPr>
          <p:cNvSpPr>
            <a:spLocks noGrp="1"/>
          </p:cNvSpPr>
          <p:nvPr>
            <p:ph type="sldNum" idx="3"/>
          </p:nvPr>
        </p:nvSpPr>
        <p:spPr>
          <a:xfrm>
            <a:off x="11797056" y="6353881"/>
            <a:ext cx="341024" cy="364680"/>
          </a:xfrm>
        </p:spPr>
        <p:txBody>
          <a:bodyPr/>
          <a:lstStyle/>
          <a:p>
            <a:fld id="{C932A77E-96FA-4D0D-9FF9-7EEFED12E590}" type="slidenum">
              <a:rPr lang="en-GB" sz="1600" noProof="0" smtClean="0"/>
              <a:t>13</a:t>
            </a:fld>
            <a:endParaRPr lang="en-GB" sz="1600" noProof="0" dirty="0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EB0F6A9B-7914-8138-3787-725DAB676A45}"/>
              </a:ext>
            </a:extLst>
          </p:cNvPr>
          <p:cNvSpPr/>
          <p:nvPr/>
        </p:nvSpPr>
        <p:spPr>
          <a:xfrm>
            <a:off x="4978923" y="4855391"/>
            <a:ext cx="3730555" cy="432183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7CC27B4F-A5C6-8039-8519-CAFA8CC90716}"/>
              </a:ext>
            </a:extLst>
          </p:cNvPr>
          <p:cNvSpPr txBox="1"/>
          <p:nvPr/>
        </p:nvSpPr>
        <p:spPr>
          <a:xfrm>
            <a:off x="4772768" y="3535777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on-grid DOA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CEBEF788-6FCC-FDEF-5E5B-82ACDA3CCD44}"/>
              </a:ext>
            </a:extLst>
          </p:cNvPr>
          <p:cNvSpPr txBox="1"/>
          <p:nvPr/>
        </p:nvSpPr>
        <p:spPr>
          <a:xfrm>
            <a:off x="7356111" y="3610411"/>
            <a:ext cx="137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noProof="0" dirty="0"/>
              <a:t>spatial freq.</a:t>
            </a:r>
          </a:p>
          <a:p>
            <a:r>
              <a:rPr lang="en-GB" noProof="0" dirty="0"/>
              <a:t>offset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D49BF4FE-5363-6F77-C0BA-46585A50F859}"/>
                  </a:ext>
                </a:extLst>
              </p:cNvPr>
              <p:cNvSpPr txBox="1"/>
              <p:nvPr/>
            </p:nvSpPr>
            <p:spPr>
              <a:xfrm>
                <a:off x="6177176" y="-3724"/>
                <a:ext cx="13040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D49BF4FE-5363-6F77-C0BA-46585A50F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176" y="-3724"/>
                <a:ext cx="1304012" cy="369332"/>
              </a:xfrm>
              <a:prstGeom prst="rect">
                <a:avLst/>
              </a:prstGeom>
              <a:blipFill>
                <a:blip r:embed="rId1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BB73C522-4B6C-F595-3D49-9B0AE8ACCF8F}"/>
                  </a:ext>
                </a:extLst>
              </p:cNvPr>
              <p:cNvSpPr txBox="1"/>
              <p:nvPr/>
            </p:nvSpPr>
            <p:spPr>
              <a:xfrm>
                <a:off x="5217594" y="5672801"/>
                <a:ext cx="2772041" cy="4557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acc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GB" i="1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e>
                          </m:acc>
                        </m:e>
                      </m:d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arg</m:t>
                                  </m:r>
                                  <m:r>
                                    <a:rPr lang="en-GB" b="0" i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BB73C522-4B6C-F595-3D49-9B0AE8ACC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594" y="5672801"/>
                <a:ext cx="2772041" cy="455702"/>
              </a:xfrm>
              <a:prstGeom prst="rect">
                <a:avLst/>
              </a:prstGeom>
              <a:blipFill>
                <a:blip r:embed="rId13"/>
                <a:stretch>
                  <a:fillRect t="-14865" b="-675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8" name="Rectangle 227">
            <a:extLst>
              <a:ext uri="{FF2B5EF4-FFF2-40B4-BE49-F238E27FC236}">
                <a16:creationId xmlns:a16="http://schemas.microsoft.com/office/drawing/2014/main" id="{149F98F2-39F8-51E1-563F-9620E66715FB}"/>
              </a:ext>
            </a:extLst>
          </p:cNvPr>
          <p:cNvSpPr/>
          <p:nvPr/>
        </p:nvSpPr>
        <p:spPr>
          <a:xfrm>
            <a:off x="5166275" y="5632229"/>
            <a:ext cx="2895697" cy="55860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3877F447-8B23-6D7B-5175-15465320BC90}"/>
              </a:ext>
            </a:extLst>
          </p:cNvPr>
          <p:cNvCxnSpPr/>
          <p:nvPr/>
        </p:nvCxnSpPr>
        <p:spPr>
          <a:xfrm>
            <a:off x="6603614" y="5302936"/>
            <a:ext cx="0" cy="285986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EFDEFFB-4A08-7961-7BDC-C6EF085C4A25}"/>
              </a:ext>
            </a:extLst>
          </p:cNvPr>
          <p:cNvCxnSpPr>
            <a:cxnSpLocks/>
          </p:cNvCxnSpPr>
          <p:nvPr/>
        </p:nvCxnSpPr>
        <p:spPr>
          <a:xfrm flipV="1">
            <a:off x="9186080" y="5314886"/>
            <a:ext cx="2952000" cy="1100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4576FD-49A1-161A-AC62-72CE708E86AF}"/>
                  </a:ext>
                </a:extLst>
              </p:cNvPr>
              <p:cNvSpPr txBox="1"/>
              <p:nvPr/>
            </p:nvSpPr>
            <p:spPr>
              <a:xfrm>
                <a:off x="11920232" y="5435301"/>
                <a:ext cx="1611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4576FD-49A1-161A-AC62-72CE708E8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0232" y="5435301"/>
                <a:ext cx="161133" cy="276999"/>
              </a:xfrm>
              <a:prstGeom prst="rect">
                <a:avLst/>
              </a:prstGeom>
              <a:blipFill>
                <a:blip r:embed="rId14"/>
                <a:stretch>
                  <a:fillRect l="-25926" r="-22222" b="-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F42B0E-89C8-EAFA-192D-9E089FA9E56F}"/>
              </a:ext>
            </a:extLst>
          </p:cNvPr>
          <p:cNvSpPr/>
          <p:nvPr/>
        </p:nvSpPr>
        <p:spPr>
          <a:xfrm>
            <a:off x="9204847" y="4864918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98BBE7-701C-BD3B-8EDF-E4CE9FD07305}"/>
                  </a:ext>
                </a:extLst>
              </p:cNvPr>
              <p:cNvSpPr txBox="1"/>
              <p:nvPr/>
            </p:nvSpPr>
            <p:spPr>
              <a:xfrm>
                <a:off x="9164207" y="4867626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98BBE7-701C-BD3B-8EDF-E4CE9FD07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4207" y="4867626"/>
                <a:ext cx="793026" cy="369332"/>
              </a:xfrm>
              <a:prstGeom prst="rect">
                <a:avLst/>
              </a:prstGeom>
              <a:blipFill>
                <a:blip r:embed="rId15"/>
                <a:stretch>
                  <a:fillRect r="-6923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684EE63-A4B9-9FD7-A9E7-762BB0222281}"/>
              </a:ext>
            </a:extLst>
          </p:cNvPr>
          <p:cNvSpPr/>
          <p:nvPr/>
        </p:nvSpPr>
        <p:spPr>
          <a:xfrm>
            <a:off x="10011560" y="4866444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C8D19E-1B5E-4EF1-5B86-ED12805E0E54}"/>
                  </a:ext>
                </a:extLst>
              </p:cNvPr>
              <p:cNvSpPr txBox="1"/>
              <p:nvPr/>
            </p:nvSpPr>
            <p:spPr>
              <a:xfrm>
                <a:off x="9970920" y="4869152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C8D19E-1B5E-4EF1-5B86-ED12805E0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920" y="4869152"/>
                <a:ext cx="793026" cy="369332"/>
              </a:xfrm>
              <a:prstGeom prst="rect">
                <a:avLst/>
              </a:prstGeom>
              <a:blipFill>
                <a:blip r:embed="rId16"/>
                <a:stretch>
                  <a:fillRect r="-6923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A63889-E980-2F4E-15C8-A526568CFF2C}"/>
                  </a:ext>
                </a:extLst>
              </p:cNvPr>
              <p:cNvSpPr txBox="1"/>
              <p:nvPr/>
            </p:nvSpPr>
            <p:spPr>
              <a:xfrm>
                <a:off x="10742165" y="4867626"/>
                <a:ext cx="381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A63889-E980-2F4E-15C8-A526568CF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2165" y="4867626"/>
                <a:ext cx="38173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C123F87-5AE5-919C-6FF6-BC6D87ABB603}"/>
              </a:ext>
            </a:extLst>
          </p:cNvPr>
          <p:cNvSpPr/>
          <p:nvPr/>
        </p:nvSpPr>
        <p:spPr>
          <a:xfrm>
            <a:off x="11242231" y="4842910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62BFE89-DAD3-F018-8845-9C3F6635EAE9}"/>
                  </a:ext>
                </a:extLst>
              </p:cNvPr>
              <p:cNvSpPr txBox="1"/>
              <p:nvPr/>
            </p:nvSpPr>
            <p:spPr>
              <a:xfrm>
                <a:off x="11201591" y="4845618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62BFE89-DAD3-F018-8845-9C3F6635E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1591" y="4845618"/>
                <a:ext cx="793026" cy="369332"/>
              </a:xfrm>
              <a:prstGeom prst="rect">
                <a:avLst/>
              </a:prstGeom>
              <a:blipFill>
                <a:blip r:embed="rId18"/>
                <a:stretch>
                  <a:fillRect r="-6923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BD07669-FC3C-2A69-93D2-DA035F86BFA0}"/>
              </a:ext>
            </a:extLst>
          </p:cNvPr>
          <p:cNvCxnSpPr>
            <a:cxnSpLocks/>
          </p:cNvCxnSpPr>
          <p:nvPr/>
        </p:nvCxnSpPr>
        <p:spPr>
          <a:xfrm>
            <a:off x="9204847" y="4619626"/>
            <a:ext cx="2844000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7DF812D-69C4-34FD-7162-22CB85BB82D6}"/>
                  </a:ext>
                </a:extLst>
              </p:cNvPr>
              <p:cNvSpPr txBox="1"/>
              <p:nvPr/>
            </p:nvSpPr>
            <p:spPr>
              <a:xfrm>
                <a:off x="10279462" y="4116195"/>
                <a:ext cx="1101348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7DF812D-69C4-34FD-7162-22CB85BB8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9462" y="4116195"/>
                <a:ext cx="1101348" cy="394019"/>
              </a:xfrm>
              <a:prstGeom prst="rect">
                <a:avLst/>
              </a:prstGeom>
              <a:blipFill>
                <a:blip r:embed="rId19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441E8E9A-6F3B-1558-3CF1-D4F2923CD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640228"/>
              </p:ext>
            </p:extLst>
          </p:nvPr>
        </p:nvGraphicFramePr>
        <p:xfrm>
          <a:off x="1187673" y="1091023"/>
          <a:ext cx="1041400" cy="1066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67CF35E-C5AF-8C60-A04A-20ECF543999A}"/>
                  </a:ext>
                </a:extLst>
              </p:cNvPr>
              <p:cNvSpPr txBox="1"/>
              <p:nvPr/>
            </p:nvSpPr>
            <p:spPr>
              <a:xfrm>
                <a:off x="2222926" y="584774"/>
                <a:ext cx="5129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67CF35E-C5AF-8C60-A04A-20ECF5439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926" y="584774"/>
                <a:ext cx="51298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EF1666B-E84B-BF08-2732-115F0C3739FC}"/>
              </a:ext>
            </a:extLst>
          </p:cNvPr>
          <p:cNvCxnSpPr>
            <a:cxnSpLocks/>
          </p:cNvCxnSpPr>
          <p:nvPr/>
        </p:nvCxnSpPr>
        <p:spPr>
          <a:xfrm flipV="1">
            <a:off x="2227688" y="698141"/>
            <a:ext cx="0" cy="146460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C962299-19A0-023E-6E94-D8F72FF2D7FA}"/>
              </a:ext>
            </a:extLst>
          </p:cNvPr>
          <p:cNvCxnSpPr>
            <a:cxnSpLocks/>
          </p:cNvCxnSpPr>
          <p:nvPr/>
        </p:nvCxnSpPr>
        <p:spPr>
          <a:xfrm flipH="1">
            <a:off x="805447" y="2157197"/>
            <a:ext cx="142351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5C7BE6F-8334-F030-C0CF-76ECCC6F2351}"/>
                  </a:ext>
                </a:extLst>
              </p:cNvPr>
              <p:cNvSpPr txBox="1"/>
              <p:nvPr/>
            </p:nvSpPr>
            <p:spPr>
              <a:xfrm>
                <a:off x="478209" y="2096993"/>
                <a:ext cx="512983" cy="391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5C7BE6F-8334-F030-C0CF-76ECCC6F2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09" y="2096993"/>
                <a:ext cx="512983" cy="391261"/>
              </a:xfrm>
              <a:prstGeom prst="rect">
                <a:avLst/>
              </a:prstGeom>
              <a:blipFill>
                <a:blip r:embed="rId21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4910E3E-517F-4B4E-796E-CC68FB5A7735}"/>
                  </a:ext>
                </a:extLst>
              </p:cNvPr>
              <p:cNvSpPr txBox="1"/>
              <p:nvPr/>
            </p:nvSpPr>
            <p:spPr>
              <a:xfrm>
                <a:off x="1976542" y="1918090"/>
                <a:ext cx="30168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i="1" noProof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4910E3E-517F-4B4E-796E-CC68FB5A7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542" y="1918090"/>
                <a:ext cx="301686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4FEA0E5-B2BA-2B29-1173-52401E65E21B}"/>
                  </a:ext>
                </a:extLst>
              </p:cNvPr>
              <p:cNvSpPr txBox="1"/>
              <p:nvPr/>
            </p:nvSpPr>
            <p:spPr>
              <a:xfrm>
                <a:off x="1974704" y="1494516"/>
                <a:ext cx="30168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b="0" i="1" noProof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4FEA0E5-B2BA-2B29-1173-52401E65E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704" y="1494516"/>
                <a:ext cx="301685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0511BBD-94FB-5934-D004-B6A7332C2681}"/>
                  </a:ext>
                </a:extLst>
              </p:cNvPr>
              <p:cNvSpPr txBox="1"/>
              <p:nvPr/>
            </p:nvSpPr>
            <p:spPr>
              <a:xfrm>
                <a:off x="1987404" y="1061823"/>
                <a:ext cx="30168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b="0" i="1" noProof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0511BBD-94FB-5934-D004-B6A7332C2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404" y="1061823"/>
                <a:ext cx="301685" cy="2616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384757C-67E1-57E6-12EB-E020280CF38F}"/>
                  </a:ext>
                </a:extLst>
              </p:cNvPr>
              <p:cNvSpPr txBox="1"/>
              <p:nvPr/>
            </p:nvSpPr>
            <p:spPr>
              <a:xfrm>
                <a:off x="1550130" y="1918090"/>
                <a:ext cx="30168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b="0" i="1" noProof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384757C-67E1-57E6-12EB-E020280CF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30" y="1918090"/>
                <a:ext cx="301685" cy="26161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6484906-1AB7-9749-5721-B14EF1329632}"/>
                  </a:ext>
                </a:extLst>
              </p:cNvPr>
              <p:cNvSpPr txBox="1"/>
              <p:nvPr/>
            </p:nvSpPr>
            <p:spPr>
              <a:xfrm>
                <a:off x="1138518" y="1072875"/>
                <a:ext cx="30168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b="0" i="1" noProof="0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6484906-1AB7-9749-5721-B14EF1329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518" y="1072875"/>
                <a:ext cx="301685" cy="26161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F3317454-494D-C93D-EC38-8A5393ADA5A2}"/>
              </a:ext>
            </a:extLst>
          </p:cNvPr>
          <p:cNvCxnSpPr>
            <a:cxnSpLocks/>
          </p:cNvCxnSpPr>
          <p:nvPr/>
        </p:nvCxnSpPr>
        <p:spPr>
          <a:xfrm>
            <a:off x="2163460" y="2052151"/>
            <a:ext cx="332313" cy="263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E8C0BC4D-11C7-0216-82F5-C0F5327591A4}"/>
                  </a:ext>
                </a:extLst>
              </p:cNvPr>
              <p:cNvSpPr txBox="1"/>
              <p:nvPr/>
            </p:nvSpPr>
            <p:spPr>
              <a:xfrm>
                <a:off x="2400122" y="1839835"/>
                <a:ext cx="475572" cy="3829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E8C0BC4D-11C7-0216-82F5-C0F532759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122" y="1839835"/>
                <a:ext cx="475572" cy="38292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38FF5E80-6991-4CE2-E1D5-AC83D6377B3E}"/>
                  </a:ext>
                </a:extLst>
              </p:cNvPr>
              <p:cNvSpPr txBox="1"/>
              <p:nvPr/>
            </p:nvSpPr>
            <p:spPr>
              <a:xfrm>
                <a:off x="-25727" y="2955955"/>
                <a:ext cx="4481163" cy="5963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sub>
                          </m:s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f>
                            <m:f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−1)(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f>
                            <m:f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GB" b="0" i="1" noProof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−1)(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38FF5E80-6991-4CE2-E1D5-AC83D6377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5727" y="2955955"/>
                <a:ext cx="4481163" cy="59638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33">
            <a:extLst>
              <a:ext uri="{FF2B5EF4-FFF2-40B4-BE49-F238E27FC236}">
                <a16:creationId xmlns:a16="http://schemas.microsoft.com/office/drawing/2014/main" id="{DA475B29-9868-C9B5-0A6B-B4FE34667067}"/>
              </a:ext>
            </a:extLst>
          </p:cNvPr>
          <p:cNvSpPr/>
          <p:nvPr/>
        </p:nvSpPr>
        <p:spPr>
          <a:xfrm>
            <a:off x="0" y="1257"/>
            <a:ext cx="4234754" cy="521766"/>
          </a:xfrm>
          <a:prstGeom prst="rect">
            <a:avLst/>
          </a:prstGeom>
          <a:solidFill>
            <a:srgbClr val="C00000">
              <a:alpha val="22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endParaRPr lang="en-GB" sz="2800" b="0" strike="noStrike" spc="-1" noProof="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5913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199" grpId="0"/>
      <p:bldP spid="200" grpId="0"/>
      <p:bldP spid="201" grpId="0"/>
      <p:bldP spid="202" grpId="0" animBg="1"/>
      <p:bldP spid="208" grpId="0" animBg="1"/>
      <p:bldP spid="209" grpId="0"/>
      <p:bldP spid="218" grpId="0" animBg="1"/>
      <p:bldP spid="220" grpId="0" animBg="1"/>
      <p:bldP spid="222" grpId="0"/>
      <p:bldP spid="223" grpId="0"/>
      <p:bldP spid="227" grpId="0"/>
      <p:bldP spid="228" grpId="0" animBg="1"/>
      <p:bldP spid="4" grpId="0"/>
      <p:bldP spid="7" grpId="0" animBg="1"/>
      <p:bldP spid="8" grpId="0"/>
      <p:bldP spid="9" grpId="0" animBg="1"/>
      <p:bldP spid="10" grpId="0"/>
      <p:bldP spid="13" grpId="0"/>
      <p:bldP spid="14" grpId="0" animBg="1"/>
      <p:bldP spid="15" grpId="0"/>
      <p:bldP spid="21" grpId="0"/>
      <p:bldP spid="1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DB763-32C0-C1BA-5F36-4F7DF1427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55A4C610-DDA0-9688-D893-0373754C0F90}"/>
              </a:ext>
            </a:extLst>
          </p:cNvPr>
          <p:cNvSpPr/>
          <p:nvPr/>
        </p:nvSpPr>
        <p:spPr>
          <a:xfrm>
            <a:off x="4410840" y="1740189"/>
            <a:ext cx="1214148" cy="327178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4" name="TextBox 8">
            <a:extLst>
              <a:ext uri="{FF2B5EF4-FFF2-40B4-BE49-F238E27FC236}">
                <a16:creationId xmlns:a16="http://schemas.microsoft.com/office/drawing/2014/main" id="{EDDB2142-2EDB-620F-A559-A1AB5DD7FE32}"/>
              </a:ext>
            </a:extLst>
          </p:cNvPr>
          <p:cNvSpPr/>
          <p:nvPr/>
        </p:nvSpPr>
        <p:spPr>
          <a:xfrm>
            <a:off x="5508699" y="1239759"/>
            <a:ext cx="8683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GB" spc="-1" noProof="0" dirty="0">
                <a:solidFill>
                  <a:srgbClr val="000000"/>
                </a:solidFill>
                <a:latin typeface="Calibri"/>
              </a:rPr>
              <a:t>User</a:t>
            </a:r>
            <a:endParaRPr lang="en-GB" sz="1800" b="0" strike="noStrike" spc="-1" noProof="0" dirty="0">
              <a:latin typeface="Arial"/>
            </a:endParaRPr>
          </a:p>
        </p:txBody>
      </p:sp>
      <p:pic>
        <p:nvPicPr>
          <p:cNvPr id="125" name="Graphic 35" descr="Smart Phone with solid fill">
            <a:extLst>
              <a:ext uri="{FF2B5EF4-FFF2-40B4-BE49-F238E27FC236}">
                <a16:creationId xmlns:a16="http://schemas.microsoft.com/office/drawing/2014/main" id="{8680DD42-9802-C6AF-531D-D41F8740D261}"/>
              </a:ext>
            </a:extLst>
          </p:cNvPr>
          <p:cNvPicPr/>
          <p:nvPr/>
        </p:nvPicPr>
        <p:blipFill>
          <a:blip r:embed="rId2"/>
          <a:stretch/>
        </p:blipFill>
        <p:spPr>
          <a:xfrm rot="1730551">
            <a:off x="5013765" y="1464745"/>
            <a:ext cx="346456" cy="278418"/>
          </a:xfrm>
          <a:prstGeom prst="rect">
            <a:avLst/>
          </a:prstGeom>
          <a:ln w="0">
            <a:noFill/>
          </a:ln>
        </p:spPr>
      </p:pic>
      <p:pic>
        <p:nvPicPr>
          <p:cNvPr id="5" name="Graphic 4" descr="Walk with solid fill">
            <a:extLst>
              <a:ext uri="{FF2B5EF4-FFF2-40B4-BE49-F238E27FC236}">
                <a16:creationId xmlns:a16="http://schemas.microsoft.com/office/drawing/2014/main" id="{D122A703-0D9F-F5A0-A77B-9932E900D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52451" y="1464406"/>
            <a:ext cx="454605" cy="454605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20CB7B31-E276-E084-F39F-8CBCBC5634A2}"/>
              </a:ext>
            </a:extLst>
          </p:cNvPr>
          <p:cNvSpPr txBox="1"/>
          <p:nvPr/>
        </p:nvSpPr>
        <p:spPr>
          <a:xfrm>
            <a:off x="3457" y="6389012"/>
            <a:ext cx="1043594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noProof="0" dirty="0"/>
              <a:t>J. An et al., "</a:t>
            </a:r>
            <a:r>
              <a:rPr lang="en-GB" sz="1100" b="1" noProof="0" dirty="0"/>
              <a:t>Two-Dimensional Direction-of-Arrival Estimation Using Stacked Intelligent </a:t>
            </a:r>
            <a:r>
              <a:rPr lang="en-GB" sz="1100" b="1" noProof="0" dirty="0" err="1"/>
              <a:t>Metasurfaces</a:t>
            </a:r>
            <a:r>
              <a:rPr lang="en-GB" sz="1100" noProof="0" dirty="0"/>
              <a:t>," in IEEE Journal on Selected Areas in Communications, vol. 42, no. 10, pp. 2786-2802, Oct. 2024.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5959093-1437-5593-7034-3FEAE3DBEE63}"/>
              </a:ext>
            </a:extLst>
          </p:cNvPr>
          <p:cNvSpPr/>
          <p:nvPr/>
        </p:nvSpPr>
        <p:spPr>
          <a:xfrm>
            <a:off x="10003464" y="1284828"/>
            <a:ext cx="360000" cy="36000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chemeClr val="tx1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F0251B42-6EBD-9331-7850-08EBC0945420}"/>
                  </a:ext>
                </a:extLst>
              </p:cNvPr>
              <p:cNvSpPr txBox="1"/>
              <p:nvPr/>
            </p:nvSpPr>
            <p:spPr>
              <a:xfrm>
                <a:off x="3693640" y="831738"/>
                <a:ext cx="4577818" cy="441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noProof="0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noProof="0" smtClean="0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−1)</m:t>
                                  </m:r>
                                </m:sup>
                              </m:sSup>
                            </m:e>
                          </m:d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noProof="0" smtClean="0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GB" b="0" i="1" noProof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b="0" i="1" noProof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−1)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F0251B42-6EBD-9331-7850-08EBC0945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640" y="831738"/>
                <a:ext cx="4577818" cy="441083"/>
              </a:xfrm>
              <a:prstGeom prst="rect">
                <a:avLst/>
              </a:prstGeom>
              <a:blipFill>
                <a:blip r:embed="rId5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7" name="Connector: Elbow 216">
            <a:extLst>
              <a:ext uri="{FF2B5EF4-FFF2-40B4-BE49-F238E27FC236}">
                <a16:creationId xmlns:a16="http://schemas.microsoft.com/office/drawing/2014/main" id="{C7562FBD-263A-66FE-E876-A61E28FAB34D}"/>
              </a:ext>
            </a:extLst>
          </p:cNvPr>
          <p:cNvCxnSpPr>
            <a:cxnSpLocks/>
            <a:stCxn id="16" idx="0"/>
            <a:endCxn id="122" idx="3"/>
          </p:cNvCxnSpPr>
          <p:nvPr/>
        </p:nvCxnSpPr>
        <p:spPr>
          <a:xfrm rot="16200000" flipV="1">
            <a:off x="8319802" y="1164330"/>
            <a:ext cx="1207730" cy="850612"/>
          </a:xfrm>
          <a:prstGeom prst="bentConnector2">
            <a:avLst/>
          </a:prstGeom>
          <a:ln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Slide Number Placeholder 218">
            <a:extLst>
              <a:ext uri="{FF2B5EF4-FFF2-40B4-BE49-F238E27FC236}">
                <a16:creationId xmlns:a16="http://schemas.microsoft.com/office/drawing/2014/main" id="{B1F9FFE4-2C77-549C-C215-224D5B3478BD}"/>
              </a:ext>
            </a:extLst>
          </p:cNvPr>
          <p:cNvSpPr>
            <a:spLocks noGrp="1"/>
          </p:cNvSpPr>
          <p:nvPr>
            <p:ph type="sldNum" idx="3"/>
          </p:nvPr>
        </p:nvSpPr>
        <p:spPr>
          <a:xfrm>
            <a:off x="11012296" y="6356520"/>
            <a:ext cx="341024" cy="364680"/>
          </a:xfrm>
        </p:spPr>
        <p:txBody>
          <a:bodyPr/>
          <a:lstStyle/>
          <a:p>
            <a:fld id="{C932A77E-96FA-4D0D-9FF9-7EEFED12E590}" type="slidenum">
              <a:rPr lang="en-GB" sz="1600" noProof="0" smtClean="0"/>
              <a:t>14</a:t>
            </a:fld>
            <a:endParaRPr lang="en-GB" sz="1600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C2B62D73-18FD-3D29-FE04-815675B5EFD4}"/>
                  </a:ext>
                </a:extLst>
              </p:cNvPr>
              <p:cNvSpPr txBox="1"/>
              <p:nvPr/>
            </p:nvSpPr>
            <p:spPr>
              <a:xfrm>
                <a:off x="4760388" y="5672801"/>
                <a:ext cx="2772041" cy="4557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acc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GB" i="1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e>
                          </m:acc>
                        </m:e>
                      </m:d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arg</m:t>
                                  </m:r>
                                  <m:r>
                                    <a:rPr lang="en-GB" b="0" i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C2B62D73-18FD-3D29-FE04-815675B5E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388" y="5672801"/>
                <a:ext cx="2772041" cy="455702"/>
              </a:xfrm>
              <a:prstGeom prst="rect">
                <a:avLst/>
              </a:prstGeom>
              <a:blipFill>
                <a:blip r:embed="rId6"/>
                <a:stretch>
                  <a:fillRect t="-14865" b="-675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8" name="Rectangle 227">
            <a:extLst>
              <a:ext uri="{FF2B5EF4-FFF2-40B4-BE49-F238E27FC236}">
                <a16:creationId xmlns:a16="http://schemas.microsoft.com/office/drawing/2014/main" id="{515C61E2-5E51-EF29-C91D-FAE019D9423E}"/>
              </a:ext>
            </a:extLst>
          </p:cNvPr>
          <p:cNvSpPr/>
          <p:nvPr/>
        </p:nvSpPr>
        <p:spPr>
          <a:xfrm>
            <a:off x="4709069" y="5632229"/>
            <a:ext cx="2895697" cy="55860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03F6AD13-B530-2CA6-968F-E6AEC1C56C17}"/>
              </a:ext>
            </a:extLst>
          </p:cNvPr>
          <p:cNvCxnSpPr/>
          <p:nvPr/>
        </p:nvCxnSpPr>
        <p:spPr>
          <a:xfrm>
            <a:off x="6146408" y="5302936"/>
            <a:ext cx="0" cy="285986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00CCA94-A359-4FCD-C3F5-F7B09D5E4B08}"/>
              </a:ext>
            </a:extLst>
          </p:cNvPr>
          <p:cNvCxnSpPr>
            <a:cxnSpLocks/>
          </p:cNvCxnSpPr>
          <p:nvPr/>
        </p:nvCxnSpPr>
        <p:spPr>
          <a:xfrm>
            <a:off x="220408" y="3725512"/>
            <a:ext cx="367200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BF97A4-0A0F-4BC8-F827-9C2D4D580591}"/>
                  </a:ext>
                </a:extLst>
              </p:cNvPr>
              <p:cNvSpPr txBox="1"/>
              <p:nvPr/>
            </p:nvSpPr>
            <p:spPr>
              <a:xfrm>
                <a:off x="3792763" y="3834925"/>
                <a:ext cx="1611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BF97A4-0A0F-4BC8-F827-9C2D4D580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2763" y="3834925"/>
                <a:ext cx="161133" cy="276999"/>
              </a:xfrm>
              <a:prstGeom prst="rect">
                <a:avLst/>
              </a:prstGeom>
              <a:blipFill>
                <a:blip r:embed="rId7"/>
                <a:stretch>
                  <a:fillRect l="-25926" r="-22222" b="-65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6FE3AE3-688D-07C0-B05F-60A39B0C24F7}"/>
              </a:ext>
            </a:extLst>
          </p:cNvPr>
          <p:cNvSpPr/>
          <p:nvPr/>
        </p:nvSpPr>
        <p:spPr>
          <a:xfrm>
            <a:off x="239175" y="3264542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DBA3FA-C824-31F7-BF90-F0AAAE4359A4}"/>
                  </a:ext>
                </a:extLst>
              </p:cNvPr>
              <p:cNvSpPr txBox="1"/>
              <p:nvPr/>
            </p:nvSpPr>
            <p:spPr>
              <a:xfrm>
                <a:off x="198535" y="3267250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DBA3FA-C824-31F7-BF90-F0AAAE435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5" y="3267250"/>
                <a:ext cx="793026" cy="369332"/>
              </a:xfrm>
              <a:prstGeom prst="rect">
                <a:avLst/>
              </a:prstGeom>
              <a:blipFill>
                <a:blip r:embed="rId8"/>
                <a:stretch>
                  <a:fillRect r="-6923"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E18D35E-391E-7CDD-DA24-ED62D458C7C5}"/>
              </a:ext>
            </a:extLst>
          </p:cNvPr>
          <p:cNvSpPr/>
          <p:nvPr/>
        </p:nvSpPr>
        <p:spPr>
          <a:xfrm>
            <a:off x="1045888" y="3266068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593F9B-E8D1-65E1-B9F4-FD714D7B7620}"/>
                  </a:ext>
                </a:extLst>
              </p:cNvPr>
              <p:cNvSpPr txBox="1"/>
              <p:nvPr/>
            </p:nvSpPr>
            <p:spPr>
              <a:xfrm>
                <a:off x="1005248" y="3268776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593F9B-E8D1-65E1-B9F4-FD714D7B7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48" y="3268776"/>
                <a:ext cx="793026" cy="369332"/>
              </a:xfrm>
              <a:prstGeom prst="rect">
                <a:avLst/>
              </a:prstGeom>
              <a:blipFill>
                <a:blip r:embed="rId9"/>
                <a:stretch>
                  <a:fillRect r="-6923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3A4CE5B-3227-D2DD-76A0-509740572621}"/>
              </a:ext>
            </a:extLst>
          </p:cNvPr>
          <p:cNvSpPr/>
          <p:nvPr/>
        </p:nvSpPr>
        <p:spPr>
          <a:xfrm>
            <a:off x="1811242" y="3266068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75D85E-D45F-DC52-40A1-F1591D740F19}"/>
                  </a:ext>
                </a:extLst>
              </p:cNvPr>
              <p:cNvSpPr txBox="1"/>
              <p:nvPr/>
            </p:nvSpPr>
            <p:spPr>
              <a:xfrm>
                <a:off x="1770602" y="3268776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75D85E-D45F-DC52-40A1-F1591D740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602" y="3268776"/>
                <a:ext cx="793026" cy="369332"/>
              </a:xfrm>
              <a:prstGeom prst="rect">
                <a:avLst/>
              </a:prstGeom>
              <a:blipFill>
                <a:blip r:embed="rId10"/>
                <a:stretch>
                  <a:fillRect r="-6107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4DDE8A-0FD3-3A0C-BAC0-0DA45D2B4F5E}"/>
                  </a:ext>
                </a:extLst>
              </p:cNvPr>
              <p:cNvSpPr txBox="1"/>
              <p:nvPr/>
            </p:nvSpPr>
            <p:spPr>
              <a:xfrm>
                <a:off x="2614696" y="3267250"/>
                <a:ext cx="381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4DDE8A-0FD3-3A0C-BAC0-0DA45D2B4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696" y="3267250"/>
                <a:ext cx="38173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51EF66B-5E28-709A-DB84-E6037EBB8ED8}"/>
              </a:ext>
            </a:extLst>
          </p:cNvPr>
          <p:cNvSpPr/>
          <p:nvPr/>
        </p:nvSpPr>
        <p:spPr>
          <a:xfrm>
            <a:off x="3114762" y="3242534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BACF92-08B9-4775-4561-D7DB4018DF0D}"/>
                  </a:ext>
                </a:extLst>
              </p:cNvPr>
              <p:cNvSpPr txBox="1"/>
              <p:nvPr/>
            </p:nvSpPr>
            <p:spPr>
              <a:xfrm>
                <a:off x="3074122" y="3245242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BACF92-08B9-4775-4561-D7DB4018D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122" y="3245242"/>
                <a:ext cx="793026" cy="369332"/>
              </a:xfrm>
              <a:prstGeom prst="rect">
                <a:avLst/>
              </a:prstGeom>
              <a:blipFill>
                <a:blip r:embed="rId12"/>
                <a:stretch>
                  <a:fillRect r="-6923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C7E74D8-B3E3-547F-AC05-71F159E17E22}"/>
              </a:ext>
            </a:extLst>
          </p:cNvPr>
          <p:cNvCxnSpPr>
            <a:cxnSpLocks/>
          </p:cNvCxnSpPr>
          <p:nvPr/>
        </p:nvCxnSpPr>
        <p:spPr>
          <a:xfrm>
            <a:off x="239175" y="3019250"/>
            <a:ext cx="2844000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41DCBE-622B-5DF5-9439-A15EE1506EE2}"/>
                  </a:ext>
                </a:extLst>
              </p:cNvPr>
              <p:cNvSpPr txBox="1"/>
              <p:nvPr/>
            </p:nvSpPr>
            <p:spPr>
              <a:xfrm>
                <a:off x="1313790" y="2515819"/>
                <a:ext cx="1101348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41DCBE-622B-5DF5-9439-A15EE1506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790" y="2515819"/>
                <a:ext cx="1101348" cy="394019"/>
              </a:xfrm>
              <a:prstGeom prst="rect">
                <a:avLst/>
              </a:prstGeom>
              <a:blipFill>
                <a:blip r:embed="rId13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C578B0-3A30-FB76-549A-9F91215760DC}"/>
                  </a:ext>
                </a:extLst>
              </p:cNvPr>
              <p:cNvSpPr txBox="1"/>
              <p:nvPr/>
            </p:nvSpPr>
            <p:spPr>
              <a:xfrm>
                <a:off x="6784776" y="2193501"/>
                <a:ext cx="5128393" cy="5991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b="0" i="0" noProof="0" smtClean="0">
                          <a:latin typeface="Cambria Math" panose="02040503050406030204" pitchFamily="18" charset="0"/>
                        </a:rPr>
                        <m:t>diag</m:t>
                      </m:r>
                      <m:d>
                        <m:d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f>
                                <m:f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noProof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−1)(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f>
                                <m:f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noProof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−1)(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C578B0-3A30-FB76-549A-9F9121576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776" y="2193501"/>
                <a:ext cx="5128393" cy="59913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02F3BCF4-9657-3AA2-8215-612DB197E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976617"/>
              </p:ext>
            </p:extLst>
          </p:nvPr>
        </p:nvGraphicFramePr>
        <p:xfrm>
          <a:off x="1187673" y="1091023"/>
          <a:ext cx="1041400" cy="1066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72818E2-92D3-0D14-8D28-894F825410FE}"/>
                  </a:ext>
                </a:extLst>
              </p:cNvPr>
              <p:cNvSpPr txBox="1"/>
              <p:nvPr/>
            </p:nvSpPr>
            <p:spPr>
              <a:xfrm>
                <a:off x="2222926" y="584774"/>
                <a:ext cx="5129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72818E2-92D3-0D14-8D28-894F82541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926" y="584774"/>
                <a:ext cx="51298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65E73F8-E9EE-9790-DC90-09B2899FB3D6}"/>
              </a:ext>
            </a:extLst>
          </p:cNvPr>
          <p:cNvCxnSpPr>
            <a:cxnSpLocks/>
          </p:cNvCxnSpPr>
          <p:nvPr/>
        </p:nvCxnSpPr>
        <p:spPr>
          <a:xfrm flipV="1">
            <a:off x="2227688" y="698141"/>
            <a:ext cx="0" cy="146460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08F0E29-405D-81CD-9AF3-25C7BE9EBCB8}"/>
              </a:ext>
            </a:extLst>
          </p:cNvPr>
          <p:cNvCxnSpPr>
            <a:cxnSpLocks/>
          </p:cNvCxnSpPr>
          <p:nvPr/>
        </p:nvCxnSpPr>
        <p:spPr>
          <a:xfrm flipH="1">
            <a:off x="805447" y="2157197"/>
            <a:ext cx="142351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AADD50D-DDAD-72E7-F6E4-58F00BD124F8}"/>
                  </a:ext>
                </a:extLst>
              </p:cNvPr>
              <p:cNvSpPr txBox="1"/>
              <p:nvPr/>
            </p:nvSpPr>
            <p:spPr>
              <a:xfrm>
                <a:off x="478209" y="2096993"/>
                <a:ext cx="512983" cy="391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AADD50D-DDAD-72E7-F6E4-58F00BD12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09" y="2096993"/>
                <a:ext cx="512983" cy="391261"/>
              </a:xfrm>
              <a:prstGeom prst="rect">
                <a:avLst/>
              </a:prstGeom>
              <a:blipFill>
                <a:blip r:embed="rId16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971C536-414A-97F6-62BF-42EF4F57CC7D}"/>
                  </a:ext>
                </a:extLst>
              </p:cNvPr>
              <p:cNvSpPr txBox="1"/>
              <p:nvPr/>
            </p:nvSpPr>
            <p:spPr>
              <a:xfrm>
                <a:off x="1976542" y="1918090"/>
                <a:ext cx="30168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i="1" noProof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971C536-414A-97F6-62BF-42EF4F57C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542" y="1918090"/>
                <a:ext cx="301686" cy="2616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4806849-2811-832D-B965-D69B34C9D270}"/>
                  </a:ext>
                </a:extLst>
              </p:cNvPr>
              <p:cNvSpPr txBox="1"/>
              <p:nvPr/>
            </p:nvSpPr>
            <p:spPr>
              <a:xfrm>
                <a:off x="1974704" y="1494516"/>
                <a:ext cx="30168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b="0" i="1" noProof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4806849-2811-832D-B965-D69B34C9D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704" y="1494516"/>
                <a:ext cx="301685" cy="2616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CB508B6-42E7-CEE8-F68E-91397F7D7E61}"/>
                  </a:ext>
                </a:extLst>
              </p:cNvPr>
              <p:cNvSpPr txBox="1"/>
              <p:nvPr/>
            </p:nvSpPr>
            <p:spPr>
              <a:xfrm>
                <a:off x="1987404" y="1061823"/>
                <a:ext cx="30168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b="0" i="1" noProof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CB508B6-42E7-CEE8-F68E-91397F7D7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404" y="1061823"/>
                <a:ext cx="301685" cy="2616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1E904C-A4FB-8BD6-027C-4281E7C2586D}"/>
                  </a:ext>
                </a:extLst>
              </p:cNvPr>
              <p:cNvSpPr txBox="1"/>
              <p:nvPr/>
            </p:nvSpPr>
            <p:spPr>
              <a:xfrm>
                <a:off x="1550130" y="1918090"/>
                <a:ext cx="30168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b="0" i="1" noProof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1E904C-A4FB-8BD6-027C-4281E7C25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30" y="1918090"/>
                <a:ext cx="301685" cy="2616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6B7650A-AC96-08E8-4F63-16E6213E634D}"/>
                  </a:ext>
                </a:extLst>
              </p:cNvPr>
              <p:cNvSpPr txBox="1"/>
              <p:nvPr/>
            </p:nvSpPr>
            <p:spPr>
              <a:xfrm>
                <a:off x="1138518" y="1072875"/>
                <a:ext cx="30168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b="0" i="1" noProof="0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6B7650A-AC96-08E8-4F63-16E6213E6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518" y="1072875"/>
                <a:ext cx="301685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A25127E1-B7B1-B285-65B8-46E9836BDB73}"/>
              </a:ext>
            </a:extLst>
          </p:cNvPr>
          <p:cNvCxnSpPr>
            <a:cxnSpLocks/>
          </p:cNvCxnSpPr>
          <p:nvPr/>
        </p:nvCxnSpPr>
        <p:spPr>
          <a:xfrm>
            <a:off x="2163460" y="2052151"/>
            <a:ext cx="332313" cy="263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7DC6334C-854F-2038-6074-0E824360E989}"/>
                  </a:ext>
                </a:extLst>
              </p:cNvPr>
              <p:cNvSpPr txBox="1"/>
              <p:nvPr/>
            </p:nvSpPr>
            <p:spPr>
              <a:xfrm>
                <a:off x="2400122" y="1839835"/>
                <a:ext cx="4755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7DC6334C-854F-2038-6074-0E824360E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122" y="1839835"/>
                <a:ext cx="475572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5875950-6CDB-A0BF-7E1E-46781A439CFE}"/>
                  </a:ext>
                </a:extLst>
              </p:cNvPr>
              <p:cNvSpPr txBox="1"/>
              <p:nvPr/>
            </p:nvSpPr>
            <p:spPr>
              <a:xfrm>
                <a:off x="5741581" y="3372295"/>
                <a:ext cx="6041607" cy="742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noProof="0" smtClean="0"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b="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noProof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f>
                                <m:f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−1)(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f>
                                <m:f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en-GB" b="0" i="1" noProof="0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−1)(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5875950-6CDB-A0BF-7E1E-46781A439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581" y="3372295"/>
                <a:ext cx="6041607" cy="74219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CFF57E9-321F-F328-95C6-40174A9B85C0}"/>
              </a:ext>
            </a:extLst>
          </p:cNvPr>
          <p:cNvCxnSpPr>
            <a:cxnSpLocks/>
            <a:stCxn id="23" idx="0"/>
            <a:endCxn id="16" idx="2"/>
          </p:cNvCxnSpPr>
          <p:nvPr/>
        </p:nvCxnSpPr>
        <p:spPr>
          <a:xfrm rot="5400000" flipH="1" flipV="1">
            <a:off x="8765851" y="2789173"/>
            <a:ext cx="579656" cy="586588"/>
          </a:xfrm>
          <a:prstGeom prst="bentConnector3">
            <a:avLst>
              <a:gd name="adj1" fmla="val 50000"/>
            </a:avLst>
          </a:prstGeom>
          <a:ln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94D7CD8-3FB6-7E09-9378-83CE4E5C5859}"/>
                  </a:ext>
                </a:extLst>
              </p:cNvPr>
              <p:cNvSpPr txBox="1"/>
              <p:nvPr/>
            </p:nvSpPr>
            <p:spPr>
              <a:xfrm>
                <a:off x="6074680" y="182221"/>
                <a:ext cx="3776740" cy="337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</a:rPr>
                            <m:t>SNR</m:t>
                          </m:r>
                        </m:e>
                      </m:rad>
                      <m:r>
                        <a:rPr lang="en-GB" b="1" i="1" noProof="0" smtClean="0">
                          <a:latin typeface="Cambria Math" panose="02040503050406030204" pitchFamily="18" charset="0"/>
                        </a:rPr>
                        <m:t>𝑮</m:t>
                      </m:r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1" i="1" noProof="0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1" i="1" noProof="0" smtClean="0"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en-GB" b="1" noProof="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94D7CD8-3FB6-7E09-9378-83CE4E5C5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680" y="182221"/>
                <a:ext cx="3776740" cy="337913"/>
              </a:xfrm>
              <a:prstGeom prst="rect">
                <a:avLst/>
              </a:prstGeom>
              <a:blipFill>
                <a:blip r:embed="rId24"/>
                <a:stretch>
                  <a:fillRect l="-323" r="-485" b="-2363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78B8E08-EB1B-F78D-BA9C-8B0D732EB798}"/>
                  </a:ext>
                </a:extLst>
              </p:cNvPr>
              <p:cNvSpPr txBox="1"/>
              <p:nvPr/>
            </p:nvSpPr>
            <p:spPr>
              <a:xfrm>
                <a:off x="5508699" y="4437534"/>
                <a:ext cx="6297953" cy="7954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𝕴</m:t>
                          </m:r>
                          <m:d>
                            <m:d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b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f>
                                <m:f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GB" b="1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</m:e>
                                        <m:sub>
                                          <m: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e>
                                        <m:sub>
                                          <m: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)(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f>
                                <m:f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en-GB" b="0" i="1" noProof="0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GB" b="1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</m:e>
                                        <m:sub>
                                          <m: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e>
                                        <m:sub>
                                          <m: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−1−</m:t>
                                  </m:r>
                                  <m:f>
                                    <m:f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b="0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)(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78B8E08-EB1B-F78D-BA9C-8B0D732EB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699" y="4437534"/>
                <a:ext cx="6297953" cy="79547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25E0209-5F9C-4688-7B8A-0A66618DCF7E}"/>
              </a:ext>
            </a:extLst>
          </p:cNvPr>
          <p:cNvCxnSpPr>
            <a:cxnSpLocks/>
            <a:stCxn id="41" idx="0"/>
            <a:endCxn id="23" idx="2"/>
          </p:cNvCxnSpPr>
          <p:nvPr/>
        </p:nvCxnSpPr>
        <p:spPr>
          <a:xfrm rot="5400000" flipH="1" flipV="1">
            <a:off x="8548506" y="4223656"/>
            <a:ext cx="323048" cy="104709"/>
          </a:xfrm>
          <a:prstGeom prst="bentConnector3">
            <a:avLst>
              <a:gd name="adj1" fmla="val 50000"/>
            </a:avLst>
          </a:prstGeom>
          <a:ln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B7EA1A81-9FC5-B284-5BBB-868835455913}"/>
              </a:ext>
            </a:extLst>
          </p:cNvPr>
          <p:cNvSpPr txBox="1"/>
          <p:nvPr/>
        </p:nvSpPr>
        <p:spPr>
          <a:xfrm>
            <a:off x="9344309" y="128482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Step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58B4710E-CFAB-20E9-0831-892F481C334D}"/>
              </a:ext>
            </a:extLst>
          </p:cNvPr>
          <p:cNvSpPr/>
          <p:nvPr/>
        </p:nvSpPr>
        <p:spPr>
          <a:xfrm>
            <a:off x="10027605" y="2811043"/>
            <a:ext cx="360000" cy="36000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4234171-10FA-379B-79C5-1614A91B9F31}"/>
              </a:ext>
            </a:extLst>
          </p:cNvPr>
          <p:cNvSpPr txBox="1"/>
          <p:nvPr/>
        </p:nvSpPr>
        <p:spPr>
          <a:xfrm>
            <a:off x="9368450" y="281104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Step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3DD3C57-2281-D62A-204C-6D7958EB6697}"/>
              </a:ext>
            </a:extLst>
          </p:cNvPr>
          <p:cNvSpPr txBox="1"/>
          <p:nvPr/>
        </p:nvSpPr>
        <p:spPr>
          <a:xfrm>
            <a:off x="9963807" y="202941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(1)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79443FC-6894-8BEB-0B7B-4B81C2CB2ED9}"/>
              </a:ext>
            </a:extLst>
          </p:cNvPr>
          <p:cNvSpPr txBox="1"/>
          <p:nvPr/>
        </p:nvSpPr>
        <p:spPr>
          <a:xfrm>
            <a:off x="8095687" y="831882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(2)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16687AD-1A84-1983-6454-9F37B68B5E2E}"/>
              </a:ext>
            </a:extLst>
          </p:cNvPr>
          <p:cNvSpPr txBox="1"/>
          <p:nvPr/>
        </p:nvSpPr>
        <p:spPr>
          <a:xfrm>
            <a:off x="11724490" y="2334689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(3)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522EA95-4A17-3F43-978A-A5C376BDE5CC}"/>
              </a:ext>
            </a:extLst>
          </p:cNvPr>
          <p:cNvSpPr txBox="1"/>
          <p:nvPr/>
        </p:nvSpPr>
        <p:spPr>
          <a:xfrm>
            <a:off x="11712401" y="3515314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(4)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CEF6A8B1-E9D3-CCD0-3D41-3CB513C07C63}"/>
              </a:ext>
            </a:extLst>
          </p:cNvPr>
          <p:cNvSpPr txBox="1"/>
          <p:nvPr/>
        </p:nvSpPr>
        <p:spPr>
          <a:xfrm>
            <a:off x="11711832" y="4723843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(5)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5B2189BD-0101-7959-4457-AC5204286EAB}"/>
              </a:ext>
            </a:extLst>
          </p:cNvPr>
          <p:cNvSpPr txBox="1"/>
          <p:nvPr/>
        </p:nvSpPr>
        <p:spPr>
          <a:xfrm>
            <a:off x="7761713" y="5746763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(6)</a:t>
            </a:r>
          </a:p>
        </p:txBody>
      </p:sp>
      <p:sp>
        <p:nvSpPr>
          <p:cNvPr id="46" name="TextBox 33">
            <a:extLst>
              <a:ext uri="{FF2B5EF4-FFF2-40B4-BE49-F238E27FC236}">
                <a16:creationId xmlns:a16="http://schemas.microsoft.com/office/drawing/2014/main" id="{1ABC34F0-91B2-62A3-4CEB-648EDED755AE}"/>
              </a:ext>
            </a:extLst>
          </p:cNvPr>
          <p:cNvSpPr/>
          <p:nvPr/>
        </p:nvSpPr>
        <p:spPr>
          <a:xfrm>
            <a:off x="0" y="28107"/>
            <a:ext cx="3416746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Localization Algorithm</a:t>
            </a:r>
            <a:endParaRPr lang="en-GB" sz="2800" b="0" strike="noStrike" spc="-1" noProof="0" dirty="0">
              <a:latin typeface="Arial"/>
            </a:endParaRPr>
          </a:p>
        </p:txBody>
      </p:sp>
      <p:sp>
        <p:nvSpPr>
          <p:cNvPr id="47" name="TextBox 33">
            <a:extLst>
              <a:ext uri="{FF2B5EF4-FFF2-40B4-BE49-F238E27FC236}">
                <a16:creationId xmlns:a16="http://schemas.microsoft.com/office/drawing/2014/main" id="{0ED73092-06BA-28F5-21CF-5E98DC205BBD}"/>
              </a:ext>
            </a:extLst>
          </p:cNvPr>
          <p:cNvSpPr/>
          <p:nvPr/>
        </p:nvSpPr>
        <p:spPr>
          <a:xfrm>
            <a:off x="0" y="1257"/>
            <a:ext cx="4234754" cy="521766"/>
          </a:xfrm>
          <a:prstGeom prst="rect">
            <a:avLst/>
          </a:prstGeom>
          <a:solidFill>
            <a:srgbClr val="C00000">
              <a:alpha val="22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endParaRPr lang="en-GB" sz="2800" b="0" strike="noStrike" spc="-1" noProof="0" dirty="0">
              <a:latin typeface="Arial"/>
            </a:endParaRP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3CCF2EDA-9D2D-3E8D-7263-3142C86B086C}"/>
              </a:ext>
            </a:extLst>
          </p:cNvPr>
          <p:cNvCxnSpPr>
            <a:cxnSpLocks/>
            <a:endCxn id="15" idx="3"/>
          </p:cNvCxnSpPr>
          <p:nvPr/>
        </p:nvCxnSpPr>
        <p:spPr>
          <a:xfrm rot="10800000" flipV="1">
            <a:off x="3867148" y="2619608"/>
            <a:ext cx="2884172" cy="810300"/>
          </a:xfrm>
          <a:prstGeom prst="bentConnector3">
            <a:avLst/>
          </a:prstGeom>
          <a:ln w="127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697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 animBg="1"/>
      <p:bldP spid="227" grpId="0"/>
      <p:bldP spid="228" grpId="0" animBg="1"/>
      <p:bldP spid="4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/>
      <p:bldP spid="14" grpId="0" animBg="1"/>
      <p:bldP spid="15" grpId="0"/>
      <p:bldP spid="21" grpId="0"/>
      <p:bldP spid="16" grpId="0"/>
      <p:bldP spid="32" grpId="0"/>
      <p:bldP spid="41" grpId="0"/>
      <p:bldP spid="1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6B0C5-FAAF-3441-6ADF-5569EF7DB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204599CD-DF21-84D3-1E7A-A44F188BC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73795" y="2584369"/>
            <a:ext cx="5477565" cy="410817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C350C8D-9710-D684-F8EF-86CCFDA7C0AF}"/>
              </a:ext>
            </a:extLst>
          </p:cNvPr>
          <p:cNvSpPr/>
          <p:nvPr/>
        </p:nvSpPr>
        <p:spPr>
          <a:xfrm>
            <a:off x="3103314" y="2446631"/>
            <a:ext cx="1214148" cy="327178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4" name="TextBox 8">
            <a:extLst>
              <a:ext uri="{FF2B5EF4-FFF2-40B4-BE49-F238E27FC236}">
                <a16:creationId xmlns:a16="http://schemas.microsoft.com/office/drawing/2014/main" id="{96FE16E7-9396-1216-474F-CC1B665E58C2}"/>
              </a:ext>
            </a:extLst>
          </p:cNvPr>
          <p:cNvSpPr/>
          <p:nvPr/>
        </p:nvSpPr>
        <p:spPr>
          <a:xfrm>
            <a:off x="4201173" y="1946201"/>
            <a:ext cx="8683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GB" spc="-1" noProof="0" dirty="0">
                <a:solidFill>
                  <a:srgbClr val="000000"/>
                </a:solidFill>
                <a:latin typeface="Calibri"/>
              </a:rPr>
              <a:t>User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124" name="TextBox 33">
            <a:extLst>
              <a:ext uri="{FF2B5EF4-FFF2-40B4-BE49-F238E27FC236}">
                <a16:creationId xmlns:a16="http://schemas.microsoft.com/office/drawing/2014/main" id="{9B40A8E4-01C0-9005-63ED-E9A63A0C1F9B}"/>
              </a:ext>
            </a:extLst>
          </p:cNvPr>
          <p:cNvSpPr/>
          <p:nvPr/>
        </p:nvSpPr>
        <p:spPr>
          <a:xfrm>
            <a:off x="0" y="28107"/>
            <a:ext cx="3416746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Localization Algorithm</a:t>
            </a:r>
            <a:endParaRPr lang="en-GB" sz="2800" b="0" strike="noStrike" spc="-1" noProof="0" dirty="0">
              <a:latin typeface="Arial"/>
            </a:endParaRPr>
          </a:p>
        </p:txBody>
      </p:sp>
      <p:pic>
        <p:nvPicPr>
          <p:cNvPr id="125" name="Graphic 35" descr="Smart Phone with solid fill">
            <a:extLst>
              <a:ext uri="{FF2B5EF4-FFF2-40B4-BE49-F238E27FC236}">
                <a16:creationId xmlns:a16="http://schemas.microsoft.com/office/drawing/2014/main" id="{FB786C6B-1B7E-6FE8-61D5-A66BAAEE88A0}"/>
              </a:ext>
            </a:extLst>
          </p:cNvPr>
          <p:cNvPicPr/>
          <p:nvPr/>
        </p:nvPicPr>
        <p:blipFill>
          <a:blip r:embed="rId4"/>
          <a:stretch/>
        </p:blipFill>
        <p:spPr>
          <a:xfrm rot="1730551">
            <a:off x="3706239" y="2171187"/>
            <a:ext cx="346456" cy="278418"/>
          </a:xfrm>
          <a:prstGeom prst="rect">
            <a:avLst/>
          </a:prstGeom>
          <a:ln w="0">
            <a:noFill/>
          </a:ln>
        </p:spPr>
      </p:pic>
      <p:pic>
        <p:nvPicPr>
          <p:cNvPr id="5" name="Graphic 4" descr="Walk with solid fill">
            <a:extLst>
              <a:ext uri="{FF2B5EF4-FFF2-40B4-BE49-F238E27FC236}">
                <a16:creationId xmlns:a16="http://schemas.microsoft.com/office/drawing/2014/main" id="{E3B60735-C166-90E2-8DF0-5DBF655662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4925" y="2170848"/>
            <a:ext cx="454605" cy="454605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48E1BE54-C377-5CFC-1F1C-9B9906390097}"/>
              </a:ext>
            </a:extLst>
          </p:cNvPr>
          <p:cNvSpPr txBox="1"/>
          <p:nvPr/>
        </p:nvSpPr>
        <p:spPr>
          <a:xfrm>
            <a:off x="40640" y="6081896"/>
            <a:ext cx="583741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noProof="0" dirty="0"/>
              <a:t>J. An et al., "</a:t>
            </a:r>
            <a:r>
              <a:rPr lang="en-GB" sz="1100" b="1" noProof="0" dirty="0"/>
              <a:t>Two-Dimensional Direction-of-Arrival Estimation Using Stacked Intelligent </a:t>
            </a:r>
            <a:r>
              <a:rPr lang="en-GB" sz="1100" b="1" noProof="0" dirty="0" err="1"/>
              <a:t>Metasurfaces</a:t>
            </a:r>
            <a:r>
              <a:rPr lang="en-GB" sz="1100" noProof="0" dirty="0"/>
              <a:t>," in IEEE Journal on Selected Areas in Communications, vol. 42, no. 10, pp. 2786-2802, Oct. 2024.</a:t>
            </a:r>
          </a:p>
        </p:txBody>
      </p:sp>
      <p:sp>
        <p:nvSpPr>
          <p:cNvPr id="219" name="Slide Number Placeholder 218">
            <a:extLst>
              <a:ext uri="{FF2B5EF4-FFF2-40B4-BE49-F238E27FC236}">
                <a16:creationId xmlns:a16="http://schemas.microsoft.com/office/drawing/2014/main" id="{902AC4DA-0CCF-E983-3AC4-BC5A3874BC53}"/>
              </a:ext>
            </a:extLst>
          </p:cNvPr>
          <p:cNvSpPr>
            <a:spLocks noGrp="1"/>
          </p:cNvSpPr>
          <p:nvPr>
            <p:ph type="sldNum" idx="3"/>
          </p:nvPr>
        </p:nvSpPr>
        <p:spPr>
          <a:xfrm>
            <a:off x="11599112" y="6510203"/>
            <a:ext cx="585472" cy="364680"/>
          </a:xfrm>
        </p:spPr>
        <p:txBody>
          <a:bodyPr/>
          <a:lstStyle/>
          <a:p>
            <a:fld id="{C932A77E-96FA-4D0D-9FF9-7EEFED12E590}" type="slidenum">
              <a:rPr lang="en-GB" sz="1600" noProof="0" smtClean="0"/>
              <a:t>15</a:t>
            </a:fld>
            <a:endParaRPr lang="en-GB" sz="1600" noProof="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A387415-8574-4CA7-2DA2-0F2A7C1BE866}"/>
              </a:ext>
            </a:extLst>
          </p:cNvPr>
          <p:cNvCxnSpPr>
            <a:cxnSpLocks/>
          </p:cNvCxnSpPr>
          <p:nvPr/>
        </p:nvCxnSpPr>
        <p:spPr>
          <a:xfrm>
            <a:off x="96304" y="3719250"/>
            <a:ext cx="291600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0D8040-6CE7-CD9D-A032-993652564F57}"/>
                  </a:ext>
                </a:extLst>
              </p:cNvPr>
              <p:cNvSpPr txBox="1"/>
              <p:nvPr/>
            </p:nvSpPr>
            <p:spPr>
              <a:xfrm>
                <a:off x="2788992" y="3820206"/>
                <a:ext cx="1611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0D8040-6CE7-CD9D-A032-993652564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992" y="3820206"/>
                <a:ext cx="161133" cy="276999"/>
              </a:xfrm>
              <a:prstGeom prst="rect">
                <a:avLst/>
              </a:prstGeom>
              <a:blipFill>
                <a:blip r:embed="rId7"/>
                <a:stretch>
                  <a:fillRect l="-30769" r="-23077" b="-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54FCC4B-694A-AAC6-0254-5B13D285638F}"/>
              </a:ext>
            </a:extLst>
          </p:cNvPr>
          <p:cNvSpPr/>
          <p:nvPr/>
        </p:nvSpPr>
        <p:spPr>
          <a:xfrm>
            <a:off x="115071" y="3258280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B84774-C1F8-AD8D-586B-A4DCB6D6011E}"/>
                  </a:ext>
                </a:extLst>
              </p:cNvPr>
              <p:cNvSpPr txBox="1"/>
              <p:nvPr/>
            </p:nvSpPr>
            <p:spPr>
              <a:xfrm>
                <a:off x="74431" y="3260988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B84774-C1F8-AD8D-586B-A4DCB6D60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1" y="3260988"/>
                <a:ext cx="793026" cy="369332"/>
              </a:xfrm>
              <a:prstGeom prst="rect">
                <a:avLst/>
              </a:prstGeom>
              <a:blipFill>
                <a:blip r:embed="rId8"/>
                <a:stretch>
                  <a:fillRect r="-6923"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1560224-F43A-7891-F337-1A87429925BD}"/>
              </a:ext>
            </a:extLst>
          </p:cNvPr>
          <p:cNvSpPr/>
          <p:nvPr/>
        </p:nvSpPr>
        <p:spPr>
          <a:xfrm>
            <a:off x="921784" y="3259806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DDF77B-D9B3-71D8-A4C0-AADEF5097999}"/>
                  </a:ext>
                </a:extLst>
              </p:cNvPr>
              <p:cNvSpPr txBox="1"/>
              <p:nvPr/>
            </p:nvSpPr>
            <p:spPr>
              <a:xfrm>
                <a:off x="881144" y="3262514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DDF77B-D9B3-71D8-A4C0-AADEF5097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44" y="3262514"/>
                <a:ext cx="793026" cy="369332"/>
              </a:xfrm>
              <a:prstGeom prst="rect">
                <a:avLst/>
              </a:prstGeom>
              <a:blipFill>
                <a:blip r:embed="rId9"/>
                <a:stretch>
                  <a:fillRect r="-6923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1289FF-75DC-C5F9-C2FD-0CED4D55B86D}"/>
                  </a:ext>
                </a:extLst>
              </p:cNvPr>
              <p:cNvSpPr txBox="1"/>
              <p:nvPr/>
            </p:nvSpPr>
            <p:spPr>
              <a:xfrm>
                <a:off x="1661251" y="3260988"/>
                <a:ext cx="381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1289FF-75DC-C5F9-C2FD-0CED4D55B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251" y="3260988"/>
                <a:ext cx="38173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F95FFB3-5568-A00D-A763-E10F1BB35FA6}"/>
              </a:ext>
            </a:extLst>
          </p:cNvPr>
          <p:cNvSpPr/>
          <p:nvPr/>
        </p:nvSpPr>
        <p:spPr>
          <a:xfrm>
            <a:off x="2161317" y="3236272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CE84C2-98C1-E506-810A-F0918D9A1AF5}"/>
                  </a:ext>
                </a:extLst>
              </p:cNvPr>
              <p:cNvSpPr txBox="1"/>
              <p:nvPr/>
            </p:nvSpPr>
            <p:spPr>
              <a:xfrm>
                <a:off x="2120677" y="3238980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CE84C2-98C1-E506-810A-F0918D9A1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677" y="3238980"/>
                <a:ext cx="793026" cy="369332"/>
              </a:xfrm>
              <a:prstGeom prst="rect">
                <a:avLst/>
              </a:prstGeom>
              <a:blipFill>
                <a:blip r:embed="rId11"/>
                <a:stretch>
                  <a:fillRect r="-6923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EEE102D-B75A-FBA1-0B55-0C2BD1F77C84}"/>
              </a:ext>
            </a:extLst>
          </p:cNvPr>
          <p:cNvCxnSpPr>
            <a:cxnSpLocks/>
          </p:cNvCxnSpPr>
          <p:nvPr/>
        </p:nvCxnSpPr>
        <p:spPr>
          <a:xfrm>
            <a:off x="115071" y="3012988"/>
            <a:ext cx="2016000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5F1D87B-B87E-0D2C-30F8-9F2EAB00CEB7}"/>
                  </a:ext>
                </a:extLst>
              </p:cNvPr>
              <p:cNvSpPr txBox="1"/>
              <p:nvPr/>
            </p:nvSpPr>
            <p:spPr>
              <a:xfrm>
                <a:off x="551020" y="2584369"/>
                <a:ext cx="1101348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5F1D87B-B87E-0D2C-30F8-9F2EAB00C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020" y="2584369"/>
                <a:ext cx="1101348" cy="394019"/>
              </a:xfrm>
              <a:prstGeom prst="rect">
                <a:avLst/>
              </a:prstGeom>
              <a:blipFill>
                <a:blip r:embed="rId1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D46AB03-4C36-26B6-CF00-F8B1D7BBC4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490769"/>
              </p:ext>
            </p:extLst>
          </p:nvPr>
        </p:nvGraphicFramePr>
        <p:xfrm>
          <a:off x="1187673" y="1091023"/>
          <a:ext cx="1041400" cy="1066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44A58A4-1BDA-3AAE-2D0B-91C331023E49}"/>
                  </a:ext>
                </a:extLst>
              </p:cNvPr>
              <p:cNvSpPr txBox="1"/>
              <p:nvPr/>
            </p:nvSpPr>
            <p:spPr>
              <a:xfrm>
                <a:off x="2222926" y="584774"/>
                <a:ext cx="5129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44A58A4-1BDA-3AAE-2D0B-91C331023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926" y="584774"/>
                <a:ext cx="51298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73AFA9D-9BD8-FA39-AC75-DE8B8EF84F7A}"/>
              </a:ext>
            </a:extLst>
          </p:cNvPr>
          <p:cNvCxnSpPr>
            <a:cxnSpLocks/>
          </p:cNvCxnSpPr>
          <p:nvPr/>
        </p:nvCxnSpPr>
        <p:spPr>
          <a:xfrm flipV="1">
            <a:off x="2227688" y="698141"/>
            <a:ext cx="0" cy="146460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1256932-3D44-91FF-9AC1-09770677EE02}"/>
              </a:ext>
            </a:extLst>
          </p:cNvPr>
          <p:cNvCxnSpPr>
            <a:cxnSpLocks/>
          </p:cNvCxnSpPr>
          <p:nvPr/>
        </p:nvCxnSpPr>
        <p:spPr>
          <a:xfrm flipH="1">
            <a:off x="805447" y="2157197"/>
            <a:ext cx="142351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9C2F0F3-907F-C3A2-8E36-6622C596798C}"/>
                  </a:ext>
                </a:extLst>
              </p:cNvPr>
              <p:cNvSpPr txBox="1"/>
              <p:nvPr/>
            </p:nvSpPr>
            <p:spPr>
              <a:xfrm>
                <a:off x="478209" y="2096993"/>
                <a:ext cx="512983" cy="391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9C2F0F3-907F-C3A2-8E36-6622C5967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09" y="2096993"/>
                <a:ext cx="512983" cy="391261"/>
              </a:xfrm>
              <a:prstGeom prst="rect">
                <a:avLst/>
              </a:prstGeom>
              <a:blipFill>
                <a:blip r:embed="rId14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C772B01-F684-BEB9-13C7-CA017B56C07E}"/>
                  </a:ext>
                </a:extLst>
              </p:cNvPr>
              <p:cNvSpPr txBox="1"/>
              <p:nvPr/>
            </p:nvSpPr>
            <p:spPr>
              <a:xfrm>
                <a:off x="1976542" y="1918090"/>
                <a:ext cx="30168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i="1" noProof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C772B01-F684-BEB9-13C7-CA017B56C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542" y="1918090"/>
                <a:ext cx="301686" cy="2616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0A8EE0D-13D7-76F0-7A31-04D2B4618107}"/>
                  </a:ext>
                </a:extLst>
              </p:cNvPr>
              <p:cNvSpPr txBox="1"/>
              <p:nvPr/>
            </p:nvSpPr>
            <p:spPr>
              <a:xfrm>
                <a:off x="1974704" y="1494516"/>
                <a:ext cx="30168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b="0" i="1" noProof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0A8EE0D-13D7-76F0-7A31-04D2B4618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704" y="1494516"/>
                <a:ext cx="301685" cy="2616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064BC77-E570-4F9E-B8CD-1F2615D2041A}"/>
                  </a:ext>
                </a:extLst>
              </p:cNvPr>
              <p:cNvSpPr txBox="1"/>
              <p:nvPr/>
            </p:nvSpPr>
            <p:spPr>
              <a:xfrm>
                <a:off x="1987404" y="1061823"/>
                <a:ext cx="30168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b="0" i="1" noProof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064BC77-E570-4F9E-B8CD-1F2615D20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404" y="1061823"/>
                <a:ext cx="301685" cy="2616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8505898-54D0-9E27-7D9A-7942528EDFE9}"/>
                  </a:ext>
                </a:extLst>
              </p:cNvPr>
              <p:cNvSpPr txBox="1"/>
              <p:nvPr/>
            </p:nvSpPr>
            <p:spPr>
              <a:xfrm>
                <a:off x="1550130" y="1918090"/>
                <a:ext cx="30168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b="0" i="1" noProof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8505898-54D0-9E27-7D9A-7942528ED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30" y="1918090"/>
                <a:ext cx="301685" cy="2616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AF137A9-3B20-C1F2-5B01-05C196A6B1F4}"/>
                  </a:ext>
                </a:extLst>
              </p:cNvPr>
              <p:cNvSpPr txBox="1"/>
              <p:nvPr/>
            </p:nvSpPr>
            <p:spPr>
              <a:xfrm>
                <a:off x="1138518" y="1072875"/>
                <a:ext cx="30168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b="0" i="1" noProof="0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AF137A9-3B20-C1F2-5B01-05C196A6B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518" y="1072875"/>
                <a:ext cx="301685" cy="2616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D3A5449E-5BB8-A921-9859-D4C3F2CC439F}"/>
              </a:ext>
            </a:extLst>
          </p:cNvPr>
          <p:cNvCxnSpPr>
            <a:cxnSpLocks/>
          </p:cNvCxnSpPr>
          <p:nvPr/>
        </p:nvCxnSpPr>
        <p:spPr>
          <a:xfrm>
            <a:off x="2163460" y="2052151"/>
            <a:ext cx="332313" cy="263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F0ACBD0-C366-3BE0-7CE2-5C8DA3E43339}"/>
                  </a:ext>
                </a:extLst>
              </p:cNvPr>
              <p:cNvSpPr txBox="1"/>
              <p:nvPr/>
            </p:nvSpPr>
            <p:spPr>
              <a:xfrm>
                <a:off x="2400122" y="1839835"/>
                <a:ext cx="4755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F0ACBD0-C366-3BE0-7CE2-5C8DA3E43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122" y="1839835"/>
                <a:ext cx="475572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E2C5F80-2065-7020-5BB0-CC0ADFC7503D}"/>
                  </a:ext>
                </a:extLst>
              </p:cNvPr>
              <p:cNvSpPr txBox="1"/>
              <p:nvPr/>
            </p:nvSpPr>
            <p:spPr>
              <a:xfrm>
                <a:off x="5264148" y="185469"/>
                <a:ext cx="4671535" cy="3740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b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</a:rPr>
                            <m:t>SNR</m:t>
                          </m:r>
                        </m:e>
                      </m:rad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𝕴</m:t>
                          </m:r>
                          <m:d>
                            <m:d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b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d>
                            <m:d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1" i="1" noProof="0" smtClean="0"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en-GB" b="1" noProof="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E2C5F80-2065-7020-5BB0-CC0ADFC75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148" y="185469"/>
                <a:ext cx="4671535" cy="374013"/>
              </a:xfrm>
              <a:prstGeom prst="rect">
                <a:avLst/>
              </a:prstGeom>
              <a:blipFill>
                <a:blip r:embed="rId21"/>
                <a:stretch>
                  <a:fillRect l="-131" r="-261" b="-1451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5761F94-9D58-0C0C-5B23-80889753FAA7}"/>
                  </a:ext>
                </a:extLst>
              </p:cNvPr>
              <p:cNvSpPr txBox="1"/>
              <p:nvPr/>
            </p:nvSpPr>
            <p:spPr>
              <a:xfrm>
                <a:off x="5423840" y="1260590"/>
                <a:ext cx="6297953" cy="7954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𝕴</m:t>
                          </m:r>
                          <m:d>
                            <m:d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b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f>
                                <m:f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noProof="0" smtClean="0"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en-GB" b="0" i="1" noProof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GB" b="1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</m:e>
                                        <m:sub>
                                          <m: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e>
                                        <m:sub>
                                          <m: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)(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f>
                                <m:f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noProof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noProof="0" smtClean="0"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en-GB" b="0" i="1" noProof="0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GB" b="1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</m:e>
                                        <m:sub>
                                          <m: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e>
                                        <m:sub>
                                          <m: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−1−</m:t>
                                  </m:r>
                                  <m:f>
                                    <m:f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b="0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)(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5761F94-9D58-0C0C-5B23-80889753F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840" y="1260590"/>
                <a:ext cx="6297953" cy="79547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TextBox 119">
            <a:extLst>
              <a:ext uri="{FF2B5EF4-FFF2-40B4-BE49-F238E27FC236}">
                <a16:creationId xmlns:a16="http://schemas.microsoft.com/office/drawing/2014/main" id="{7BB6A370-DC0F-98E0-06DC-183B7D1B5FA7}"/>
              </a:ext>
            </a:extLst>
          </p:cNvPr>
          <p:cNvSpPr txBox="1"/>
          <p:nvPr/>
        </p:nvSpPr>
        <p:spPr>
          <a:xfrm>
            <a:off x="10194849" y="189592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(1)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D64B3CD-6A08-B1A6-1168-C5D24B9F79A1}"/>
              </a:ext>
            </a:extLst>
          </p:cNvPr>
          <p:cNvSpPr txBox="1"/>
          <p:nvPr/>
        </p:nvSpPr>
        <p:spPr>
          <a:xfrm>
            <a:off x="9942543" y="762767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(2)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DD06ABC-940A-EBE5-3548-C7A1E382FC7B}"/>
              </a:ext>
            </a:extLst>
          </p:cNvPr>
          <p:cNvSpPr txBox="1"/>
          <p:nvPr/>
        </p:nvSpPr>
        <p:spPr>
          <a:xfrm>
            <a:off x="11558488" y="1481400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E7338E-0409-3307-2A29-153057ECD10D}"/>
                  </a:ext>
                </a:extLst>
              </p:cNvPr>
              <p:cNvSpPr txBox="1"/>
              <p:nvPr/>
            </p:nvSpPr>
            <p:spPr>
              <a:xfrm>
                <a:off x="5200164" y="766072"/>
                <a:ext cx="4577818" cy="441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noProof="0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noProof="0" smtClean="0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−1)</m:t>
                                  </m:r>
                                </m:sup>
                              </m:sSup>
                            </m:e>
                          </m:d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GB" b="0" i="1" noProof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b="0" i="1" noProof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−1)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E7338E-0409-3307-2A29-153057ECD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164" y="766072"/>
                <a:ext cx="4577818" cy="441083"/>
              </a:xfrm>
              <a:prstGeom prst="rect">
                <a:avLst/>
              </a:prstGeom>
              <a:blipFill>
                <a:blip r:embed="rId23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E94DC3C-968A-9125-E967-6526C5EED265}"/>
                  </a:ext>
                </a:extLst>
              </p:cNvPr>
              <p:cNvSpPr txBox="1"/>
              <p:nvPr/>
            </p:nvSpPr>
            <p:spPr>
              <a:xfrm>
                <a:off x="4317462" y="3952822"/>
                <a:ext cx="1979948" cy="683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𝝍</m:t>
                          </m:r>
                        </m:e>
                        <m:sub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E94DC3C-968A-9125-E967-6526C5EED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462" y="3952822"/>
                <a:ext cx="1979948" cy="68339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CAB9C5B-77BE-E6B0-5EA3-0CD7E8FE7AD9}"/>
                  </a:ext>
                </a:extLst>
              </p:cNvPr>
              <p:cNvSpPr txBox="1"/>
              <p:nvPr/>
            </p:nvSpPr>
            <p:spPr>
              <a:xfrm>
                <a:off x="4257869" y="4717494"/>
                <a:ext cx="2078976" cy="7013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𝝍</m:t>
                          </m:r>
                        </m:e>
                        <m:sub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CAB9C5B-77BE-E6B0-5EA3-0CD7E8FE7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869" y="4717494"/>
                <a:ext cx="2078976" cy="70134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F90F3033-0649-134C-5216-F36CFC0357F1}"/>
              </a:ext>
            </a:extLst>
          </p:cNvPr>
          <p:cNvSpPr txBox="1"/>
          <p:nvPr/>
        </p:nvSpPr>
        <p:spPr>
          <a:xfrm>
            <a:off x="6201164" y="4077565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(4)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43832D-D8A5-97D2-1AD7-E57C622D3783}"/>
              </a:ext>
            </a:extLst>
          </p:cNvPr>
          <p:cNvSpPr txBox="1"/>
          <p:nvPr/>
        </p:nvSpPr>
        <p:spPr>
          <a:xfrm>
            <a:off x="6229864" y="4898443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(5)</a:t>
            </a:r>
          </a:p>
        </p:txBody>
      </p:sp>
      <p:sp>
        <p:nvSpPr>
          <p:cNvPr id="30" name="TextBox 33">
            <a:extLst>
              <a:ext uri="{FF2B5EF4-FFF2-40B4-BE49-F238E27FC236}">
                <a16:creationId xmlns:a16="http://schemas.microsoft.com/office/drawing/2014/main" id="{824E3237-708E-DFC4-1252-909E4B58223E}"/>
              </a:ext>
            </a:extLst>
          </p:cNvPr>
          <p:cNvSpPr/>
          <p:nvPr/>
        </p:nvSpPr>
        <p:spPr>
          <a:xfrm>
            <a:off x="0" y="1257"/>
            <a:ext cx="4234754" cy="521766"/>
          </a:xfrm>
          <a:prstGeom prst="rect">
            <a:avLst/>
          </a:prstGeom>
          <a:solidFill>
            <a:srgbClr val="C00000">
              <a:alpha val="22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endParaRPr lang="en-GB" sz="2800" b="0" strike="noStrike" spc="-1" noProof="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2585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122" grpId="0"/>
      <p:bldP spid="123" grpId="0"/>
      <p:bldP spid="3" grpId="0"/>
      <p:bldP spid="34" grpId="0"/>
      <p:bldP spid="35" grpId="0"/>
      <p:bldP spid="36" grpId="0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A16E5-1B9A-4774-7695-AA69C5429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ight Brace 36">
            <a:extLst>
              <a:ext uri="{FF2B5EF4-FFF2-40B4-BE49-F238E27FC236}">
                <a16:creationId xmlns:a16="http://schemas.microsoft.com/office/drawing/2014/main" id="{55359FB8-8C17-555F-05CB-6BE2E3E1305C}"/>
              </a:ext>
            </a:extLst>
          </p:cNvPr>
          <p:cNvSpPr/>
          <p:nvPr/>
        </p:nvSpPr>
        <p:spPr>
          <a:xfrm>
            <a:off x="3465804" y="1349802"/>
            <a:ext cx="153858" cy="1437053"/>
          </a:xfrm>
          <a:prstGeom prst="rightBrace">
            <a:avLst>
              <a:gd name="adj1" fmla="val 77396"/>
              <a:gd name="adj2" fmla="val 3298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aphicFrame>
        <p:nvGraphicFramePr>
          <p:cNvPr id="129" name="Table 128">
            <a:extLst>
              <a:ext uri="{FF2B5EF4-FFF2-40B4-BE49-F238E27FC236}">
                <a16:creationId xmlns:a16="http://schemas.microsoft.com/office/drawing/2014/main" id="{7F819CD2-E5E3-779C-F805-BDA3B7552F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027890"/>
              </p:ext>
            </p:extLst>
          </p:nvPr>
        </p:nvGraphicFramePr>
        <p:xfrm>
          <a:off x="1668986" y="1107754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130" name="Table 129">
            <a:extLst>
              <a:ext uri="{FF2B5EF4-FFF2-40B4-BE49-F238E27FC236}">
                <a16:creationId xmlns:a16="http://schemas.microsoft.com/office/drawing/2014/main" id="{FC2AD6CA-0EA8-9365-02B4-8832F16CC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478697"/>
              </p:ext>
            </p:extLst>
          </p:nvPr>
        </p:nvGraphicFramePr>
        <p:xfrm>
          <a:off x="1935686" y="1397314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131" name="Table 130">
            <a:extLst>
              <a:ext uri="{FF2B5EF4-FFF2-40B4-BE49-F238E27FC236}">
                <a16:creationId xmlns:a16="http://schemas.microsoft.com/office/drawing/2014/main" id="{BBB3FA21-CB20-559C-E17F-F66FD8CED7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947985"/>
              </p:ext>
            </p:extLst>
          </p:nvPr>
        </p:nvGraphicFramePr>
        <p:xfrm>
          <a:off x="2529567" y="1993534"/>
          <a:ext cx="1041400" cy="1066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A1C884BF-2888-4BFC-BCB9-5144A8A6EC2B}"/>
              </a:ext>
            </a:extLst>
          </p:cNvPr>
          <p:cNvSpPr/>
          <p:nvPr/>
        </p:nvSpPr>
        <p:spPr>
          <a:xfrm>
            <a:off x="657501" y="4742296"/>
            <a:ext cx="2211302" cy="658091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4" name="TextBox 8">
            <a:extLst>
              <a:ext uri="{FF2B5EF4-FFF2-40B4-BE49-F238E27FC236}">
                <a16:creationId xmlns:a16="http://schemas.microsoft.com/office/drawing/2014/main" id="{993ECF23-D3BA-6572-A2B5-C6C9370B4900}"/>
              </a:ext>
            </a:extLst>
          </p:cNvPr>
          <p:cNvSpPr/>
          <p:nvPr/>
        </p:nvSpPr>
        <p:spPr>
          <a:xfrm>
            <a:off x="594586" y="3959189"/>
            <a:ext cx="8683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GB" spc="-1" noProof="0" dirty="0">
                <a:solidFill>
                  <a:srgbClr val="000000"/>
                </a:solidFill>
                <a:latin typeface="Calibri"/>
              </a:rPr>
              <a:t>User</a:t>
            </a:r>
            <a:endParaRPr lang="en-GB" sz="1800" b="0" strike="noStrike" spc="-1" noProof="0" dirty="0">
              <a:latin typeface="Arial"/>
            </a:endParaRPr>
          </a:p>
        </p:txBody>
      </p:sp>
      <p:pic>
        <p:nvPicPr>
          <p:cNvPr id="125" name="Graphic 35" descr="Smart Phone with solid fill">
            <a:extLst>
              <a:ext uri="{FF2B5EF4-FFF2-40B4-BE49-F238E27FC236}">
                <a16:creationId xmlns:a16="http://schemas.microsoft.com/office/drawing/2014/main" id="{21194448-0AD4-F5E9-73ED-91D88E470323}"/>
              </a:ext>
            </a:extLst>
          </p:cNvPr>
          <p:cNvPicPr/>
          <p:nvPr/>
        </p:nvPicPr>
        <p:blipFill>
          <a:blip r:embed="rId3"/>
          <a:stretch/>
        </p:blipFill>
        <p:spPr>
          <a:xfrm rot="1730551">
            <a:off x="2036459" y="4318587"/>
            <a:ext cx="616517" cy="570959"/>
          </a:xfrm>
          <a:prstGeom prst="rect">
            <a:avLst/>
          </a:prstGeom>
          <a:ln w="0">
            <a:noFill/>
          </a:ln>
        </p:spPr>
      </p:pic>
      <p:sp>
        <p:nvSpPr>
          <p:cNvPr id="127" name="PlaceHolder 1">
            <a:extLst>
              <a:ext uri="{FF2B5EF4-FFF2-40B4-BE49-F238E27FC236}">
                <a16:creationId xmlns:a16="http://schemas.microsoft.com/office/drawing/2014/main" id="{816D2C58-056C-932A-64C4-EEDE5B3F6381}"/>
              </a:ext>
            </a:extLst>
          </p:cNvPr>
          <p:cNvSpPr>
            <a:spLocks noGrp="1"/>
          </p:cNvSpPr>
          <p:nvPr>
            <p:ph type="sldNum" idx="8"/>
          </p:nvPr>
        </p:nvSpPr>
        <p:spPr>
          <a:xfrm>
            <a:off x="231124" y="6322230"/>
            <a:ext cx="277650" cy="3643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255DAC-7A2D-4214-8EEB-05093A7AB0F8}" type="slidenum">
              <a:rPr lang="en-GB" sz="2000" b="0" strike="noStrike" spc="-1" noProof="0" smtClean="0">
                <a:solidFill>
                  <a:srgbClr val="8B8B8B"/>
                </a:solidFill>
                <a:latin typeface="Calibri"/>
              </a:rPr>
              <a:t>16</a:t>
            </a:fld>
            <a:endParaRPr lang="en-GB" sz="2000" b="0" strike="noStrike" spc="-1" noProof="0" dirty="0">
              <a:latin typeface="Times New Roman"/>
            </a:endParaRPr>
          </a:p>
        </p:txBody>
      </p:sp>
      <p:pic>
        <p:nvPicPr>
          <p:cNvPr id="5" name="Graphic 4" descr="Walk with solid fill">
            <a:extLst>
              <a:ext uri="{FF2B5EF4-FFF2-40B4-BE49-F238E27FC236}">
                <a16:creationId xmlns:a16="http://schemas.microsoft.com/office/drawing/2014/main" id="{7966F8A3-1A28-BE08-E9A4-BD25470DDB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5442" y="4233266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91E067-AFE7-31A5-B437-EF328E9E3FA9}"/>
              </a:ext>
            </a:extLst>
          </p:cNvPr>
          <p:cNvSpPr txBox="1"/>
          <p:nvPr/>
        </p:nvSpPr>
        <p:spPr>
          <a:xfrm>
            <a:off x="4257007" y="852462"/>
            <a:ext cx="39413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913" indent="-342900">
              <a:buFont typeface="+mj-lt"/>
              <a:buAutoNum type="arabicPeriod"/>
            </a:pPr>
            <a:r>
              <a:rPr lang="en-GB" noProof="0" dirty="0">
                <a:solidFill>
                  <a:schemeClr val="bg1">
                    <a:lumMod val="75000"/>
                  </a:schemeClr>
                </a:solidFill>
              </a:rPr>
              <a:t>Performance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bg1">
                    <a:lumMod val="75000"/>
                  </a:schemeClr>
                </a:solidFill>
              </a:rPr>
              <a:t>Relative errors for localization</a:t>
            </a:r>
          </a:p>
          <a:p>
            <a:pPr marL="61913" indent="-342900">
              <a:buFont typeface="+mj-lt"/>
              <a:buAutoNum type="arabicPeriod"/>
            </a:pPr>
            <a:endParaRPr lang="en-GB" noProof="0" dirty="0"/>
          </a:p>
          <a:p>
            <a:pPr marL="61913" indent="-342900">
              <a:buFont typeface="+mj-lt"/>
              <a:buAutoNum type="arabicPeriod"/>
            </a:pPr>
            <a:r>
              <a:rPr lang="en-GB" noProof="0" dirty="0"/>
              <a:t>Complexity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Number of SIM layers</a:t>
            </a:r>
          </a:p>
          <a:p>
            <a:pPr marL="176213" lvl="1"/>
            <a:endParaRPr lang="en-GB" noProof="0" dirty="0">
              <a:solidFill>
                <a:schemeClr val="bg1">
                  <a:lumMod val="75000"/>
                </a:schemeClr>
              </a:solidFill>
            </a:endParaRPr>
          </a:p>
          <a:p>
            <a:pPr marL="61913" indent="-342900">
              <a:buFont typeface="+mj-lt"/>
              <a:buAutoNum type="arabicPeriod"/>
            </a:pPr>
            <a:r>
              <a:rPr lang="en-GB" noProof="0" dirty="0">
                <a:solidFill>
                  <a:schemeClr val="bg1">
                    <a:lumMod val="75000"/>
                  </a:schemeClr>
                </a:solidFill>
              </a:rPr>
              <a:t>Overhead</a:t>
            </a:r>
          </a:p>
          <a:p>
            <a:pPr marL="519113" lvl="1" indent="-342900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bg1">
                    <a:lumMod val="75000"/>
                  </a:schemeClr>
                </a:solidFill>
              </a:rPr>
              <a:t>Localization</a:t>
            </a:r>
          </a:p>
          <a:p>
            <a:pPr marL="519113" lvl="1" indent="-342900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bg1">
                    <a:lumMod val="75000"/>
                  </a:schemeClr>
                </a:solidFill>
              </a:rPr>
              <a:t>SIM Configuration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806E20-5E3C-1FA0-491D-CAAA4299864D}"/>
              </a:ext>
            </a:extLst>
          </p:cNvPr>
          <p:cNvSpPr/>
          <p:nvPr/>
        </p:nvSpPr>
        <p:spPr>
          <a:xfrm>
            <a:off x="4035521" y="752394"/>
            <a:ext cx="4257459" cy="2811738"/>
          </a:xfrm>
          <a:custGeom>
            <a:avLst/>
            <a:gdLst>
              <a:gd name="connsiteX0" fmla="*/ 0 w 4257459"/>
              <a:gd name="connsiteY0" fmla="*/ 0 h 2811738"/>
              <a:gd name="connsiteX1" fmla="*/ 565634 w 4257459"/>
              <a:gd name="connsiteY1" fmla="*/ 0 h 2811738"/>
              <a:gd name="connsiteX2" fmla="*/ 1046118 w 4257459"/>
              <a:gd name="connsiteY2" fmla="*/ 0 h 2811738"/>
              <a:gd name="connsiteX3" fmla="*/ 1739476 w 4257459"/>
              <a:gd name="connsiteY3" fmla="*/ 0 h 2811738"/>
              <a:gd name="connsiteX4" fmla="*/ 2305110 w 4257459"/>
              <a:gd name="connsiteY4" fmla="*/ 0 h 2811738"/>
              <a:gd name="connsiteX5" fmla="*/ 2870744 w 4257459"/>
              <a:gd name="connsiteY5" fmla="*/ 0 h 2811738"/>
              <a:gd name="connsiteX6" fmla="*/ 3564101 w 4257459"/>
              <a:gd name="connsiteY6" fmla="*/ 0 h 2811738"/>
              <a:gd name="connsiteX7" fmla="*/ 4257459 w 4257459"/>
              <a:gd name="connsiteY7" fmla="*/ 0 h 2811738"/>
              <a:gd name="connsiteX8" fmla="*/ 4257459 w 4257459"/>
              <a:gd name="connsiteY8" fmla="*/ 618582 h 2811738"/>
              <a:gd name="connsiteX9" fmla="*/ 4257459 w 4257459"/>
              <a:gd name="connsiteY9" fmla="*/ 1124695 h 2811738"/>
              <a:gd name="connsiteX10" fmla="*/ 4257459 w 4257459"/>
              <a:gd name="connsiteY10" fmla="*/ 1630808 h 2811738"/>
              <a:gd name="connsiteX11" fmla="*/ 4257459 w 4257459"/>
              <a:gd name="connsiteY11" fmla="*/ 2193156 h 2811738"/>
              <a:gd name="connsiteX12" fmla="*/ 4257459 w 4257459"/>
              <a:gd name="connsiteY12" fmla="*/ 2811738 h 2811738"/>
              <a:gd name="connsiteX13" fmla="*/ 3776974 w 4257459"/>
              <a:gd name="connsiteY13" fmla="*/ 2811738 h 2811738"/>
              <a:gd name="connsiteX14" fmla="*/ 3083617 w 4257459"/>
              <a:gd name="connsiteY14" fmla="*/ 2811738 h 2811738"/>
              <a:gd name="connsiteX15" fmla="*/ 2560557 w 4257459"/>
              <a:gd name="connsiteY15" fmla="*/ 2811738 h 2811738"/>
              <a:gd name="connsiteX16" fmla="*/ 1952349 w 4257459"/>
              <a:gd name="connsiteY16" fmla="*/ 2811738 h 2811738"/>
              <a:gd name="connsiteX17" fmla="*/ 1258991 w 4257459"/>
              <a:gd name="connsiteY17" fmla="*/ 2811738 h 2811738"/>
              <a:gd name="connsiteX18" fmla="*/ 650783 w 4257459"/>
              <a:gd name="connsiteY18" fmla="*/ 2811738 h 2811738"/>
              <a:gd name="connsiteX19" fmla="*/ 0 w 4257459"/>
              <a:gd name="connsiteY19" fmla="*/ 2811738 h 2811738"/>
              <a:gd name="connsiteX20" fmla="*/ 0 w 4257459"/>
              <a:gd name="connsiteY20" fmla="*/ 2305625 h 2811738"/>
              <a:gd name="connsiteX21" fmla="*/ 0 w 4257459"/>
              <a:gd name="connsiteY21" fmla="*/ 1771395 h 2811738"/>
              <a:gd name="connsiteX22" fmla="*/ 0 w 4257459"/>
              <a:gd name="connsiteY22" fmla="*/ 1152813 h 2811738"/>
              <a:gd name="connsiteX23" fmla="*/ 0 w 4257459"/>
              <a:gd name="connsiteY23" fmla="*/ 590465 h 2811738"/>
              <a:gd name="connsiteX24" fmla="*/ 0 w 4257459"/>
              <a:gd name="connsiteY24" fmla="*/ 0 h 2811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7459" h="2811738" extrusionOk="0">
                <a:moveTo>
                  <a:pt x="0" y="0"/>
                </a:moveTo>
                <a:cubicBezTo>
                  <a:pt x="122378" y="-9188"/>
                  <a:pt x="283855" y="-5958"/>
                  <a:pt x="565634" y="0"/>
                </a:cubicBezTo>
                <a:cubicBezTo>
                  <a:pt x="847413" y="5958"/>
                  <a:pt x="903048" y="-22304"/>
                  <a:pt x="1046118" y="0"/>
                </a:cubicBezTo>
                <a:cubicBezTo>
                  <a:pt x="1189188" y="22304"/>
                  <a:pt x="1582390" y="-32358"/>
                  <a:pt x="1739476" y="0"/>
                </a:cubicBezTo>
                <a:cubicBezTo>
                  <a:pt x="1896562" y="32358"/>
                  <a:pt x="2117742" y="27612"/>
                  <a:pt x="2305110" y="0"/>
                </a:cubicBezTo>
                <a:cubicBezTo>
                  <a:pt x="2492478" y="-27612"/>
                  <a:pt x="2594114" y="23731"/>
                  <a:pt x="2870744" y="0"/>
                </a:cubicBezTo>
                <a:cubicBezTo>
                  <a:pt x="3147374" y="-23731"/>
                  <a:pt x="3400591" y="28598"/>
                  <a:pt x="3564101" y="0"/>
                </a:cubicBezTo>
                <a:cubicBezTo>
                  <a:pt x="3727611" y="-28598"/>
                  <a:pt x="3968965" y="32510"/>
                  <a:pt x="4257459" y="0"/>
                </a:cubicBezTo>
                <a:cubicBezTo>
                  <a:pt x="4248794" y="203147"/>
                  <a:pt x="4281183" y="353766"/>
                  <a:pt x="4257459" y="618582"/>
                </a:cubicBezTo>
                <a:cubicBezTo>
                  <a:pt x="4233735" y="883398"/>
                  <a:pt x="4240320" y="1023326"/>
                  <a:pt x="4257459" y="1124695"/>
                </a:cubicBezTo>
                <a:cubicBezTo>
                  <a:pt x="4274598" y="1226064"/>
                  <a:pt x="4235991" y="1378995"/>
                  <a:pt x="4257459" y="1630808"/>
                </a:cubicBezTo>
                <a:cubicBezTo>
                  <a:pt x="4278927" y="1882621"/>
                  <a:pt x="4256491" y="1937104"/>
                  <a:pt x="4257459" y="2193156"/>
                </a:cubicBezTo>
                <a:cubicBezTo>
                  <a:pt x="4258427" y="2449208"/>
                  <a:pt x="4238035" y="2525151"/>
                  <a:pt x="4257459" y="2811738"/>
                </a:cubicBezTo>
                <a:cubicBezTo>
                  <a:pt x="4039978" y="2811301"/>
                  <a:pt x="3910475" y="2801861"/>
                  <a:pt x="3776974" y="2811738"/>
                </a:cubicBezTo>
                <a:cubicBezTo>
                  <a:pt x="3643474" y="2821615"/>
                  <a:pt x="3360684" y="2778073"/>
                  <a:pt x="3083617" y="2811738"/>
                </a:cubicBezTo>
                <a:cubicBezTo>
                  <a:pt x="2806550" y="2845403"/>
                  <a:pt x="2798779" y="2789078"/>
                  <a:pt x="2560557" y="2811738"/>
                </a:cubicBezTo>
                <a:cubicBezTo>
                  <a:pt x="2322335" y="2834398"/>
                  <a:pt x="2175630" y="2812198"/>
                  <a:pt x="1952349" y="2811738"/>
                </a:cubicBezTo>
                <a:cubicBezTo>
                  <a:pt x="1729068" y="2811278"/>
                  <a:pt x="1582251" y="2793672"/>
                  <a:pt x="1258991" y="2811738"/>
                </a:cubicBezTo>
                <a:cubicBezTo>
                  <a:pt x="935731" y="2829804"/>
                  <a:pt x="776127" y="2799118"/>
                  <a:pt x="650783" y="2811738"/>
                </a:cubicBezTo>
                <a:cubicBezTo>
                  <a:pt x="525439" y="2824358"/>
                  <a:pt x="261694" y="2837878"/>
                  <a:pt x="0" y="2811738"/>
                </a:cubicBezTo>
                <a:cubicBezTo>
                  <a:pt x="-24896" y="2560625"/>
                  <a:pt x="-9588" y="2509526"/>
                  <a:pt x="0" y="2305625"/>
                </a:cubicBezTo>
                <a:cubicBezTo>
                  <a:pt x="9588" y="2101724"/>
                  <a:pt x="10154" y="1996463"/>
                  <a:pt x="0" y="1771395"/>
                </a:cubicBezTo>
                <a:cubicBezTo>
                  <a:pt x="-10154" y="1546327"/>
                  <a:pt x="17081" y="1338299"/>
                  <a:pt x="0" y="1152813"/>
                </a:cubicBezTo>
                <a:cubicBezTo>
                  <a:pt x="-17081" y="967327"/>
                  <a:pt x="-15536" y="806761"/>
                  <a:pt x="0" y="590465"/>
                </a:cubicBezTo>
                <a:cubicBezTo>
                  <a:pt x="15536" y="374169"/>
                  <a:pt x="2987" y="292047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C87C23-DB8B-AB35-385D-A4596258158F}"/>
              </a:ext>
            </a:extLst>
          </p:cNvPr>
          <p:cNvSpPr txBox="1"/>
          <p:nvPr/>
        </p:nvSpPr>
        <p:spPr>
          <a:xfrm>
            <a:off x="3988229" y="249522"/>
            <a:ext cx="1236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noProof="0" dirty="0"/>
              <a:t>Variables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BD42C9-046E-C80E-E250-04D9D9BC8073}"/>
              </a:ext>
            </a:extLst>
          </p:cNvPr>
          <p:cNvSpPr txBox="1"/>
          <p:nvPr/>
        </p:nvSpPr>
        <p:spPr>
          <a:xfrm>
            <a:off x="1405789" y="547822"/>
            <a:ext cx="683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SIM</a:t>
            </a:r>
            <a:endParaRPr lang="en-GB" noProof="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E7B817D-8FF7-6ADC-D07E-78E8B816EC56}"/>
              </a:ext>
            </a:extLst>
          </p:cNvPr>
          <p:cNvCxnSpPr/>
          <p:nvPr/>
        </p:nvCxnSpPr>
        <p:spPr>
          <a:xfrm>
            <a:off x="7405445" y="2183177"/>
            <a:ext cx="1061575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530E8B4-54D0-7F12-3734-A61E4D33070D}"/>
              </a:ext>
            </a:extLst>
          </p:cNvPr>
          <p:cNvGrpSpPr>
            <a:grpSpLocks noChangeAspect="1"/>
          </p:cNvGrpSpPr>
          <p:nvPr/>
        </p:nvGrpSpPr>
        <p:grpSpPr>
          <a:xfrm>
            <a:off x="110153" y="1032603"/>
            <a:ext cx="1443385" cy="1498358"/>
            <a:chOff x="1851871" y="1287138"/>
            <a:chExt cx="1378238" cy="1430728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561E7A6-4DE1-FCD3-277D-A55D73B3F553}"/>
                </a:ext>
              </a:extLst>
            </p:cNvPr>
            <p:cNvGrpSpPr/>
            <p:nvPr/>
          </p:nvGrpSpPr>
          <p:grpSpPr>
            <a:xfrm>
              <a:off x="1871922" y="1287138"/>
              <a:ext cx="108640" cy="146399"/>
              <a:chOff x="1844231" y="869163"/>
              <a:chExt cx="108640" cy="146399"/>
            </a:xfrm>
          </p:grpSpPr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6D7318A9-97FB-9C74-9F85-BE411DC18BBF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15D4AE1F-D85F-F6D8-FA45-ACD3630A1A5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2D558B8A-C43D-23DA-EC08-954297B34D7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6F968788-20C0-9633-0F34-C3D71B358F85}"/>
                </a:ext>
              </a:extLst>
            </p:cNvPr>
            <p:cNvGrpSpPr/>
            <p:nvPr/>
          </p:nvGrpSpPr>
          <p:grpSpPr>
            <a:xfrm>
              <a:off x="1851871" y="1716303"/>
              <a:ext cx="108640" cy="146399"/>
              <a:chOff x="1844231" y="869163"/>
              <a:chExt cx="108640" cy="146399"/>
            </a:xfrm>
          </p:grpSpPr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69512CB4-D2DA-EAB1-A090-734E61A6E30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48412B6F-9763-E6CD-CC82-44688A23D02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5441BF69-5722-7CD1-5236-1380218CEED1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087ABE3-4A34-9FF4-C783-EAF09C282B89}"/>
                </a:ext>
              </a:extLst>
            </p:cNvPr>
            <p:cNvGrpSpPr/>
            <p:nvPr/>
          </p:nvGrpSpPr>
          <p:grpSpPr>
            <a:xfrm>
              <a:off x="1858742" y="2138974"/>
              <a:ext cx="108640" cy="146399"/>
              <a:chOff x="1844231" y="869163"/>
              <a:chExt cx="108640" cy="146399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C860D178-4FDF-E788-9908-099E0B17B837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56677F55-67C4-BAF1-2B24-C3846C0DBB31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D00F817C-BC3B-19F3-7102-8A903CAAA161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47DC6379-985A-8254-46B0-6F65E983A659}"/>
                </a:ext>
              </a:extLst>
            </p:cNvPr>
            <p:cNvGrpSpPr/>
            <p:nvPr/>
          </p:nvGrpSpPr>
          <p:grpSpPr>
            <a:xfrm>
              <a:off x="1858742" y="2571204"/>
              <a:ext cx="108640" cy="146399"/>
              <a:chOff x="1844231" y="869163"/>
              <a:chExt cx="108640" cy="146399"/>
            </a:xfrm>
          </p:grpSpPr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72176CEB-7BF1-C4DA-CA5E-974D6F1C37A5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19C297-2842-DDEB-F622-408AA01079C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23193EEA-BCA8-8BC4-F54F-8125A65D8A24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48863183-A4BC-6A8E-DA3A-E3A566A3591A}"/>
                </a:ext>
              </a:extLst>
            </p:cNvPr>
            <p:cNvGrpSpPr/>
            <p:nvPr/>
          </p:nvGrpSpPr>
          <p:grpSpPr>
            <a:xfrm>
              <a:off x="2279675" y="1290378"/>
              <a:ext cx="108640" cy="146399"/>
              <a:chOff x="1844231" y="869163"/>
              <a:chExt cx="108640" cy="146399"/>
            </a:xfrm>
          </p:grpSpPr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6F98B791-DBCE-F4A9-2317-E6882878232D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115482E6-E33E-C28C-AFA3-A8ECE7D7C90F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FA76CA86-4F9D-6A4A-6B3B-ACF681916DD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33ACF2F-6D63-2F55-DA05-37AA02E316D2}"/>
                </a:ext>
              </a:extLst>
            </p:cNvPr>
            <p:cNvGrpSpPr/>
            <p:nvPr/>
          </p:nvGrpSpPr>
          <p:grpSpPr>
            <a:xfrm>
              <a:off x="2274432" y="1710028"/>
              <a:ext cx="108640" cy="146399"/>
              <a:chOff x="1844231" y="869163"/>
              <a:chExt cx="108640" cy="146399"/>
            </a:xfrm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D5B7EACE-5566-6734-0C86-3552FC26F4E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159752B0-C631-CF95-A6FF-D8AB2B348F8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0147E62F-065B-2B63-FA77-D8DCBE8A8EC2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18EDAA8-7B7F-113F-DC4A-FA8E8FD861D4}"/>
                </a:ext>
              </a:extLst>
            </p:cNvPr>
            <p:cNvGrpSpPr/>
            <p:nvPr/>
          </p:nvGrpSpPr>
          <p:grpSpPr>
            <a:xfrm>
              <a:off x="2272598" y="2132570"/>
              <a:ext cx="108640" cy="146399"/>
              <a:chOff x="1844231" y="869163"/>
              <a:chExt cx="108640" cy="146399"/>
            </a:xfrm>
          </p:grpSpPr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1ADD6F1-46DA-545E-736C-14BBF25ACCF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31D3F796-B7F7-7278-04C0-3D8F3FCBB6A7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3186E71C-B79E-CCB8-6475-356DD1237CA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043427F-1CEA-C871-F994-BF2B96141B04}"/>
                </a:ext>
              </a:extLst>
            </p:cNvPr>
            <p:cNvGrpSpPr/>
            <p:nvPr/>
          </p:nvGrpSpPr>
          <p:grpSpPr>
            <a:xfrm>
              <a:off x="2279055" y="2571467"/>
              <a:ext cx="108640" cy="146399"/>
              <a:chOff x="1844231" y="869163"/>
              <a:chExt cx="108640" cy="146399"/>
            </a:xfrm>
          </p:grpSpPr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5C006CC5-990A-0C65-755F-EEDD907818E2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A31B878C-30FD-D867-8A59-8CFD8C62EBA1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BE540745-9333-5026-15F9-B0FE50E820B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750E73B-37B3-AFEB-FAE7-23D620B4DFD5}"/>
                </a:ext>
              </a:extLst>
            </p:cNvPr>
            <p:cNvGrpSpPr/>
            <p:nvPr/>
          </p:nvGrpSpPr>
          <p:grpSpPr>
            <a:xfrm>
              <a:off x="2713716" y="1287138"/>
              <a:ext cx="108640" cy="146399"/>
              <a:chOff x="1844231" y="869163"/>
              <a:chExt cx="108640" cy="146399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FCF6B592-C684-B8B4-C84E-2D6579D89EEF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89219586-97BB-2AF9-9A67-1E15D645F16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319C2D8B-6549-8B5F-FA6F-8CA57D31630C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42921EA-E847-8141-5C56-49C3163D4CB3}"/>
                </a:ext>
              </a:extLst>
            </p:cNvPr>
            <p:cNvGrpSpPr/>
            <p:nvPr/>
          </p:nvGrpSpPr>
          <p:grpSpPr>
            <a:xfrm>
              <a:off x="2693665" y="1716303"/>
              <a:ext cx="108640" cy="146399"/>
              <a:chOff x="1844231" y="869163"/>
              <a:chExt cx="108640" cy="146399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EDE8E09F-C5AF-FBB1-7F33-9F09DDA1E279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52E92F2C-D9FA-0F19-4E86-DF515F11D64C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32FC47A6-69D5-2275-4DFE-2C1316C50E2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E75EE17-4789-8858-724E-BAA96D1A96D4}"/>
                </a:ext>
              </a:extLst>
            </p:cNvPr>
            <p:cNvGrpSpPr/>
            <p:nvPr/>
          </p:nvGrpSpPr>
          <p:grpSpPr>
            <a:xfrm>
              <a:off x="2700536" y="2138974"/>
              <a:ext cx="108640" cy="146399"/>
              <a:chOff x="1844231" y="869163"/>
              <a:chExt cx="108640" cy="146399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C41838D-9186-D484-6768-B7654F829851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A06639C5-3157-211D-16DD-31567465F3BA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10B0B555-02A8-F789-6D20-3AEAEE039BB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7F91E79-79BF-38B1-CE08-D158A0EE07DD}"/>
                </a:ext>
              </a:extLst>
            </p:cNvPr>
            <p:cNvGrpSpPr/>
            <p:nvPr/>
          </p:nvGrpSpPr>
          <p:grpSpPr>
            <a:xfrm>
              <a:off x="2700536" y="2571204"/>
              <a:ext cx="108640" cy="146399"/>
              <a:chOff x="1844231" y="869163"/>
              <a:chExt cx="108640" cy="146399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5580C3EA-1E8D-89E5-3977-87FDDD9B80E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3C840D41-D76D-4290-E8FF-C94D6E379BAE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E07FB0DB-5415-36FE-70C5-251B8D74DEF0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9959CEB1-8460-5E52-9F75-B7C785D0517C}"/>
                </a:ext>
              </a:extLst>
            </p:cNvPr>
            <p:cNvGrpSpPr/>
            <p:nvPr/>
          </p:nvGrpSpPr>
          <p:grpSpPr>
            <a:xfrm>
              <a:off x="3121469" y="1290378"/>
              <a:ext cx="108640" cy="146399"/>
              <a:chOff x="1844231" y="869163"/>
              <a:chExt cx="108640" cy="146399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27364FC1-84DE-431D-8E4F-9972039246A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841B65EE-2EE6-C259-A3D9-769102503A9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21315D73-6EB5-E1E2-676A-E58FE4C6C2AF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54810DA-988B-CF36-3958-CF1885DAEFFF}"/>
                </a:ext>
              </a:extLst>
            </p:cNvPr>
            <p:cNvGrpSpPr/>
            <p:nvPr/>
          </p:nvGrpSpPr>
          <p:grpSpPr>
            <a:xfrm>
              <a:off x="3116226" y="1710028"/>
              <a:ext cx="108640" cy="146399"/>
              <a:chOff x="1844231" y="869163"/>
              <a:chExt cx="108640" cy="146399"/>
            </a:xfrm>
          </p:grpSpPr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5C0AB7B3-6928-FAC9-FE6F-F8D2A5ED52C3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EDCB1C15-D3F7-5A6A-EDA1-D100B53AAF2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D8971F4F-A713-DA84-5BCE-AD4CABD8FB84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9641594-718A-64F3-0497-8E91D2854782}"/>
                </a:ext>
              </a:extLst>
            </p:cNvPr>
            <p:cNvGrpSpPr/>
            <p:nvPr/>
          </p:nvGrpSpPr>
          <p:grpSpPr>
            <a:xfrm>
              <a:off x="3114392" y="2132570"/>
              <a:ext cx="108640" cy="146399"/>
              <a:chOff x="1844231" y="869163"/>
              <a:chExt cx="108640" cy="146399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01424D3A-BCF1-57E9-ABDF-B74232B5F0FF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84B5F8BF-D07D-F1C6-CC93-40D7F4F2A4C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C7EB4445-1F67-E719-893E-B67BE8A4F24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4483DD1-1D5A-CD49-DF1F-1435544A61E0}"/>
                </a:ext>
              </a:extLst>
            </p:cNvPr>
            <p:cNvGrpSpPr/>
            <p:nvPr/>
          </p:nvGrpSpPr>
          <p:grpSpPr>
            <a:xfrm>
              <a:off x="3120849" y="2571467"/>
              <a:ext cx="108640" cy="146399"/>
              <a:chOff x="1844231" y="869163"/>
              <a:chExt cx="108640" cy="146399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2C29E381-0FCF-A951-50C5-6C8B0ABEE4C0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29918777-A2F1-364B-E406-85CCE551A0A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9C91674D-DED1-D6CD-A0A8-7024E802668A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3C413408-45D4-EFD5-10EB-03A685DB7864}"/>
                  </a:ext>
                </a:extLst>
              </p:cNvPr>
              <p:cNvSpPr txBox="1"/>
              <p:nvPr/>
            </p:nvSpPr>
            <p:spPr>
              <a:xfrm>
                <a:off x="1539085" y="3338110"/>
                <a:ext cx="5095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MU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3C413408-45D4-EFD5-10EB-03A685DB7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085" y="3338110"/>
                <a:ext cx="509598" cy="369332"/>
              </a:xfrm>
              <a:prstGeom prst="rect">
                <a:avLst/>
              </a:prstGeom>
              <a:blipFill>
                <a:blip r:embed="rId6"/>
                <a:stretch>
                  <a:fillRect r="-9524" b="-1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A7995FBE-6441-90B8-2EBE-D00F7C9BE7C9}"/>
              </a:ext>
            </a:extLst>
          </p:cNvPr>
          <p:cNvCxnSpPr/>
          <p:nvPr/>
        </p:nvCxnSpPr>
        <p:spPr>
          <a:xfrm flipV="1">
            <a:off x="1638300" y="3315321"/>
            <a:ext cx="706417" cy="88997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8A4A35B-93BC-54AB-E67C-0494B9856E82}"/>
                  </a:ext>
                </a:extLst>
              </p:cNvPr>
              <p:cNvSpPr txBox="1"/>
              <p:nvPr/>
            </p:nvSpPr>
            <p:spPr>
              <a:xfrm>
                <a:off x="173992" y="2706168"/>
                <a:ext cx="49156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8A4A35B-93BC-54AB-E67C-0494B9856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92" y="2706168"/>
                <a:ext cx="491561" cy="369332"/>
              </a:xfrm>
              <a:prstGeom prst="rect">
                <a:avLst/>
              </a:prstGeom>
              <a:blipFill>
                <a:blip r:embed="rId7"/>
                <a:stretch>
                  <a:fillRect r="-21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8" name="Graphic 127" descr="Processor outline">
            <a:extLst>
              <a:ext uri="{FF2B5EF4-FFF2-40B4-BE49-F238E27FC236}">
                <a16:creationId xmlns:a16="http://schemas.microsoft.com/office/drawing/2014/main" id="{55E40559-B8FD-4D64-760C-2185F42888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5034" y="2607927"/>
            <a:ext cx="672227" cy="672227"/>
          </a:xfrm>
          <a:prstGeom prst="rect">
            <a:avLst/>
          </a:prstGeom>
        </p:spPr>
      </p:pic>
      <p:sp>
        <p:nvSpPr>
          <p:cNvPr id="12" name="TextBox 33">
            <a:extLst>
              <a:ext uri="{FF2B5EF4-FFF2-40B4-BE49-F238E27FC236}">
                <a16:creationId xmlns:a16="http://schemas.microsoft.com/office/drawing/2014/main" id="{ACDB895A-ABF0-7062-10B7-FA183D356DB5}"/>
              </a:ext>
            </a:extLst>
          </p:cNvPr>
          <p:cNvSpPr/>
          <p:nvPr/>
        </p:nvSpPr>
        <p:spPr>
          <a:xfrm>
            <a:off x="0" y="1257"/>
            <a:ext cx="3779631" cy="521766"/>
          </a:xfrm>
          <a:prstGeom prst="rect">
            <a:avLst/>
          </a:prstGeom>
          <a:solidFill>
            <a:srgbClr val="C00000">
              <a:alpha val="22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Problem Formulation</a:t>
            </a:r>
            <a:endParaRPr lang="en-GB" sz="2800" b="0" strike="noStrike" spc="-1" noProof="0" dirty="0">
              <a:latin typeface="Arial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E4EF85-7B8D-8FB8-92AE-7CE930823206}"/>
              </a:ext>
            </a:extLst>
          </p:cNvPr>
          <p:cNvCxnSpPr>
            <a:cxnSpLocks/>
          </p:cNvCxnSpPr>
          <p:nvPr/>
        </p:nvCxnSpPr>
        <p:spPr>
          <a:xfrm>
            <a:off x="6255351" y="4804976"/>
            <a:ext cx="5688018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F37B34-8FD4-782F-D90E-E0E258EB56C1}"/>
                  </a:ext>
                </a:extLst>
              </p:cNvPr>
              <p:cNvSpPr txBox="1"/>
              <p:nvPr/>
            </p:nvSpPr>
            <p:spPr>
              <a:xfrm>
                <a:off x="11782236" y="4914389"/>
                <a:ext cx="1611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F37B34-8FD4-782F-D90E-E0E258EB5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2236" y="4914389"/>
                <a:ext cx="161133" cy="276999"/>
              </a:xfrm>
              <a:prstGeom prst="rect">
                <a:avLst/>
              </a:prstGeom>
              <a:blipFill>
                <a:blip r:embed="rId10"/>
                <a:stretch>
                  <a:fillRect l="-30769" r="-23077" b="-65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482D5CB-831D-96C0-C719-D10A1DC7CB5A}"/>
              </a:ext>
            </a:extLst>
          </p:cNvPr>
          <p:cNvSpPr/>
          <p:nvPr/>
        </p:nvSpPr>
        <p:spPr>
          <a:xfrm>
            <a:off x="6274118" y="4344006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B66649-BA73-F4C0-4E25-A50B0B750E43}"/>
                  </a:ext>
                </a:extLst>
              </p:cNvPr>
              <p:cNvSpPr txBox="1"/>
              <p:nvPr/>
            </p:nvSpPr>
            <p:spPr>
              <a:xfrm>
                <a:off x="6233478" y="4346714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B66649-BA73-F4C0-4E25-A50B0B750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478" y="4346714"/>
                <a:ext cx="793026" cy="369332"/>
              </a:xfrm>
              <a:prstGeom prst="rect">
                <a:avLst/>
              </a:prstGeom>
              <a:blipFill>
                <a:blip r:embed="rId11"/>
                <a:stretch>
                  <a:fillRect r="-6923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98D7709-85B7-8D31-942C-2E97949DFDAD}"/>
              </a:ext>
            </a:extLst>
          </p:cNvPr>
          <p:cNvSpPr/>
          <p:nvPr/>
        </p:nvSpPr>
        <p:spPr>
          <a:xfrm>
            <a:off x="7080831" y="4345532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6A71B21-F6EB-C8FB-78D9-27F5BC7712DF}"/>
                  </a:ext>
                </a:extLst>
              </p:cNvPr>
              <p:cNvSpPr txBox="1"/>
              <p:nvPr/>
            </p:nvSpPr>
            <p:spPr>
              <a:xfrm>
                <a:off x="7040191" y="4348240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6A71B21-F6EB-C8FB-78D9-27F5BC771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191" y="4348240"/>
                <a:ext cx="793026" cy="369332"/>
              </a:xfrm>
              <a:prstGeom prst="rect">
                <a:avLst/>
              </a:prstGeom>
              <a:blipFill>
                <a:blip r:embed="rId12"/>
                <a:stretch>
                  <a:fillRect r="-6923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25C77D3-0413-31E7-CBA3-D7499FD21EDF}"/>
              </a:ext>
            </a:extLst>
          </p:cNvPr>
          <p:cNvSpPr/>
          <p:nvPr/>
        </p:nvSpPr>
        <p:spPr>
          <a:xfrm>
            <a:off x="7846185" y="4345532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A81F6F-3B87-E464-854F-249577D9AA6B}"/>
                  </a:ext>
                </a:extLst>
              </p:cNvPr>
              <p:cNvSpPr txBox="1"/>
              <p:nvPr/>
            </p:nvSpPr>
            <p:spPr>
              <a:xfrm>
                <a:off x="7805545" y="4348240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A81F6F-3B87-E464-854F-249577D9A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545" y="4348240"/>
                <a:ext cx="793026" cy="369332"/>
              </a:xfrm>
              <a:prstGeom prst="rect">
                <a:avLst/>
              </a:prstGeom>
              <a:blipFill>
                <a:blip r:embed="rId13"/>
                <a:stretch>
                  <a:fillRect r="-6107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39957E-9D47-A531-92D7-910C8E573093}"/>
                  </a:ext>
                </a:extLst>
              </p:cNvPr>
              <p:cNvSpPr txBox="1"/>
              <p:nvPr/>
            </p:nvSpPr>
            <p:spPr>
              <a:xfrm>
                <a:off x="8649639" y="4346714"/>
                <a:ext cx="381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39957E-9D47-A531-92D7-910C8E573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9639" y="4346714"/>
                <a:ext cx="38173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D99359D-B527-4D8E-0A60-ED4BA664E192}"/>
              </a:ext>
            </a:extLst>
          </p:cNvPr>
          <p:cNvSpPr/>
          <p:nvPr/>
        </p:nvSpPr>
        <p:spPr>
          <a:xfrm>
            <a:off x="9355445" y="4321998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540C51B-7ACF-796F-4259-B2715535B7D4}"/>
                  </a:ext>
                </a:extLst>
              </p:cNvPr>
              <p:cNvSpPr txBox="1"/>
              <p:nvPr/>
            </p:nvSpPr>
            <p:spPr>
              <a:xfrm>
                <a:off x="9314805" y="4324706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540C51B-7ACF-796F-4259-B2715535B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805" y="4324706"/>
                <a:ext cx="793026" cy="369332"/>
              </a:xfrm>
              <a:prstGeom prst="rect">
                <a:avLst/>
              </a:prstGeom>
              <a:blipFill>
                <a:blip r:embed="rId15"/>
                <a:stretch>
                  <a:fillRect r="-6923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5DC0204-AA13-7C66-EABD-672C9DCF3F09}"/>
              </a:ext>
            </a:extLst>
          </p:cNvPr>
          <p:cNvSpPr/>
          <p:nvPr/>
        </p:nvSpPr>
        <p:spPr>
          <a:xfrm>
            <a:off x="10162158" y="4323524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7331C7C-91C4-5F43-7E5A-9B608B03665C}"/>
                  </a:ext>
                </a:extLst>
              </p:cNvPr>
              <p:cNvSpPr txBox="1"/>
              <p:nvPr/>
            </p:nvSpPr>
            <p:spPr>
              <a:xfrm>
                <a:off x="10121518" y="4326232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7331C7C-91C4-5F43-7E5A-9B608B036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1518" y="4326232"/>
                <a:ext cx="793026" cy="369332"/>
              </a:xfrm>
              <a:prstGeom prst="rect">
                <a:avLst/>
              </a:prstGeom>
              <a:blipFill>
                <a:blip r:embed="rId16"/>
                <a:stretch>
                  <a:fillRect r="-6923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D4D1E4C-F8E1-0BC4-C504-59F5D718EBBC}"/>
              </a:ext>
            </a:extLst>
          </p:cNvPr>
          <p:cNvSpPr/>
          <p:nvPr/>
        </p:nvSpPr>
        <p:spPr>
          <a:xfrm>
            <a:off x="10927512" y="4323524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7BFA60E-0530-BD4A-D542-EBC4CD87B6E6}"/>
                  </a:ext>
                </a:extLst>
              </p:cNvPr>
              <p:cNvSpPr txBox="1"/>
              <p:nvPr/>
            </p:nvSpPr>
            <p:spPr>
              <a:xfrm>
                <a:off x="10886872" y="4326232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7BFA60E-0530-BD4A-D542-EBC4CD87B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6872" y="4326232"/>
                <a:ext cx="793026" cy="369332"/>
              </a:xfrm>
              <a:prstGeom prst="rect">
                <a:avLst/>
              </a:prstGeom>
              <a:blipFill>
                <a:blip r:embed="rId17"/>
                <a:stretch>
                  <a:fillRect r="-6923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2072952-6E2D-6FA6-A74C-95C1950929BA}"/>
              </a:ext>
            </a:extLst>
          </p:cNvPr>
          <p:cNvCxnSpPr>
            <a:cxnSpLocks/>
          </p:cNvCxnSpPr>
          <p:nvPr/>
        </p:nvCxnSpPr>
        <p:spPr>
          <a:xfrm>
            <a:off x="6274118" y="4098714"/>
            <a:ext cx="3081327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3C31AC4-BFB6-2715-2AA6-62D54D0B7EB9}"/>
                  </a:ext>
                </a:extLst>
              </p:cNvPr>
              <p:cNvSpPr txBox="1"/>
              <p:nvPr/>
            </p:nvSpPr>
            <p:spPr>
              <a:xfrm>
                <a:off x="7295511" y="3663724"/>
                <a:ext cx="1101348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3C31AC4-BFB6-2715-2AA6-62D54D0B7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511" y="3663724"/>
                <a:ext cx="1101348" cy="394019"/>
              </a:xfrm>
              <a:prstGeom prst="rect">
                <a:avLst/>
              </a:prstGeom>
              <a:blipFill>
                <a:blip r:embed="rId18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F68044-6BC7-A4FC-007B-F9B35763CDA7}"/>
                  </a:ext>
                </a:extLst>
              </p:cNvPr>
              <p:cNvSpPr txBox="1"/>
              <p:nvPr/>
            </p:nvSpPr>
            <p:spPr>
              <a:xfrm>
                <a:off x="3061816" y="675569"/>
                <a:ext cx="973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F68044-6BC7-A4FC-007B-F9B35763C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816" y="675569"/>
                <a:ext cx="973280" cy="369332"/>
              </a:xfrm>
              <a:prstGeom prst="rect">
                <a:avLst/>
              </a:prstGeom>
              <a:blipFill>
                <a:blip r:embed="rId1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7F26BB6-1530-7319-0DB3-DA019C391E72}"/>
              </a:ext>
            </a:extLst>
          </p:cNvPr>
          <p:cNvCxnSpPr>
            <a:cxnSpLocks/>
          </p:cNvCxnSpPr>
          <p:nvPr/>
        </p:nvCxnSpPr>
        <p:spPr>
          <a:xfrm>
            <a:off x="3232174" y="1061819"/>
            <a:ext cx="478518" cy="3750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7406CBE-4C40-AF65-C4EC-1E751B85B627}"/>
                  </a:ext>
                </a:extLst>
              </p:cNvPr>
              <p:cNvSpPr txBox="1"/>
              <p:nvPr/>
            </p:nvSpPr>
            <p:spPr>
              <a:xfrm>
                <a:off x="3037638" y="3139268"/>
                <a:ext cx="5458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7406CBE-4C40-AF65-C4EC-1E751B85B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638" y="3139268"/>
                <a:ext cx="545855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402F39A-E6B5-394E-4CF5-6C7CA1021D1B}"/>
                  </a:ext>
                </a:extLst>
              </p:cNvPr>
              <p:cNvSpPr txBox="1"/>
              <p:nvPr/>
            </p:nvSpPr>
            <p:spPr>
              <a:xfrm>
                <a:off x="3503624" y="1675573"/>
                <a:ext cx="553485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402F39A-E6B5-394E-4CF5-6C7CA1021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624" y="1675573"/>
                <a:ext cx="553485" cy="391261"/>
              </a:xfrm>
              <a:prstGeom prst="rect">
                <a:avLst/>
              </a:prstGeom>
              <a:blipFill>
                <a:blip r:embed="rId21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ight Brace 37">
            <a:extLst>
              <a:ext uri="{FF2B5EF4-FFF2-40B4-BE49-F238E27FC236}">
                <a16:creationId xmlns:a16="http://schemas.microsoft.com/office/drawing/2014/main" id="{157BD9CB-40B9-5A81-DDAA-7E562FAE058E}"/>
              </a:ext>
            </a:extLst>
          </p:cNvPr>
          <p:cNvSpPr/>
          <p:nvPr/>
        </p:nvSpPr>
        <p:spPr>
          <a:xfrm rot="5400000">
            <a:off x="2549228" y="2433544"/>
            <a:ext cx="165258" cy="1385244"/>
          </a:xfrm>
          <a:prstGeom prst="rightBrace">
            <a:avLst>
              <a:gd name="adj1" fmla="val 77396"/>
              <a:gd name="adj2" fmla="val 324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003235-5A76-89F8-293F-FDE405717C5E}"/>
              </a:ext>
            </a:extLst>
          </p:cNvPr>
          <p:cNvSpPr txBox="1"/>
          <p:nvPr/>
        </p:nvSpPr>
        <p:spPr>
          <a:xfrm>
            <a:off x="8656090" y="1758784"/>
            <a:ext cx="2103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/>
              <a:t>Energy consumption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CBC1DC9F-3622-E723-030D-52D5F09F609B}"/>
              </a:ext>
            </a:extLst>
          </p:cNvPr>
          <p:cNvSpPr/>
          <p:nvPr/>
        </p:nvSpPr>
        <p:spPr>
          <a:xfrm>
            <a:off x="8656089" y="1758784"/>
            <a:ext cx="3332709" cy="816894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9">
                <a:extLst>
                  <a:ext uri="{FF2B5EF4-FFF2-40B4-BE49-F238E27FC236}">
                    <a16:creationId xmlns:a16="http://schemas.microsoft.com/office/drawing/2014/main" id="{2F66D71A-D78F-2FC7-A5BF-E6DA426422FA}"/>
                  </a:ext>
                </a:extLst>
              </p:cNvPr>
              <p:cNvSpPr txBox="1"/>
              <p:nvPr/>
            </p:nvSpPr>
            <p:spPr>
              <a:xfrm>
                <a:off x="8650284" y="2113311"/>
                <a:ext cx="3452680" cy="498315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noProof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noProof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MU</m:t>
                          </m:r>
                        </m:sub>
                      </m:sSub>
                      <m:d>
                        <m:d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upd</m:t>
                              </m:r>
                            </m:sub>
                          </m:sSub>
                        </m:e>
                      </m:d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  <m:r>
                        <a:rPr lang="en-GB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  <m:r>
                        <a:rPr lang="en-GB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GB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15" name="TextBox 19">
                <a:extLst>
                  <a:ext uri="{FF2B5EF4-FFF2-40B4-BE49-F238E27FC236}">
                    <a16:creationId xmlns:a16="http://schemas.microsoft.com/office/drawing/2014/main" id="{2F66D71A-D78F-2FC7-A5BF-E6DA42642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284" y="2113311"/>
                <a:ext cx="3452680" cy="49831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1217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13" grpId="0" animBg="1"/>
      <p:bldP spid="1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3E179-A04F-3D83-CD14-6DFF10029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8" name="Table 97">
            <a:extLst>
              <a:ext uri="{FF2B5EF4-FFF2-40B4-BE49-F238E27FC236}">
                <a16:creationId xmlns:a16="http://schemas.microsoft.com/office/drawing/2014/main" id="{A1771B3C-74E8-A9D3-E397-B1B3F9482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625393"/>
              </p:ext>
            </p:extLst>
          </p:nvPr>
        </p:nvGraphicFramePr>
        <p:xfrm>
          <a:off x="1727606" y="1129240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99" name="Table 98">
            <a:extLst>
              <a:ext uri="{FF2B5EF4-FFF2-40B4-BE49-F238E27FC236}">
                <a16:creationId xmlns:a16="http://schemas.microsoft.com/office/drawing/2014/main" id="{23F8F7A1-7007-B2B0-242A-0F4684724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83506"/>
              </p:ext>
            </p:extLst>
          </p:nvPr>
        </p:nvGraphicFramePr>
        <p:xfrm>
          <a:off x="1994306" y="1418800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C6A000A6-4548-2327-7171-1C618A7D42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834775"/>
              </p:ext>
            </p:extLst>
          </p:nvPr>
        </p:nvGraphicFramePr>
        <p:xfrm>
          <a:off x="2588187" y="2015020"/>
          <a:ext cx="1041400" cy="1066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sp>
        <p:nvSpPr>
          <p:cNvPr id="127" name="PlaceHolder 1">
            <a:extLst>
              <a:ext uri="{FF2B5EF4-FFF2-40B4-BE49-F238E27FC236}">
                <a16:creationId xmlns:a16="http://schemas.microsoft.com/office/drawing/2014/main" id="{38EDE01B-ECA3-24E7-C237-A460DC323042}"/>
              </a:ext>
            </a:extLst>
          </p:cNvPr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255DAC-7A2D-4214-8EEB-05093A7AB0F8}" type="slidenum">
              <a:rPr lang="en-GB" sz="2000" b="0" strike="noStrike" spc="-1" noProof="0" smtClean="0">
                <a:solidFill>
                  <a:srgbClr val="8B8B8B"/>
                </a:solidFill>
                <a:latin typeface="Calibri"/>
              </a:rPr>
              <a:t>17</a:t>
            </a:fld>
            <a:endParaRPr lang="en-GB" sz="2000" b="0" strike="noStrike" spc="-1" noProof="0" dirty="0">
              <a:latin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13E7F9-FA43-EE4A-E7DD-BBA66D594769}"/>
              </a:ext>
            </a:extLst>
          </p:cNvPr>
          <p:cNvSpPr txBox="1"/>
          <p:nvPr/>
        </p:nvSpPr>
        <p:spPr>
          <a:xfrm>
            <a:off x="4066502" y="928662"/>
            <a:ext cx="39413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913" indent="-342900">
              <a:buFont typeface="+mj-lt"/>
              <a:buAutoNum type="arabicPeriod"/>
            </a:pPr>
            <a:r>
              <a:rPr lang="en-GB" noProof="0" dirty="0"/>
              <a:t>Performance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Relative errors for localization</a:t>
            </a:r>
          </a:p>
          <a:p>
            <a:pPr marL="61913" indent="-342900">
              <a:buFont typeface="+mj-lt"/>
              <a:buAutoNum type="arabicPeriod"/>
            </a:pPr>
            <a:endParaRPr lang="en-GB" noProof="0" dirty="0"/>
          </a:p>
          <a:p>
            <a:pPr marL="61913" indent="-342900">
              <a:buFont typeface="+mj-lt"/>
              <a:buAutoNum type="arabicPeriod"/>
            </a:pPr>
            <a:r>
              <a:rPr lang="en-GB" noProof="0" dirty="0"/>
              <a:t>Complexity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Number of SIM layers</a:t>
            </a:r>
          </a:p>
          <a:p>
            <a:pPr marL="176213" lvl="1"/>
            <a:endParaRPr lang="en-GB" noProof="0" dirty="0">
              <a:solidFill>
                <a:schemeClr val="bg1">
                  <a:lumMod val="75000"/>
                </a:schemeClr>
              </a:solidFill>
            </a:endParaRPr>
          </a:p>
          <a:p>
            <a:pPr marL="61913" indent="-342900">
              <a:buFont typeface="+mj-lt"/>
              <a:buAutoNum type="arabicPeriod"/>
            </a:pPr>
            <a:r>
              <a:rPr lang="en-GB" noProof="0" dirty="0"/>
              <a:t>Overhead</a:t>
            </a:r>
          </a:p>
          <a:p>
            <a:pPr marL="519113" lvl="1" indent="-342900">
              <a:buFont typeface="Arial" panose="020B0604020202020204" pitchFamily="34" charset="0"/>
              <a:buChar char="•"/>
            </a:pPr>
            <a:r>
              <a:rPr lang="en-GB" noProof="0" dirty="0"/>
              <a:t>Number of packets</a:t>
            </a:r>
          </a:p>
          <a:p>
            <a:pPr marL="519113" lvl="1" indent="-342900">
              <a:buFont typeface="Arial" panose="020B0604020202020204" pitchFamily="34" charset="0"/>
              <a:buChar char="•"/>
            </a:pPr>
            <a:r>
              <a:rPr lang="en-GB" noProof="0" dirty="0"/>
              <a:t>SIM re-configuration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E9D679-95F4-722A-89D0-F52D4D8C44A4}"/>
              </a:ext>
            </a:extLst>
          </p:cNvPr>
          <p:cNvSpPr/>
          <p:nvPr/>
        </p:nvSpPr>
        <p:spPr>
          <a:xfrm>
            <a:off x="3845016" y="828594"/>
            <a:ext cx="4257459" cy="2811738"/>
          </a:xfrm>
          <a:custGeom>
            <a:avLst/>
            <a:gdLst>
              <a:gd name="connsiteX0" fmla="*/ 0 w 4257459"/>
              <a:gd name="connsiteY0" fmla="*/ 0 h 2811738"/>
              <a:gd name="connsiteX1" fmla="*/ 565634 w 4257459"/>
              <a:gd name="connsiteY1" fmla="*/ 0 h 2811738"/>
              <a:gd name="connsiteX2" fmla="*/ 1046118 w 4257459"/>
              <a:gd name="connsiteY2" fmla="*/ 0 h 2811738"/>
              <a:gd name="connsiteX3" fmla="*/ 1739476 w 4257459"/>
              <a:gd name="connsiteY3" fmla="*/ 0 h 2811738"/>
              <a:gd name="connsiteX4" fmla="*/ 2305110 w 4257459"/>
              <a:gd name="connsiteY4" fmla="*/ 0 h 2811738"/>
              <a:gd name="connsiteX5" fmla="*/ 2870744 w 4257459"/>
              <a:gd name="connsiteY5" fmla="*/ 0 h 2811738"/>
              <a:gd name="connsiteX6" fmla="*/ 3564101 w 4257459"/>
              <a:gd name="connsiteY6" fmla="*/ 0 h 2811738"/>
              <a:gd name="connsiteX7" fmla="*/ 4257459 w 4257459"/>
              <a:gd name="connsiteY7" fmla="*/ 0 h 2811738"/>
              <a:gd name="connsiteX8" fmla="*/ 4257459 w 4257459"/>
              <a:gd name="connsiteY8" fmla="*/ 618582 h 2811738"/>
              <a:gd name="connsiteX9" fmla="*/ 4257459 w 4257459"/>
              <a:gd name="connsiteY9" fmla="*/ 1124695 h 2811738"/>
              <a:gd name="connsiteX10" fmla="*/ 4257459 w 4257459"/>
              <a:gd name="connsiteY10" fmla="*/ 1630808 h 2811738"/>
              <a:gd name="connsiteX11" fmla="*/ 4257459 w 4257459"/>
              <a:gd name="connsiteY11" fmla="*/ 2193156 h 2811738"/>
              <a:gd name="connsiteX12" fmla="*/ 4257459 w 4257459"/>
              <a:gd name="connsiteY12" fmla="*/ 2811738 h 2811738"/>
              <a:gd name="connsiteX13" fmla="*/ 3776974 w 4257459"/>
              <a:gd name="connsiteY13" fmla="*/ 2811738 h 2811738"/>
              <a:gd name="connsiteX14" fmla="*/ 3083617 w 4257459"/>
              <a:gd name="connsiteY14" fmla="*/ 2811738 h 2811738"/>
              <a:gd name="connsiteX15" fmla="*/ 2560557 w 4257459"/>
              <a:gd name="connsiteY15" fmla="*/ 2811738 h 2811738"/>
              <a:gd name="connsiteX16" fmla="*/ 1952349 w 4257459"/>
              <a:gd name="connsiteY16" fmla="*/ 2811738 h 2811738"/>
              <a:gd name="connsiteX17" fmla="*/ 1258991 w 4257459"/>
              <a:gd name="connsiteY17" fmla="*/ 2811738 h 2811738"/>
              <a:gd name="connsiteX18" fmla="*/ 650783 w 4257459"/>
              <a:gd name="connsiteY18" fmla="*/ 2811738 h 2811738"/>
              <a:gd name="connsiteX19" fmla="*/ 0 w 4257459"/>
              <a:gd name="connsiteY19" fmla="*/ 2811738 h 2811738"/>
              <a:gd name="connsiteX20" fmla="*/ 0 w 4257459"/>
              <a:gd name="connsiteY20" fmla="*/ 2305625 h 2811738"/>
              <a:gd name="connsiteX21" fmla="*/ 0 w 4257459"/>
              <a:gd name="connsiteY21" fmla="*/ 1771395 h 2811738"/>
              <a:gd name="connsiteX22" fmla="*/ 0 w 4257459"/>
              <a:gd name="connsiteY22" fmla="*/ 1152813 h 2811738"/>
              <a:gd name="connsiteX23" fmla="*/ 0 w 4257459"/>
              <a:gd name="connsiteY23" fmla="*/ 590465 h 2811738"/>
              <a:gd name="connsiteX24" fmla="*/ 0 w 4257459"/>
              <a:gd name="connsiteY24" fmla="*/ 0 h 2811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7459" h="2811738" extrusionOk="0">
                <a:moveTo>
                  <a:pt x="0" y="0"/>
                </a:moveTo>
                <a:cubicBezTo>
                  <a:pt x="122378" y="-9188"/>
                  <a:pt x="283855" y="-5958"/>
                  <a:pt x="565634" y="0"/>
                </a:cubicBezTo>
                <a:cubicBezTo>
                  <a:pt x="847413" y="5958"/>
                  <a:pt x="903048" y="-22304"/>
                  <a:pt x="1046118" y="0"/>
                </a:cubicBezTo>
                <a:cubicBezTo>
                  <a:pt x="1189188" y="22304"/>
                  <a:pt x="1582390" y="-32358"/>
                  <a:pt x="1739476" y="0"/>
                </a:cubicBezTo>
                <a:cubicBezTo>
                  <a:pt x="1896562" y="32358"/>
                  <a:pt x="2117742" y="27612"/>
                  <a:pt x="2305110" y="0"/>
                </a:cubicBezTo>
                <a:cubicBezTo>
                  <a:pt x="2492478" y="-27612"/>
                  <a:pt x="2594114" y="23731"/>
                  <a:pt x="2870744" y="0"/>
                </a:cubicBezTo>
                <a:cubicBezTo>
                  <a:pt x="3147374" y="-23731"/>
                  <a:pt x="3400591" y="28598"/>
                  <a:pt x="3564101" y="0"/>
                </a:cubicBezTo>
                <a:cubicBezTo>
                  <a:pt x="3727611" y="-28598"/>
                  <a:pt x="3968965" y="32510"/>
                  <a:pt x="4257459" y="0"/>
                </a:cubicBezTo>
                <a:cubicBezTo>
                  <a:pt x="4248794" y="203147"/>
                  <a:pt x="4281183" y="353766"/>
                  <a:pt x="4257459" y="618582"/>
                </a:cubicBezTo>
                <a:cubicBezTo>
                  <a:pt x="4233735" y="883398"/>
                  <a:pt x="4240320" y="1023326"/>
                  <a:pt x="4257459" y="1124695"/>
                </a:cubicBezTo>
                <a:cubicBezTo>
                  <a:pt x="4274598" y="1226064"/>
                  <a:pt x="4235991" y="1378995"/>
                  <a:pt x="4257459" y="1630808"/>
                </a:cubicBezTo>
                <a:cubicBezTo>
                  <a:pt x="4278927" y="1882621"/>
                  <a:pt x="4256491" y="1937104"/>
                  <a:pt x="4257459" y="2193156"/>
                </a:cubicBezTo>
                <a:cubicBezTo>
                  <a:pt x="4258427" y="2449208"/>
                  <a:pt x="4238035" y="2525151"/>
                  <a:pt x="4257459" y="2811738"/>
                </a:cubicBezTo>
                <a:cubicBezTo>
                  <a:pt x="4039978" y="2811301"/>
                  <a:pt x="3910475" y="2801861"/>
                  <a:pt x="3776974" y="2811738"/>
                </a:cubicBezTo>
                <a:cubicBezTo>
                  <a:pt x="3643474" y="2821615"/>
                  <a:pt x="3360684" y="2778073"/>
                  <a:pt x="3083617" y="2811738"/>
                </a:cubicBezTo>
                <a:cubicBezTo>
                  <a:pt x="2806550" y="2845403"/>
                  <a:pt x="2798779" y="2789078"/>
                  <a:pt x="2560557" y="2811738"/>
                </a:cubicBezTo>
                <a:cubicBezTo>
                  <a:pt x="2322335" y="2834398"/>
                  <a:pt x="2175630" y="2812198"/>
                  <a:pt x="1952349" y="2811738"/>
                </a:cubicBezTo>
                <a:cubicBezTo>
                  <a:pt x="1729068" y="2811278"/>
                  <a:pt x="1582251" y="2793672"/>
                  <a:pt x="1258991" y="2811738"/>
                </a:cubicBezTo>
                <a:cubicBezTo>
                  <a:pt x="935731" y="2829804"/>
                  <a:pt x="776127" y="2799118"/>
                  <a:pt x="650783" y="2811738"/>
                </a:cubicBezTo>
                <a:cubicBezTo>
                  <a:pt x="525439" y="2824358"/>
                  <a:pt x="261694" y="2837878"/>
                  <a:pt x="0" y="2811738"/>
                </a:cubicBezTo>
                <a:cubicBezTo>
                  <a:pt x="-24896" y="2560625"/>
                  <a:pt x="-9588" y="2509526"/>
                  <a:pt x="0" y="2305625"/>
                </a:cubicBezTo>
                <a:cubicBezTo>
                  <a:pt x="9588" y="2101724"/>
                  <a:pt x="10154" y="1996463"/>
                  <a:pt x="0" y="1771395"/>
                </a:cubicBezTo>
                <a:cubicBezTo>
                  <a:pt x="-10154" y="1546327"/>
                  <a:pt x="17081" y="1338299"/>
                  <a:pt x="0" y="1152813"/>
                </a:cubicBezTo>
                <a:cubicBezTo>
                  <a:pt x="-17081" y="967327"/>
                  <a:pt x="-15536" y="806761"/>
                  <a:pt x="0" y="590465"/>
                </a:cubicBezTo>
                <a:cubicBezTo>
                  <a:pt x="15536" y="374169"/>
                  <a:pt x="2987" y="292047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BF68A5-34E3-EBB0-51AB-9A8EFCB1587F}"/>
              </a:ext>
            </a:extLst>
          </p:cNvPr>
          <p:cNvSpPr txBox="1"/>
          <p:nvPr/>
        </p:nvSpPr>
        <p:spPr>
          <a:xfrm>
            <a:off x="3845016" y="366292"/>
            <a:ext cx="1236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noProof="0" dirty="0"/>
              <a:t>Variables</a:t>
            </a: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CCDB63C1-4EC9-7938-F040-ADC1DA811E62}"/>
              </a:ext>
            </a:extLst>
          </p:cNvPr>
          <p:cNvSpPr/>
          <p:nvPr/>
        </p:nvSpPr>
        <p:spPr>
          <a:xfrm flipV="1">
            <a:off x="6262734" y="2221323"/>
            <a:ext cx="1072417" cy="1148204"/>
          </a:xfrm>
          <a:prstGeom prst="arc">
            <a:avLst>
              <a:gd name="adj1" fmla="val 16200000"/>
              <a:gd name="adj2" fmla="val 4656136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55D2D108-6562-620C-6F8D-DBA5914D8E34}"/>
              </a:ext>
            </a:extLst>
          </p:cNvPr>
          <p:cNvSpPr/>
          <p:nvPr/>
        </p:nvSpPr>
        <p:spPr>
          <a:xfrm flipV="1">
            <a:off x="5865580" y="1381546"/>
            <a:ext cx="1691258" cy="1679554"/>
          </a:xfrm>
          <a:prstGeom prst="arc">
            <a:avLst>
              <a:gd name="adj1" fmla="val 16200000"/>
              <a:gd name="adj2" fmla="val 3062002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8C7016-2F0E-3687-22EA-85564A81CFA1}"/>
              </a:ext>
            </a:extLst>
          </p:cNvPr>
          <p:cNvSpPr txBox="1"/>
          <p:nvPr/>
        </p:nvSpPr>
        <p:spPr>
          <a:xfrm>
            <a:off x="8757691" y="1860385"/>
            <a:ext cx="2103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/>
              <a:t>Energy consumption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D38BD6-02EF-FB0C-FCAE-B46C6C2A1E7B}"/>
              </a:ext>
            </a:extLst>
          </p:cNvPr>
          <p:cNvSpPr/>
          <p:nvPr/>
        </p:nvSpPr>
        <p:spPr>
          <a:xfrm>
            <a:off x="8757690" y="1860385"/>
            <a:ext cx="3332709" cy="816894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0E93F14-1563-8339-6AF4-70A64E2A8DE5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186561" y="2268832"/>
            <a:ext cx="1571129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BF3146C-770F-58B0-6FEF-D28926944BAE}"/>
              </a:ext>
            </a:extLst>
          </p:cNvPr>
          <p:cNvCxnSpPr/>
          <p:nvPr/>
        </p:nvCxnSpPr>
        <p:spPr>
          <a:xfrm>
            <a:off x="7817129" y="1392072"/>
            <a:ext cx="936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F21C63-6694-A89F-670B-C16B2970019A}"/>
                  </a:ext>
                </a:extLst>
              </p:cNvPr>
              <p:cNvSpPr txBox="1"/>
              <p:nvPr/>
            </p:nvSpPr>
            <p:spPr>
              <a:xfrm>
                <a:off x="8751885" y="1084367"/>
                <a:ext cx="2358338" cy="67884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sub>
                              </m:s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upd</m:t>
                                  </m:r>
                                </m:sub>
                              </m:s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fName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F21C63-6694-A89F-670B-C16B29700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885" y="1084367"/>
                <a:ext cx="2358338" cy="6788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88475B9C-FD44-32E6-0502-B32781546297}"/>
              </a:ext>
            </a:extLst>
          </p:cNvPr>
          <p:cNvSpPr/>
          <p:nvPr/>
        </p:nvSpPr>
        <p:spPr>
          <a:xfrm>
            <a:off x="657501" y="4742296"/>
            <a:ext cx="2211302" cy="658091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FC291B49-4D60-F349-7710-C06273D37880}"/>
              </a:ext>
            </a:extLst>
          </p:cNvPr>
          <p:cNvSpPr/>
          <p:nvPr/>
        </p:nvSpPr>
        <p:spPr>
          <a:xfrm>
            <a:off x="594586" y="3959189"/>
            <a:ext cx="8683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GB" spc="-1" noProof="0" dirty="0">
                <a:solidFill>
                  <a:srgbClr val="000000"/>
                </a:solidFill>
                <a:latin typeface="Calibri"/>
              </a:rPr>
              <a:t>User</a:t>
            </a:r>
            <a:endParaRPr lang="en-GB" sz="1800" b="0" strike="noStrike" spc="-1" noProof="0" dirty="0">
              <a:latin typeface="Arial"/>
            </a:endParaRPr>
          </a:p>
        </p:txBody>
      </p:sp>
      <p:pic>
        <p:nvPicPr>
          <p:cNvPr id="22" name="Graphic 35" descr="Smart Phone with solid fill">
            <a:extLst>
              <a:ext uri="{FF2B5EF4-FFF2-40B4-BE49-F238E27FC236}">
                <a16:creationId xmlns:a16="http://schemas.microsoft.com/office/drawing/2014/main" id="{F513B566-B33A-F1F8-9619-9184B1104B6A}"/>
              </a:ext>
            </a:extLst>
          </p:cNvPr>
          <p:cNvPicPr/>
          <p:nvPr/>
        </p:nvPicPr>
        <p:blipFill>
          <a:blip r:embed="rId3"/>
          <a:stretch/>
        </p:blipFill>
        <p:spPr>
          <a:xfrm rot="1730551">
            <a:off x="2036459" y="4318587"/>
            <a:ext cx="616517" cy="570959"/>
          </a:xfrm>
          <a:prstGeom prst="rect">
            <a:avLst/>
          </a:prstGeom>
          <a:ln w="0">
            <a:noFill/>
          </a:ln>
        </p:spPr>
      </p:pic>
      <p:pic>
        <p:nvPicPr>
          <p:cNvPr id="23" name="Graphic 22" descr="Walk with solid fill">
            <a:extLst>
              <a:ext uri="{FF2B5EF4-FFF2-40B4-BE49-F238E27FC236}">
                <a16:creationId xmlns:a16="http://schemas.microsoft.com/office/drawing/2014/main" id="{1BCFA726-ECDE-DFDD-3D51-7CB3105995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5442" y="4233266"/>
            <a:ext cx="914400" cy="9144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E7CEFB6A-ACBB-14C0-DFEC-067DB2E56093}"/>
              </a:ext>
            </a:extLst>
          </p:cNvPr>
          <p:cNvGrpSpPr>
            <a:grpSpLocks noChangeAspect="1"/>
          </p:cNvGrpSpPr>
          <p:nvPr/>
        </p:nvGrpSpPr>
        <p:grpSpPr>
          <a:xfrm>
            <a:off x="110153" y="1032603"/>
            <a:ext cx="1443385" cy="1498358"/>
            <a:chOff x="1851871" y="1287138"/>
            <a:chExt cx="1378238" cy="143072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17F595D-1FBF-49F1-DFE6-2B68E1990184}"/>
                </a:ext>
              </a:extLst>
            </p:cNvPr>
            <p:cNvGrpSpPr/>
            <p:nvPr/>
          </p:nvGrpSpPr>
          <p:grpSpPr>
            <a:xfrm>
              <a:off x="1871922" y="1287138"/>
              <a:ext cx="108640" cy="146399"/>
              <a:chOff x="1844231" y="869163"/>
              <a:chExt cx="108640" cy="146399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E09BCC5D-D1E0-132F-EF00-7BF1128BDAA2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9F898227-1485-FE04-9B16-84300CB12FA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2D3CE32E-6643-B56F-EE10-14D57FAA555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5DA4176-DB86-20C8-F2AC-6D1E68DB8131}"/>
                </a:ext>
              </a:extLst>
            </p:cNvPr>
            <p:cNvGrpSpPr/>
            <p:nvPr/>
          </p:nvGrpSpPr>
          <p:grpSpPr>
            <a:xfrm>
              <a:off x="1851871" y="1716303"/>
              <a:ext cx="108640" cy="146399"/>
              <a:chOff x="1844231" y="869163"/>
              <a:chExt cx="108640" cy="146399"/>
            </a:xfrm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901CECB7-930C-18B6-1618-98F9CD56416A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642526C-D22B-6283-B799-58BD2809F2D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64012B25-AE91-EC75-ABA6-23B30FA12CE4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B830819-6A0C-2C50-87EB-0775E2EDE66F}"/>
                </a:ext>
              </a:extLst>
            </p:cNvPr>
            <p:cNvGrpSpPr/>
            <p:nvPr/>
          </p:nvGrpSpPr>
          <p:grpSpPr>
            <a:xfrm>
              <a:off x="1858742" y="2138974"/>
              <a:ext cx="108640" cy="146399"/>
              <a:chOff x="1844231" y="869163"/>
              <a:chExt cx="108640" cy="146399"/>
            </a:xfrm>
          </p:grpSpPr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5FEE2706-1285-E2D8-2E67-66880D0013B9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47CD0723-EE49-0156-7431-FC599D62C84F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EEA7966C-D161-1EE9-A5AD-4F0B124B21F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41AAEBF-F2C2-C346-FBB2-BFB53F801872}"/>
                </a:ext>
              </a:extLst>
            </p:cNvPr>
            <p:cNvGrpSpPr/>
            <p:nvPr/>
          </p:nvGrpSpPr>
          <p:grpSpPr>
            <a:xfrm>
              <a:off x="1858742" y="2571204"/>
              <a:ext cx="108640" cy="146399"/>
              <a:chOff x="1844231" y="869163"/>
              <a:chExt cx="108640" cy="146399"/>
            </a:xfrm>
          </p:grpSpPr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98812E5E-F5E3-F655-4EE7-5763EEFACDC4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7427048F-EE8D-463C-BC6C-ABC1AB9EF50E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B604954F-D156-61BA-65C6-5D2E0FACC5EA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B931158-AB18-E95A-8B7B-0EC45DB480BA}"/>
                </a:ext>
              </a:extLst>
            </p:cNvPr>
            <p:cNvGrpSpPr/>
            <p:nvPr/>
          </p:nvGrpSpPr>
          <p:grpSpPr>
            <a:xfrm>
              <a:off x="2279675" y="1290378"/>
              <a:ext cx="108640" cy="146399"/>
              <a:chOff x="1844231" y="869163"/>
              <a:chExt cx="108640" cy="146399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85FA138D-5E12-A40E-659B-2470AA17FCED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FB65AC25-22DF-2821-E018-EFE2EE099828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270A9AB0-0DB2-8545-1923-B1ED1FB954B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73E4F1A-7AA2-8ADD-79F8-362F1BA6B3B7}"/>
                </a:ext>
              </a:extLst>
            </p:cNvPr>
            <p:cNvGrpSpPr/>
            <p:nvPr/>
          </p:nvGrpSpPr>
          <p:grpSpPr>
            <a:xfrm>
              <a:off x="2274432" y="1710028"/>
              <a:ext cx="108640" cy="146399"/>
              <a:chOff x="1844231" y="869163"/>
              <a:chExt cx="108640" cy="146399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5915F61C-0A1D-5E85-1443-2F34065394E2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190C249-AA27-1B7B-1F40-027804E30E79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17A61996-D09D-0BAA-972A-104E3035BB0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3E9303F-70E8-476F-B87A-694BEB605112}"/>
                </a:ext>
              </a:extLst>
            </p:cNvPr>
            <p:cNvGrpSpPr/>
            <p:nvPr/>
          </p:nvGrpSpPr>
          <p:grpSpPr>
            <a:xfrm>
              <a:off x="2272598" y="2132570"/>
              <a:ext cx="108640" cy="146399"/>
              <a:chOff x="1844231" y="869163"/>
              <a:chExt cx="108640" cy="146399"/>
            </a:xfrm>
          </p:grpSpPr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269AE833-7931-9B5F-4371-95EFA2DA64BD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450D0D7C-1136-B10B-B294-09A6E9BF686C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3D3E028F-ABC5-BC87-2FFA-55EFAC937E7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E36E82F-B6CE-3C52-4BE4-D953620DA116}"/>
                </a:ext>
              </a:extLst>
            </p:cNvPr>
            <p:cNvGrpSpPr/>
            <p:nvPr/>
          </p:nvGrpSpPr>
          <p:grpSpPr>
            <a:xfrm>
              <a:off x="2279055" y="2571467"/>
              <a:ext cx="108640" cy="146399"/>
              <a:chOff x="1844231" y="869163"/>
              <a:chExt cx="108640" cy="146399"/>
            </a:xfrm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80ECA5D6-679A-C46B-0CB5-11B5752B5401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EBDAA01A-6AA8-501F-A3A1-96C9064C494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F89BE1D-2D2E-3E04-AF5C-8F221D964A2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A8E8341-1336-A126-FD3E-CF33F9037FBE}"/>
                </a:ext>
              </a:extLst>
            </p:cNvPr>
            <p:cNvGrpSpPr/>
            <p:nvPr/>
          </p:nvGrpSpPr>
          <p:grpSpPr>
            <a:xfrm>
              <a:off x="2713716" y="1287138"/>
              <a:ext cx="108640" cy="146399"/>
              <a:chOff x="1844231" y="869163"/>
              <a:chExt cx="108640" cy="146399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AE863882-862F-90FD-BEE4-48362B9485E3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C49FBF00-8C81-14D7-A2F9-638405059B5F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71B08BC5-ED15-84EF-9569-19C8F990C495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C63C6B8-4791-13CB-F964-D85BBADE640E}"/>
                </a:ext>
              </a:extLst>
            </p:cNvPr>
            <p:cNvGrpSpPr/>
            <p:nvPr/>
          </p:nvGrpSpPr>
          <p:grpSpPr>
            <a:xfrm>
              <a:off x="2693665" y="1716303"/>
              <a:ext cx="108640" cy="146399"/>
              <a:chOff x="1844231" y="869163"/>
              <a:chExt cx="108640" cy="146399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BCE517A1-3DE3-C603-597D-4522EC85D522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13FD3C40-FA18-4D08-D274-62881E4FEA3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7F57339B-97DC-E03A-289D-306DF1C80CDA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2787297-9DB2-E64F-C31E-1101C44FD89B}"/>
                </a:ext>
              </a:extLst>
            </p:cNvPr>
            <p:cNvGrpSpPr/>
            <p:nvPr/>
          </p:nvGrpSpPr>
          <p:grpSpPr>
            <a:xfrm>
              <a:off x="2700536" y="2138974"/>
              <a:ext cx="108640" cy="146399"/>
              <a:chOff x="1844231" y="869163"/>
              <a:chExt cx="108640" cy="146399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CADC9020-322D-787A-8835-DF581A82F91C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42246D9F-5D9B-546A-69E1-C03D2653883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0F1255D2-6F3D-6068-0749-212CA5B1308C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CA78D0B-0967-6A02-0E97-35FFF7287516}"/>
                </a:ext>
              </a:extLst>
            </p:cNvPr>
            <p:cNvGrpSpPr/>
            <p:nvPr/>
          </p:nvGrpSpPr>
          <p:grpSpPr>
            <a:xfrm>
              <a:off x="2700536" y="2571204"/>
              <a:ext cx="108640" cy="146399"/>
              <a:chOff x="1844231" y="869163"/>
              <a:chExt cx="108640" cy="146399"/>
            </a:xfrm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5982F807-B794-B38A-9B27-F98D52C10CDF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B992F2FC-E815-DABE-F940-74B18F481FB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F7B46DD-E4AB-F98A-B690-1C4ED1EE8E2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F82B658-692F-C5DC-644B-3A3C7FD040BB}"/>
                </a:ext>
              </a:extLst>
            </p:cNvPr>
            <p:cNvGrpSpPr/>
            <p:nvPr/>
          </p:nvGrpSpPr>
          <p:grpSpPr>
            <a:xfrm>
              <a:off x="3121469" y="1290378"/>
              <a:ext cx="108640" cy="146399"/>
              <a:chOff x="1844231" y="869163"/>
              <a:chExt cx="108640" cy="146399"/>
            </a:xfrm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E2440E3-20D6-564A-824C-037D1CCA2144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ED6D9A62-6768-42DB-D320-14CFFF14DA6A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7BA0088-2498-731C-C075-76004EB6C63F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D04C074-1679-3EAB-369C-3F52AE71EA51}"/>
                </a:ext>
              </a:extLst>
            </p:cNvPr>
            <p:cNvGrpSpPr/>
            <p:nvPr/>
          </p:nvGrpSpPr>
          <p:grpSpPr>
            <a:xfrm>
              <a:off x="3116226" y="1710028"/>
              <a:ext cx="108640" cy="146399"/>
              <a:chOff x="1844231" y="869163"/>
              <a:chExt cx="108640" cy="146399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29E0749-0DE7-EBF5-F77D-46A28F4CD9E8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799AFDAF-E3EF-E6F9-DB97-7A3D78D2D4B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BB5036A5-8D92-638C-E014-61755039254C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637A10C-E841-9546-63BA-40D48D5C114F}"/>
                </a:ext>
              </a:extLst>
            </p:cNvPr>
            <p:cNvGrpSpPr/>
            <p:nvPr/>
          </p:nvGrpSpPr>
          <p:grpSpPr>
            <a:xfrm>
              <a:off x="3114392" y="2132570"/>
              <a:ext cx="108640" cy="146399"/>
              <a:chOff x="1844231" y="869163"/>
              <a:chExt cx="108640" cy="146399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12163DB-6877-7440-F9B8-329A35770521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5F19B4F6-641A-4C53-E347-7DD9223C0A61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3B4ACBC-61A8-A990-2F58-8571C1C03A4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3CCFB13-8AF8-B4B8-3275-4B84FBB9D909}"/>
                </a:ext>
              </a:extLst>
            </p:cNvPr>
            <p:cNvGrpSpPr/>
            <p:nvPr/>
          </p:nvGrpSpPr>
          <p:grpSpPr>
            <a:xfrm>
              <a:off x="3120849" y="2571467"/>
              <a:ext cx="108640" cy="146399"/>
              <a:chOff x="1844231" y="869163"/>
              <a:chExt cx="108640" cy="146399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E47EA13F-C926-57BE-C108-4AB7DAC14B38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D1A2B09E-4EFA-1D77-4F1F-5E4161A31EE8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7E8C2D4-9DAA-39C3-5444-6F0C3B97C12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E3579D8-3F6D-98A4-B2E7-DCA62A3F3BCB}"/>
                  </a:ext>
                </a:extLst>
              </p:cNvPr>
              <p:cNvSpPr txBox="1"/>
              <p:nvPr/>
            </p:nvSpPr>
            <p:spPr>
              <a:xfrm>
                <a:off x="1380217" y="3459605"/>
                <a:ext cx="5095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MU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E3579D8-3F6D-98A4-B2E7-DCA62A3F3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217" y="3459605"/>
                <a:ext cx="509598" cy="369332"/>
              </a:xfrm>
              <a:prstGeom prst="rect">
                <a:avLst/>
              </a:prstGeom>
              <a:blipFill>
                <a:blip r:embed="rId6"/>
                <a:stretch>
                  <a:fillRect r="-9524" b="-1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C4098C6D-7BBD-4522-A0F1-32DF72421D5D}"/>
              </a:ext>
            </a:extLst>
          </p:cNvPr>
          <p:cNvCxnSpPr/>
          <p:nvPr/>
        </p:nvCxnSpPr>
        <p:spPr>
          <a:xfrm flipV="1">
            <a:off x="1638300" y="3315321"/>
            <a:ext cx="706417" cy="88997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E6F38E0-8FD6-2ECF-449D-5BD68D46D7C3}"/>
                  </a:ext>
                </a:extLst>
              </p:cNvPr>
              <p:cNvSpPr txBox="1"/>
              <p:nvPr/>
            </p:nvSpPr>
            <p:spPr>
              <a:xfrm>
                <a:off x="1581162" y="2863967"/>
                <a:ext cx="49156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E6F38E0-8FD6-2ECF-449D-5BD68D46D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162" y="2863967"/>
                <a:ext cx="491561" cy="369332"/>
              </a:xfrm>
              <a:prstGeom prst="rect">
                <a:avLst/>
              </a:prstGeom>
              <a:blipFill>
                <a:blip r:embed="rId7"/>
                <a:stretch>
                  <a:fillRect r="-19753" b="-1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7" name="Graphic 96" descr="Processor outline">
            <a:extLst>
              <a:ext uri="{FF2B5EF4-FFF2-40B4-BE49-F238E27FC236}">
                <a16:creationId xmlns:a16="http://schemas.microsoft.com/office/drawing/2014/main" id="{06C23FB7-298B-3174-C0DB-88CAE6C1C2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5034" y="2607927"/>
            <a:ext cx="672227" cy="672227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56E5D94E-759C-8BA8-A699-11C68211ECFF}"/>
              </a:ext>
            </a:extLst>
          </p:cNvPr>
          <p:cNvCxnSpPr>
            <a:cxnSpLocks/>
          </p:cNvCxnSpPr>
          <p:nvPr/>
        </p:nvCxnSpPr>
        <p:spPr>
          <a:xfrm>
            <a:off x="4804610" y="5396728"/>
            <a:ext cx="5688018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B0DA9CE-D0B9-12E1-B089-5C2667E893D2}"/>
                  </a:ext>
                </a:extLst>
              </p:cNvPr>
              <p:cNvSpPr txBox="1"/>
              <p:nvPr/>
            </p:nvSpPr>
            <p:spPr>
              <a:xfrm>
                <a:off x="10331495" y="5506141"/>
                <a:ext cx="1611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B0DA9CE-D0B9-12E1-B089-5C2667E89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1495" y="5506141"/>
                <a:ext cx="161133" cy="276999"/>
              </a:xfrm>
              <a:prstGeom prst="rect">
                <a:avLst/>
              </a:prstGeom>
              <a:blipFill>
                <a:blip r:embed="rId10"/>
                <a:stretch>
                  <a:fillRect l="-30769" r="-23077" b="-65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E7AF28AC-966D-93B0-2111-EFF0C9671000}"/>
              </a:ext>
            </a:extLst>
          </p:cNvPr>
          <p:cNvSpPr/>
          <p:nvPr/>
        </p:nvSpPr>
        <p:spPr>
          <a:xfrm>
            <a:off x="4823377" y="4935758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E761765-7DC4-4F11-5CCB-D156482F0EE1}"/>
                  </a:ext>
                </a:extLst>
              </p:cNvPr>
              <p:cNvSpPr txBox="1"/>
              <p:nvPr/>
            </p:nvSpPr>
            <p:spPr>
              <a:xfrm>
                <a:off x="4782737" y="4938466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E761765-7DC4-4F11-5CCB-D156482F0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737" y="4938466"/>
                <a:ext cx="793026" cy="369332"/>
              </a:xfrm>
              <a:prstGeom prst="rect">
                <a:avLst/>
              </a:prstGeom>
              <a:blipFill>
                <a:blip r:embed="rId11"/>
                <a:stretch>
                  <a:fillRect r="-6923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FDCF62DD-89CF-3D8B-79C7-8894A90BB8DE}"/>
              </a:ext>
            </a:extLst>
          </p:cNvPr>
          <p:cNvSpPr/>
          <p:nvPr/>
        </p:nvSpPr>
        <p:spPr>
          <a:xfrm>
            <a:off x="5630090" y="4937284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D77A311-D894-BBA6-F4C2-DA37935CECB3}"/>
                  </a:ext>
                </a:extLst>
              </p:cNvPr>
              <p:cNvSpPr txBox="1"/>
              <p:nvPr/>
            </p:nvSpPr>
            <p:spPr>
              <a:xfrm>
                <a:off x="5589450" y="4939992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D77A311-D894-BBA6-F4C2-DA37935CE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450" y="4939992"/>
                <a:ext cx="793026" cy="369332"/>
              </a:xfrm>
              <a:prstGeom prst="rect">
                <a:avLst/>
              </a:prstGeom>
              <a:blipFill>
                <a:blip r:embed="rId12"/>
                <a:stretch>
                  <a:fillRect r="-6923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6CCAE08D-8AF7-32FC-FBB3-256E0AE6052E}"/>
              </a:ext>
            </a:extLst>
          </p:cNvPr>
          <p:cNvSpPr/>
          <p:nvPr/>
        </p:nvSpPr>
        <p:spPr>
          <a:xfrm>
            <a:off x="6395444" y="4937284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7B99DDF5-9A30-48B5-3D33-14C39B5E5229}"/>
                  </a:ext>
                </a:extLst>
              </p:cNvPr>
              <p:cNvSpPr txBox="1"/>
              <p:nvPr/>
            </p:nvSpPr>
            <p:spPr>
              <a:xfrm>
                <a:off x="6354804" y="4939992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7B99DDF5-9A30-48B5-3D33-14C39B5E5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804" y="4939992"/>
                <a:ext cx="793026" cy="369332"/>
              </a:xfrm>
              <a:prstGeom prst="rect">
                <a:avLst/>
              </a:prstGeom>
              <a:blipFill>
                <a:blip r:embed="rId13"/>
                <a:stretch>
                  <a:fillRect r="-6107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B3A98102-3489-99E0-4DD2-8E4DC4C71C90}"/>
                  </a:ext>
                </a:extLst>
              </p:cNvPr>
              <p:cNvSpPr txBox="1"/>
              <p:nvPr/>
            </p:nvSpPr>
            <p:spPr>
              <a:xfrm>
                <a:off x="7198898" y="4938466"/>
                <a:ext cx="381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B3A98102-3489-99E0-4DD2-8E4DC4C71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898" y="4938466"/>
                <a:ext cx="38173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BD1BEE46-FCCA-E0BA-D028-6F2BF1659809}"/>
              </a:ext>
            </a:extLst>
          </p:cNvPr>
          <p:cNvSpPr/>
          <p:nvPr/>
        </p:nvSpPr>
        <p:spPr>
          <a:xfrm>
            <a:off x="7904704" y="4913750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11BD157-EC56-291D-9C36-5F7144C7B40F}"/>
                  </a:ext>
                </a:extLst>
              </p:cNvPr>
              <p:cNvSpPr txBox="1"/>
              <p:nvPr/>
            </p:nvSpPr>
            <p:spPr>
              <a:xfrm>
                <a:off x="7864064" y="4916458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11BD157-EC56-291D-9C36-5F7144C7B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064" y="4916458"/>
                <a:ext cx="793026" cy="369332"/>
              </a:xfrm>
              <a:prstGeom prst="rect">
                <a:avLst/>
              </a:prstGeom>
              <a:blipFill>
                <a:blip r:embed="rId15"/>
                <a:stretch>
                  <a:fillRect r="-6923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C0A10C4E-B677-D85F-B9DF-C2149443E01C}"/>
              </a:ext>
            </a:extLst>
          </p:cNvPr>
          <p:cNvSpPr/>
          <p:nvPr/>
        </p:nvSpPr>
        <p:spPr>
          <a:xfrm>
            <a:off x="8711417" y="4915276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3775A86-105A-C9DE-027A-842BEF4CF3F2}"/>
                  </a:ext>
                </a:extLst>
              </p:cNvPr>
              <p:cNvSpPr txBox="1"/>
              <p:nvPr/>
            </p:nvSpPr>
            <p:spPr>
              <a:xfrm>
                <a:off x="8670777" y="4917984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3775A86-105A-C9DE-027A-842BEF4CF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0777" y="4917984"/>
                <a:ext cx="793026" cy="369332"/>
              </a:xfrm>
              <a:prstGeom prst="rect">
                <a:avLst/>
              </a:prstGeom>
              <a:blipFill>
                <a:blip r:embed="rId16"/>
                <a:stretch>
                  <a:fillRect r="-6923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7BBD4C52-8FE9-9D36-A2E0-C2A8A841238F}"/>
              </a:ext>
            </a:extLst>
          </p:cNvPr>
          <p:cNvSpPr/>
          <p:nvPr/>
        </p:nvSpPr>
        <p:spPr>
          <a:xfrm>
            <a:off x="9476771" y="4915276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3EF8EA3-6409-BA20-C034-4675CD0E9697}"/>
                  </a:ext>
                </a:extLst>
              </p:cNvPr>
              <p:cNvSpPr txBox="1"/>
              <p:nvPr/>
            </p:nvSpPr>
            <p:spPr>
              <a:xfrm>
                <a:off x="9436131" y="4917984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3EF8EA3-6409-BA20-C034-4675CD0E9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6131" y="4917984"/>
                <a:ext cx="793026" cy="369332"/>
              </a:xfrm>
              <a:prstGeom prst="rect">
                <a:avLst/>
              </a:prstGeom>
              <a:blipFill>
                <a:blip r:embed="rId17"/>
                <a:stretch>
                  <a:fillRect r="-6923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4EF932F2-69DA-D7AC-5DC8-1C420C187C9D}"/>
              </a:ext>
            </a:extLst>
          </p:cNvPr>
          <p:cNvCxnSpPr>
            <a:cxnSpLocks/>
          </p:cNvCxnSpPr>
          <p:nvPr/>
        </p:nvCxnSpPr>
        <p:spPr>
          <a:xfrm>
            <a:off x="4823377" y="4690466"/>
            <a:ext cx="3081327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A128D8B7-AA38-96EA-02A2-995FC9AEE91E}"/>
                  </a:ext>
                </a:extLst>
              </p:cNvPr>
              <p:cNvSpPr txBox="1"/>
              <p:nvPr/>
            </p:nvSpPr>
            <p:spPr>
              <a:xfrm>
                <a:off x="5897992" y="4187035"/>
                <a:ext cx="1101348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A128D8B7-AA38-96EA-02A2-995FC9AEE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992" y="4187035"/>
                <a:ext cx="1101348" cy="394019"/>
              </a:xfrm>
              <a:prstGeom prst="rect">
                <a:avLst/>
              </a:prstGeom>
              <a:blipFill>
                <a:blip r:embed="rId18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9702DA85-5550-DDA1-3FED-E78388A65F3C}"/>
                  </a:ext>
                </a:extLst>
              </p:cNvPr>
              <p:cNvSpPr txBox="1"/>
              <p:nvPr/>
            </p:nvSpPr>
            <p:spPr>
              <a:xfrm>
                <a:off x="2754219" y="2330713"/>
                <a:ext cx="656869" cy="369332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9702DA85-5550-DDA1-3FED-E78388A65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219" y="2330713"/>
                <a:ext cx="656869" cy="369332"/>
              </a:xfrm>
              <a:prstGeom prst="rect">
                <a:avLst/>
              </a:prstGeom>
              <a:blipFill>
                <a:blip r:embed="rId19"/>
                <a:stretch>
                  <a:fillRect r="-13889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33">
            <a:extLst>
              <a:ext uri="{FF2B5EF4-FFF2-40B4-BE49-F238E27FC236}">
                <a16:creationId xmlns:a16="http://schemas.microsoft.com/office/drawing/2014/main" id="{64B5595A-9A6D-7EA4-6970-E6213B357AEE}"/>
              </a:ext>
            </a:extLst>
          </p:cNvPr>
          <p:cNvSpPr/>
          <p:nvPr/>
        </p:nvSpPr>
        <p:spPr>
          <a:xfrm>
            <a:off x="0" y="1257"/>
            <a:ext cx="3779631" cy="521766"/>
          </a:xfrm>
          <a:prstGeom prst="rect">
            <a:avLst/>
          </a:prstGeom>
          <a:solidFill>
            <a:srgbClr val="C00000">
              <a:alpha val="22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Problem Formulation</a:t>
            </a:r>
            <a:endParaRPr lang="en-GB" sz="2800" b="0" strike="noStrike" spc="-1" noProof="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9">
                <a:extLst>
                  <a:ext uri="{FF2B5EF4-FFF2-40B4-BE49-F238E27FC236}">
                    <a16:creationId xmlns:a16="http://schemas.microsoft.com/office/drawing/2014/main" id="{FA46AB2F-3D81-AFA3-02E5-0B97D2290D31}"/>
                  </a:ext>
                </a:extLst>
              </p:cNvPr>
              <p:cNvSpPr txBox="1"/>
              <p:nvPr/>
            </p:nvSpPr>
            <p:spPr>
              <a:xfrm>
                <a:off x="8751885" y="2214912"/>
                <a:ext cx="3452680" cy="498315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noProof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noProof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MU</m:t>
                          </m:r>
                        </m:sub>
                      </m:sSub>
                      <m:d>
                        <m:d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upd</m:t>
                              </m:r>
                            </m:sub>
                          </m:sSub>
                        </m:e>
                      </m:d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  <m:r>
                        <a:rPr lang="en-GB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 noProof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  <m:r>
                        <a:rPr lang="en-GB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GB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1" name="TextBox 19">
                <a:extLst>
                  <a:ext uri="{FF2B5EF4-FFF2-40B4-BE49-F238E27FC236}">
                    <a16:creationId xmlns:a16="http://schemas.microsoft.com/office/drawing/2014/main" id="{FA46AB2F-3D81-AFA3-02E5-0B97D2290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885" y="2214912"/>
                <a:ext cx="3452680" cy="49831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769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F0597-36BC-2A77-ED6D-C33B46461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BED3B4D-9AE8-45D4-27D9-95C618BD4D1A}"/>
              </a:ext>
            </a:extLst>
          </p:cNvPr>
          <p:cNvSpPr/>
          <p:nvPr/>
        </p:nvSpPr>
        <p:spPr>
          <a:xfrm>
            <a:off x="133415" y="4713432"/>
            <a:ext cx="2211302" cy="658091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4" name="TextBox 8">
            <a:extLst>
              <a:ext uri="{FF2B5EF4-FFF2-40B4-BE49-F238E27FC236}">
                <a16:creationId xmlns:a16="http://schemas.microsoft.com/office/drawing/2014/main" id="{6A7EA481-B01B-4A72-ED17-0FB690CF3977}"/>
              </a:ext>
            </a:extLst>
          </p:cNvPr>
          <p:cNvSpPr/>
          <p:nvPr/>
        </p:nvSpPr>
        <p:spPr>
          <a:xfrm>
            <a:off x="704635" y="3616433"/>
            <a:ext cx="8683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GB" spc="-1" noProof="0" dirty="0">
                <a:solidFill>
                  <a:srgbClr val="000000"/>
                </a:solidFill>
                <a:latin typeface="Calibri"/>
              </a:rPr>
              <a:t>User</a:t>
            </a:r>
            <a:endParaRPr lang="en-GB" sz="1800" b="0" strike="noStrike" spc="-1" noProof="0" dirty="0">
              <a:latin typeface="Arial"/>
            </a:endParaRPr>
          </a:p>
        </p:txBody>
      </p:sp>
      <p:pic>
        <p:nvPicPr>
          <p:cNvPr id="125" name="Graphic 35" descr="Smart Phone with solid fill">
            <a:extLst>
              <a:ext uri="{FF2B5EF4-FFF2-40B4-BE49-F238E27FC236}">
                <a16:creationId xmlns:a16="http://schemas.microsoft.com/office/drawing/2014/main" id="{190BCD53-7EB4-E555-738F-08DA6B00AC84}"/>
              </a:ext>
            </a:extLst>
          </p:cNvPr>
          <p:cNvPicPr/>
          <p:nvPr/>
        </p:nvPicPr>
        <p:blipFill>
          <a:blip r:embed="rId3"/>
          <a:stretch/>
        </p:blipFill>
        <p:spPr>
          <a:xfrm rot="1730551">
            <a:off x="1194319" y="4343583"/>
            <a:ext cx="616517" cy="570959"/>
          </a:xfrm>
          <a:prstGeom prst="rect">
            <a:avLst/>
          </a:prstGeom>
          <a:ln w="0">
            <a:noFill/>
          </a:ln>
        </p:spPr>
      </p:pic>
      <p:sp>
        <p:nvSpPr>
          <p:cNvPr id="127" name="PlaceHolder 1">
            <a:extLst>
              <a:ext uri="{FF2B5EF4-FFF2-40B4-BE49-F238E27FC236}">
                <a16:creationId xmlns:a16="http://schemas.microsoft.com/office/drawing/2014/main" id="{A2ABD7D8-E2B9-C910-B329-CCF06B661482}"/>
              </a:ext>
            </a:extLst>
          </p:cNvPr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255DAC-7A2D-4214-8EEB-05093A7AB0F8}" type="slidenum">
              <a:rPr lang="en-GB" sz="2000" b="0" strike="noStrike" spc="-1" noProof="0" smtClean="0">
                <a:solidFill>
                  <a:srgbClr val="8B8B8B"/>
                </a:solidFill>
                <a:latin typeface="Calibri"/>
              </a:rPr>
              <a:t>18</a:t>
            </a:fld>
            <a:endParaRPr lang="en-GB" sz="2000" b="0" strike="noStrike" spc="-1" noProof="0" dirty="0">
              <a:latin typeface="Times New Roman"/>
            </a:endParaRPr>
          </a:p>
        </p:txBody>
      </p:sp>
      <p:pic>
        <p:nvPicPr>
          <p:cNvPr id="5" name="Graphic 4" descr="Walk with solid fill">
            <a:extLst>
              <a:ext uri="{FF2B5EF4-FFF2-40B4-BE49-F238E27FC236}">
                <a16:creationId xmlns:a16="http://schemas.microsoft.com/office/drawing/2014/main" id="{9D5922AC-87BF-9675-8B68-264558F3B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3302" y="4258262"/>
            <a:ext cx="914400" cy="914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BFF0D05-0B61-860F-4A2E-C54906FB62D5}"/>
              </a:ext>
            </a:extLst>
          </p:cNvPr>
          <p:cNvSpPr/>
          <p:nvPr/>
        </p:nvSpPr>
        <p:spPr>
          <a:xfrm>
            <a:off x="3926301" y="828594"/>
            <a:ext cx="4257459" cy="2811738"/>
          </a:xfrm>
          <a:custGeom>
            <a:avLst/>
            <a:gdLst>
              <a:gd name="connsiteX0" fmla="*/ 0 w 4257459"/>
              <a:gd name="connsiteY0" fmla="*/ 0 h 2811738"/>
              <a:gd name="connsiteX1" fmla="*/ 565634 w 4257459"/>
              <a:gd name="connsiteY1" fmla="*/ 0 h 2811738"/>
              <a:gd name="connsiteX2" fmla="*/ 1046118 w 4257459"/>
              <a:gd name="connsiteY2" fmla="*/ 0 h 2811738"/>
              <a:gd name="connsiteX3" fmla="*/ 1739476 w 4257459"/>
              <a:gd name="connsiteY3" fmla="*/ 0 h 2811738"/>
              <a:gd name="connsiteX4" fmla="*/ 2305110 w 4257459"/>
              <a:gd name="connsiteY4" fmla="*/ 0 h 2811738"/>
              <a:gd name="connsiteX5" fmla="*/ 2870744 w 4257459"/>
              <a:gd name="connsiteY5" fmla="*/ 0 h 2811738"/>
              <a:gd name="connsiteX6" fmla="*/ 3564101 w 4257459"/>
              <a:gd name="connsiteY6" fmla="*/ 0 h 2811738"/>
              <a:gd name="connsiteX7" fmla="*/ 4257459 w 4257459"/>
              <a:gd name="connsiteY7" fmla="*/ 0 h 2811738"/>
              <a:gd name="connsiteX8" fmla="*/ 4257459 w 4257459"/>
              <a:gd name="connsiteY8" fmla="*/ 618582 h 2811738"/>
              <a:gd name="connsiteX9" fmla="*/ 4257459 w 4257459"/>
              <a:gd name="connsiteY9" fmla="*/ 1124695 h 2811738"/>
              <a:gd name="connsiteX10" fmla="*/ 4257459 w 4257459"/>
              <a:gd name="connsiteY10" fmla="*/ 1630808 h 2811738"/>
              <a:gd name="connsiteX11" fmla="*/ 4257459 w 4257459"/>
              <a:gd name="connsiteY11" fmla="*/ 2193156 h 2811738"/>
              <a:gd name="connsiteX12" fmla="*/ 4257459 w 4257459"/>
              <a:gd name="connsiteY12" fmla="*/ 2811738 h 2811738"/>
              <a:gd name="connsiteX13" fmla="*/ 3776974 w 4257459"/>
              <a:gd name="connsiteY13" fmla="*/ 2811738 h 2811738"/>
              <a:gd name="connsiteX14" fmla="*/ 3083617 w 4257459"/>
              <a:gd name="connsiteY14" fmla="*/ 2811738 h 2811738"/>
              <a:gd name="connsiteX15" fmla="*/ 2560557 w 4257459"/>
              <a:gd name="connsiteY15" fmla="*/ 2811738 h 2811738"/>
              <a:gd name="connsiteX16" fmla="*/ 1952349 w 4257459"/>
              <a:gd name="connsiteY16" fmla="*/ 2811738 h 2811738"/>
              <a:gd name="connsiteX17" fmla="*/ 1258991 w 4257459"/>
              <a:gd name="connsiteY17" fmla="*/ 2811738 h 2811738"/>
              <a:gd name="connsiteX18" fmla="*/ 650783 w 4257459"/>
              <a:gd name="connsiteY18" fmla="*/ 2811738 h 2811738"/>
              <a:gd name="connsiteX19" fmla="*/ 0 w 4257459"/>
              <a:gd name="connsiteY19" fmla="*/ 2811738 h 2811738"/>
              <a:gd name="connsiteX20" fmla="*/ 0 w 4257459"/>
              <a:gd name="connsiteY20" fmla="*/ 2305625 h 2811738"/>
              <a:gd name="connsiteX21" fmla="*/ 0 w 4257459"/>
              <a:gd name="connsiteY21" fmla="*/ 1771395 h 2811738"/>
              <a:gd name="connsiteX22" fmla="*/ 0 w 4257459"/>
              <a:gd name="connsiteY22" fmla="*/ 1152813 h 2811738"/>
              <a:gd name="connsiteX23" fmla="*/ 0 w 4257459"/>
              <a:gd name="connsiteY23" fmla="*/ 590465 h 2811738"/>
              <a:gd name="connsiteX24" fmla="*/ 0 w 4257459"/>
              <a:gd name="connsiteY24" fmla="*/ 0 h 2811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7459" h="2811738" extrusionOk="0">
                <a:moveTo>
                  <a:pt x="0" y="0"/>
                </a:moveTo>
                <a:cubicBezTo>
                  <a:pt x="122378" y="-9188"/>
                  <a:pt x="283855" y="-5958"/>
                  <a:pt x="565634" y="0"/>
                </a:cubicBezTo>
                <a:cubicBezTo>
                  <a:pt x="847413" y="5958"/>
                  <a:pt x="903048" y="-22304"/>
                  <a:pt x="1046118" y="0"/>
                </a:cubicBezTo>
                <a:cubicBezTo>
                  <a:pt x="1189188" y="22304"/>
                  <a:pt x="1582390" y="-32358"/>
                  <a:pt x="1739476" y="0"/>
                </a:cubicBezTo>
                <a:cubicBezTo>
                  <a:pt x="1896562" y="32358"/>
                  <a:pt x="2117742" y="27612"/>
                  <a:pt x="2305110" y="0"/>
                </a:cubicBezTo>
                <a:cubicBezTo>
                  <a:pt x="2492478" y="-27612"/>
                  <a:pt x="2594114" y="23731"/>
                  <a:pt x="2870744" y="0"/>
                </a:cubicBezTo>
                <a:cubicBezTo>
                  <a:pt x="3147374" y="-23731"/>
                  <a:pt x="3400591" y="28598"/>
                  <a:pt x="3564101" y="0"/>
                </a:cubicBezTo>
                <a:cubicBezTo>
                  <a:pt x="3727611" y="-28598"/>
                  <a:pt x="3968965" y="32510"/>
                  <a:pt x="4257459" y="0"/>
                </a:cubicBezTo>
                <a:cubicBezTo>
                  <a:pt x="4248794" y="203147"/>
                  <a:pt x="4281183" y="353766"/>
                  <a:pt x="4257459" y="618582"/>
                </a:cubicBezTo>
                <a:cubicBezTo>
                  <a:pt x="4233735" y="883398"/>
                  <a:pt x="4240320" y="1023326"/>
                  <a:pt x="4257459" y="1124695"/>
                </a:cubicBezTo>
                <a:cubicBezTo>
                  <a:pt x="4274598" y="1226064"/>
                  <a:pt x="4235991" y="1378995"/>
                  <a:pt x="4257459" y="1630808"/>
                </a:cubicBezTo>
                <a:cubicBezTo>
                  <a:pt x="4278927" y="1882621"/>
                  <a:pt x="4256491" y="1937104"/>
                  <a:pt x="4257459" y="2193156"/>
                </a:cubicBezTo>
                <a:cubicBezTo>
                  <a:pt x="4258427" y="2449208"/>
                  <a:pt x="4238035" y="2525151"/>
                  <a:pt x="4257459" y="2811738"/>
                </a:cubicBezTo>
                <a:cubicBezTo>
                  <a:pt x="4039978" y="2811301"/>
                  <a:pt x="3910475" y="2801861"/>
                  <a:pt x="3776974" y="2811738"/>
                </a:cubicBezTo>
                <a:cubicBezTo>
                  <a:pt x="3643474" y="2821615"/>
                  <a:pt x="3360684" y="2778073"/>
                  <a:pt x="3083617" y="2811738"/>
                </a:cubicBezTo>
                <a:cubicBezTo>
                  <a:pt x="2806550" y="2845403"/>
                  <a:pt x="2798779" y="2789078"/>
                  <a:pt x="2560557" y="2811738"/>
                </a:cubicBezTo>
                <a:cubicBezTo>
                  <a:pt x="2322335" y="2834398"/>
                  <a:pt x="2175630" y="2812198"/>
                  <a:pt x="1952349" y="2811738"/>
                </a:cubicBezTo>
                <a:cubicBezTo>
                  <a:pt x="1729068" y="2811278"/>
                  <a:pt x="1582251" y="2793672"/>
                  <a:pt x="1258991" y="2811738"/>
                </a:cubicBezTo>
                <a:cubicBezTo>
                  <a:pt x="935731" y="2829804"/>
                  <a:pt x="776127" y="2799118"/>
                  <a:pt x="650783" y="2811738"/>
                </a:cubicBezTo>
                <a:cubicBezTo>
                  <a:pt x="525439" y="2824358"/>
                  <a:pt x="261694" y="2837878"/>
                  <a:pt x="0" y="2811738"/>
                </a:cubicBezTo>
                <a:cubicBezTo>
                  <a:pt x="-24896" y="2560625"/>
                  <a:pt x="-9588" y="2509526"/>
                  <a:pt x="0" y="2305625"/>
                </a:cubicBezTo>
                <a:cubicBezTo>
                  <a:pt x="9588" y="2101724"/>
                  <a:pt x="10154" y="1996463"/>
                  <a:pt x="0" y="1771395"/>
                </a:cubicBezTo>
                <a:cubicBezTo>
                  <a:pt x="-10154" y="1546327"/>
                  <a:pt x="17081" y="1338299"/>
                  <a:pt x="0" y="1152813"/>
                </a:cubicBezTo>
                <a:cubicBezTo>
                  <a:pt x="-17081" y="967327"/>
                  <a:pt x="-15536" y="806761"/>
                  <a:pt x="0" y="590465"/>
                </a:cubicBezTo>
                <a:cubicBezTo>
                  <a:pt x="15536" y="374169"/>
                  <a:pt x="2987" y="292047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A31F37-02AA-E591-77B3-7EAB7921992A}"/>
              </a:ext>
            </a:extLst>
          </p:cNvPr>
          <p:cNvSpPr txBox="1"/>
          <p:nvPr/>
        </p:nvSpPr>
        <p:spPr>
          <a:xfrm>
            <a:off x="3926301" y="366292"/>
            <a:ext cx="1236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noProof="0" dirty="0"/>
              <a:t>Variables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C703F8-ABDD-B711-0A41-DDA8178A933B}"/>
              </a:ext>
            </a:extLst>
          </p:cNvPr>
          <p:cNvCxnSpPr/>
          <p:nvPr/>
        </p:nvCxnSpPr>
        <p:spPr>
          <a:xfrm>
            <a:off x="8162574" y="1392072"/>
            <a:ext cx="1061575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34AFAE5-501A-A11B-476C-A50DB131425E}"/>
              </a:ext>
            </a:extLst>
          </p:cNvPr>
          <p:cNvSpPr txBox="1"/>
          <p:nvPr/>
        </p:nvSpPr>
        <p:spPr>
          <a:xfrm>
            <a:off x="6250135" y="4141030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Problem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10E384-8C4E-B784-81D3-00C0DA2B522A}"/>
                  </a:ext>
                </a:extLst>
              </p:cNvPr>
              <p:cNvSpPr txBox="1"/>
              <p:nvPr/>
            </p:nvSpPr>
            <p:spPr>
              <a:xfrm>
                <a:off x="6687506" y="5319871"/>
                <a:ext cx="4602794" cy="710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i="0" noProof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GB" i="1" noProof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upd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GB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GB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GB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GB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GB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GB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GB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upd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b="0" i="0" noProof="0" smtClean="0">
                                      <a:latin typeface="Cambria Math" panose="02040503050406030204" pitchFamily="18" charset="0"/>
                                    </a:rPr>
                                    <m:t>SIM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MU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upd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10E384-8C4E-B784-81D3-00C0DA2B5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506" y="5319871"/>
                <a:ext cx="4602794" cy="7107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DCD02CCD-01DD-4427-693D-AFE44D9424C1}"/>
              </a:ext>
            </a:extLst>
          </p:cNvPr>
          <p:cNvSpPr/>
          <p:nvPr/>
        </p:nvSpPr>
        <p:spPr>
          <a:xfrm>
            <a:off x="6198550" y="4098925"/>
            <a:ext cx="5652130" cy="2083125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C4755B-7A40-A92C-2303-078E2EC90EFB}"/>
              </a:ext>
            </a:extLst>
          </p:cNvPr>
          <p:cNvSpPr txBox="1"/>
          <p:nvPr/>
        </p:nvSpPr>
        <p:spPr>
          <a:xfrm>
            <a:off x="11765416" y="115468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(1)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C98D48-BB26-0445-EB3D-3678CA3A9399}"/>
              </a:ext>
            </a:extLst>
          </p:cNvPr>
          <p:cNvSpPr txBox="1"/>
          <p:nvPr/>
        </p:nvSpPr>
        <p:spPr>
          <a:xfrm>
            <a:off x="11786356" y="2219139"/>
            <a:ext cx="508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noProof="0" dirty="0"/>
              <a:t>(2)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F461C3-457F-5485-1880-4EA7C04783D5}"/>
              </a:ext>
            </a:extLst>
          </p:cNvPr>
          <p:cNvSpPr txBox="1"/>
          <p:nvPr/>
        </p:nvSpPr>
        <p:spPr>
          <a:xfrm>
            <a:off x="9237729" y="460525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(3)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F4DBD0-EE9E-C5FC-F9E8-F0009D8CE131}"/>
              </a:ext>
            </a:extLst>
          </p:cNvPr>
          <p:cNvSpPr txBox="1"/>
          <p:nvPr/>
        </p:nvSpPr>
        <p:spPr>
          <a:xfrm>
            <a:off x="10345225" y="546296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(4)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BE0AD-8C19-7BDC-168F-334CE3BEAECE}"/>
              </a:ext>
            </a:extLst>
          </p:cNvPr>
          <p:cNvSpPr txBox="1"/>
          <p:nvPr/>
        </p:nvSpPr>
        <p:spPr>
          <a:xfrm>
            <a:off x="3996014" y="902777"/>
            <a:ext cx="39413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913" indent="-342900">
              <a:buFont typeface="+mj-lt"/>
              <a:buAutoNum type="arabicPeriod"/>
            </a:pPr>
            <a:r>
              <a:rPr lang="en-GB" noProof="0" dirty="0"/>
              <a:t>Performance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Relative errors for localization</a:t>
            </a:r>
          </a:p>
          <a:p>
            <a:pPr marL="61913" indent="-342900">
              <a:buFont typeface="+mj-lt"/>
              <a:buAutoNum type="arabicPeriod"/>
            </a:pPr>
            <a:endParaRPr lang="en-GB" noProof="0" dirty="0"/>
          </a:p>
          <a:p>
            <a:pPr marL="61913" indent="-342900">
              <a:buFont typeface="+mj-lt"/>
              <a:buAutoNum type="arabicPeriod"/>
            </a:pPr>
            <a:r>
              <a:rPr lang="en-GB" noProof="0" dirty="0"/>
              <a:t>Complexity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Number of SIM layers</a:t>
            </a:r>
          </a:p>
          <a:p>
            <a:pPr marL="176213" lvl="1"/>
            <a:endParaRPr lang="en-GB" noProof="0" dirty="0">
              <a:solidFill>
                <a:schemeClr val="bg1">
                  <a:lumMod val="75000"/>
                </a:schemeClr>
              </a:solidFill>
            </a:endParaRPr>
          </a:p>
          <a:p>
            <a:pPr marL="61913" indent="-342900">
              <a:buFont typeface="+mj-lt"/>
              <a:buAutoNum type="arabicPeriod"/>
            </a:pPr>
            <a:r>
              <a:rPr lang="en-GB" noProof="0" dirty="0"/>
              <a:t>Overhead</a:t>
            </a:r>
          </a:p>
          <a:p>
            <a:pPr marL="519113" lvl="1" indent="-342900">
              <a:buFont typeface="Arial" panose="020B0604020202020204" pitchFamily="34" charset="0"/>
              <a:buChar char="•"/>
            </a:pPr>
            <a:r>
              <a:rPr lang="en-GB" noProof="0" dirty="0"/>
              <a:t>Number of packets</a:t>
            </a:r>
          </a:p>
          <a:p>
            <a:pPr marL="519113" lvl="1" indent="-342900">
              <a:buFont typeface="Arial" panose="020B0604020202020204" pitchFamily="34" charset="0"/>
              <a:buChar char="•"/>
            </a:pPr>
            <a:r>
              <a:rPr lang="en-GB" noProof="0" dirty="0"/>
              <a:t>SIM re-configuration</a:t>
            </a: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163A4875-07A8-11CA-146F-F060CE200A66}"/>
              </a:ext>
            </a:extLst>
          </p:cNvPr>
          <p:cNvSpPr/>
          <p:nvPr/>
        </p:nvSpPr>
        <p:spPr>
          <a:xfrm flipV="1">
            <a:off x="6214554" y="2221323"/>
            <a:ext cx="1072417" cy="1148204"/>
          </a:xfrm>
          <a:prstGeom prst="arc">
            <a:avLst>
              <a:gd name="adj1" fmla="val 16200000"/>
              <a:gd name="adj2" fmla="val 4656136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1C05E8B2-A830-8896-29BF-6641D628346A}"/>
              </a:ext>
            </a:extLst>
          </p:cNvPr>
          <p:cNvSpPr/>
          <p:nvPr/>
        </p:nvSpPr>
        <p:spPr>
          <a:xfrm flipV="1">
            <a:off x="5817400" y="1381546"/>
            <a:ext cx="1691258" cy="1679554"/>
          </a:xfrm>
          <a:prstGeom prst="arc">
            <a:avLst>
              <a:gd name="adj1" fmla="val 16200000"/>
              <a:gd name="adj2" fmla="val 3062002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DB258A7-E1F0-4B92-E26E-50ED5E080B2D}"/>
              </a:ext>
            </a:extLst>
          </p:cNvPr>
          <p:cNvCxnSpPr>
            <a:cxnSpLocks/>
          </p:cNvCxnSpPr>
          <p:nvPr/>
        </p:nvCxnSpPr>
        <p:spPr>
          <a:xfrm>
            <a:off x="7286971" y="2136287"/>
            <a:ext cx="1149119" cy="1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3F0A67-44BC-F65B-960C-D494065CFFB6}"/>
                  </a:ext>
                </a:extLst>
              </p:cNvPr>
              <p:cNvSpPr txBox="1"/>
              <p:nvPr/>
            </p:nvSpPr>
            <p:spPr>
              <a:xfrm>
                <a:off x="9224149" y="1053143"/>
                <a:ext cx="2242152" cy="67884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upd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fName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3F0A67-44BC-F65B-960C-D494065CF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4149" y="1053143"/>
                <a:ext cx="2242152" cy="6788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C6106DD-F704-6A12-6E7F-947F13D61940}"/>
                  </a:ext>
                </a:extLst>
              </p:cNvPr>
              <p:cNvSpPr txBox="1"/>
              <p:nvPr/>
            </p:nvSpPr>
            <p:spPr>
              <a:xfrm>
                <a:off x="6813313" y="4492766"/>
                <a:ext cx="2211302" cy="6622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i="0" noProof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b="0" i="0" noProof="0" smtClean="0">
                                      <a:latin typeface="Cambria Math" panose="02040503050406030204" pitchFamily="18" charset="0"/>
                                    </a:rPr>
                                    <m:t>upd</m:t>
                                  </m:r>
                                </m:sub>
                              </m:s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f>
                            <m:f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den>
                          </m:f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 [</m:t>
                          </m:r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</a:rPr>
                            <m:t>bit</m:t>
                          </m:r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en-GB" b="0" i="0" noProof="0" smtClean="0"/>
                            <m:t>J</m:t>
                          </m:r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C6106DD-F704-6A12-6E7F-947F13D61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313" y="4492766"/>
                <a:ext cx="2211302" cy="6622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279039FA-0C00-8DC9-34EB-0593DD279A7A}"/>
              </a:ext>
            </a:extLst>
          </p:cNvPr>
          <p:cNvSpPr txBox="1"/>
          <p:nvPr/>
        </p:nvSpPr>
        <p:spPr>
          <a:xfrm>
            <a:off x="8436090" y="1891630"/>
            <a:ext cx="2219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/>
              <a:t>Energy consumption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A039371-CEF8-4C63-BED3-DC7F019A2391}"/>
              </a:ext>
            </a:extLst>
          </p:cNvPr>
          <p:cNvSpPr/>
          <p:nvPr/>
        </p:nvSpPr>
        <p:spPr>
          <a:xfrm>
            <a:off x="8436090" y="1891630"/>
            <a:ext cx="3414590" cy="867446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62FCB343-727F-8F01-6FBE-38D38F1122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042736"/>
              </p:ext>
            </p:extLst>
          </p:nvPr>
        </p:nvGraphicFramePr>
        <p:xfrm>
          <a:off x="1727606" y="1129240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9D4179E8-825C-7238-5BE4-A46F1174A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150266"/>
              </p:ext>
            </p:extLst>
          </p:nvPr>
        </p:nvGraphicFramePr>
        <p:xfrm>
          <a:off x="1994306" y="1418800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6943B1C7-57D9-0552-3BE8-A786C7330B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43322"/>
              </p:ext>
            </p:extLst>
          </p:nvPr>
        </p:nvGraphicFramePr>
        <p:xfrm>
          <a:off x="2588187" y="2015020"/>
          <a:ext cx="1041400" cy="1066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pSp>
        <p:nvGrpSpPr>
          <p:cNvPr id="45" name="Group 44">
            <a:extLst>
              <a:ext uri="{FF2B5EF4-FFF2-40B4-BE49-F238E27FC236}">
                <a16:creationId xmlns:a16="http://schemas.microsoft.com/office/drawing/2014/main" id="{EE900094-6B72-7E7F-6BDD-D27437FB1D05}"/>
              </a:ext>
            </a:extLst>
          </p:cNvPr>
          <p:cNvGrpSpPr>
            <a:grpSpLocks noChangeAspect="1"/>
          </p:cNvGrpSpPr>
          <p:nvPr/>
        </p:nvGrpSpPr>
        <p:grpSpPr>
          <a:xfrm>
            <a:off x="110153" y="1032603"/>
            <a:ext cx="1443385" cy="1498358"/>
            <a:chOff x="1851871" y="1287138"/>
            <a:chExt cx="1378238" cy="1430728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6B3877C-7F4B-69F2-D830-3480D50B2132}"/>
                </a:ext>
              </a:extLst>
            </p:cNvPr>
            <p:cNvGrpSpPr/>
            <p:nvPr/>
          </p:nvGrpSpPr>
          <p:grpSpPr>
            <a:xfrm>
              <a:off x="1871922" y="1287138"/>
              <a:ext cx="108640" cy="146399"/>
              <a:chOff x="1844231" y="869163"/>
              <a:chExt cx="108640" cy="146399"/>
            </a:xfrm>
          </p:grpSpPr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0FF7A8C7-FDC3-AADB-93AA-2D4F85BF6A1C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F2D60FDC-FFBF-ACB7-2CCD-4F732428D93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EDA86D3A-22BD-6E8C-34CB-E46B18AA848F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A6D710D-0075-4124-7FA0-33BFB0EA122C}"/>
                </a:ext>
              </a:extLst>
            </p:cNvPr>
            <p:cNvGrpSpPr/>
            <p:nvPr/>
          </p:nvGrpSpPr>
          <p:grpSpPr>
            <a:xfrm>
              <a:off x="1851871" y="1716303"/>
              <a:ext cx="108640" cy="146399"/>
              <a:chOff x="1844231" y="869163"/>
              <a:chExt cx="108640" cy="146399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DD1198E2-DFFD-A290-0A53-B3CC205E8271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0E3B1063-33A1-AF9B-A11D-4B4D9025092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7BE21EE3-551F-5B01-2099-66EBAEDA012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4009423-0A8A-CE04-59C0-1CBBABBFF179}"/>
                </a:ext>
              </a:extLst>
            </p:cNvPr>
            <p:cNvGrpSpPr/>
            <p:nvPr/>
          </p:nvGrpSpPr>
          <p:grpSpPr>
            <a:xfrm>
              <a:off x="1858742" y="2138974"/>
              <a:ext cx="108640" cy="146399"/>
              <a:chOff x="1844231" y="869163"/>
              <a:chExt cx="108640" cy="146399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27DD1F15-48A5-DF34-76A8-39394B848385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BCD1D48B-6380-13BA-A655-6B0D51DA6C5F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97EA2856-E0E7-4E7E-21B0-9032178F33C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8CED46F-E981-80C8-66E9-C0E60C74A41D}"/>
                </a:ext>
              </a:extLst>
            </p:cNvPr>
            <p:cNvGrpSpPr/>
            <p:nvPr/>
          </p:nvGrpSpPr>
          <p:grpSpPr>
            <a:xfrm>
              <a:off x="1858742" y="2571204"/>
              <a:ext cx="108640" cy="146399"/>
              <a:chOff x="1844231" y="869163"/>
              <a:chExt cx="108640" cy="146399"/>
            </a:xfrm>
          </p:grpSpPr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91778B9B-C5CB-7FA0-65D8-4E7E3A1FF415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D483B1E2-5803-79B4-44A1-8D7022D8C4FE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583D1109-87E9-484D-D4D3-83990A2CF91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6037D4E-8C30-677E-E0B7-0B116CFAEC71}"/>
                </a:ext>
              </a:extLst>
            </p:cNvPr>
            <p:cNvGrpSpPr/>
            <p:nvPr/>
          </p:nvGrpSpPr>
          <p:grpSpPr>
            <a:xfrm>
              <a:off x="2279675" y="1290378"/>
              <a:ext cx="108640" cy="146399"/>
              <a:chOff x="1844231" y="869163"/>
              <a:chExt cx="108640" cy="146399"/>
            </a:xfrm>
          </p:grpSpPr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3444372F-4560-4D87-FEFB-457287BC6A4D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3616B62E-2A52-32FB-747A-063D262976F6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919DF1EE-7397-E7C6-2933-EDE245E289E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E5E405D-1101-C430-735B-E9E36651ACAE}"/>
                </a:ext>
              </a:extLst>
            </p:cNvPr>
            <p:cNvGrpSpPr/>
            <p:nvPr/>
          </p:nvGrpSpPr>
          <p:grpSpPr>
            <a:xfrm>
              <a:off x="2274432" y="1710028"/>
              <a:ext cx="108640" cy="146399"/>
              <a:chOff x="1844231" y="869163"/>
              <a:chExt cx="108640" cy="146399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90958A3E-4F2A-44DA-1572-A7C4D3DDC4AD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2F413AC7-74A0-9D23-C550-D4313AFD96BC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377B72A1-F372-727A-979D-B820E36BFF2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DF309A9-1590-E0DF-0D0F-F2633A0F62F6}"/>
                </a:ext>
              </a:extLst>
            </p:cNvPr>
            <p:cNvGrpSpPr/>
            <p:nvPr/>
          </p:nvGrpSpPr>
          <p:grpSpPr>
            <a:xfrm>
              <a:off x="2272598" y="2132570"/>
              <a:ext cx="108640" cy="146399"/>
              <a:chOff x="1844231" y="869163"/>
              <a:chExt cx="108640" cy="146399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36D8578C-0D21-6A30-DE47-BE0EAD60A2A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ECCC8D10-503F-0B82-81B8-CF6C218C1E4F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C1BD63D6-05C8-45A3-9A66-56A90C6024A0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B45FF56-6F42-DE43-B6E7-0374A37FF47D}"/>
                </a:ext>
              </a:extLst>
            </p:cNvPr>
            <p:cNvGrpSpPr/>
            <p:nvPr/>
          </p:nvGrpSpPr>
          <p:grpSpPr>
            <a:xfrm>
              <a:off x="2279055" y="2571467"/>
              <a:ext cx="108640" cy="146399"/>
              <a:chOff x="1844231" y="869163"/>
              <a:chExt cx="108640" cy="146399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63CAAC47-3DC9-85FB-F3B9-EA564D18D074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67FED169-01BD-9011-4417-CFE57C867BE8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567A537B-F355-725A-2823-15214680A153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858A71D-1275-A41B-495D-C4BC89786501}"/>
                </a:ext>
              </a:extLst>
            </p:cNvPr>
            <p:cNvGrpSpPr/>
            <p:nvPr/>
          </p:nvGrpSpPr>
          <p:grpSpPr>
            <a:xfrm>
              <a:off x="2713716" y="1287138"/>
              <a:ext cx="108640" cy="146399"/>
              <a:chOff x="1844231" y="869163"/>
              <a:chExt cx="108640" cy="146399"/>
            </a:xfrm>
          </p:grpSpPr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D8BF8590-BA9D-06E7-A241-60DAA4B6E3F8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22C2F2E2-CCDD-89EF-1B3F-9AEEE1B818A1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F7941275-0CBE-9D24-CC7B-8EE7A8151641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7293BDA-23C6-DA46-96DA-854445DF56CC}"/>
                </a:ext>
              </a:extLst>
            </p:cNvPr>
            <p:cNvGrpSpPr/>
            <p:nvPr/>
          </p:nvGrpSpPr>
          <p:grpSpPr>
            <a:xfrm>
              <a:off x="2693665" y="1716303"/>
              <a:ext cx="108640" cy="146399"/>
              <a:chOff x="1844231" y="869163"/>
              <a:chExt cx="108640" cy="146399"/>
            </a:xfrm>
          </p:grpSpPr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7E6446C1-3DBB-C5FE-E284-78DABE072A5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2CE591C0-9DDD-61A8-CB78-8BA22BB96F3C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36CF8534-35AF-8D63-DA54-0AEABAAB3B9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D235AC0-E93B-23B9-FC0C-D18394FED3CA}"/>
                </a:ext>
              </a:extLst>
            </p:cNvPr>
            <p:cNvGrpSpPr/>
            <p:nvPr/>
          </p:nvGrpSpPr>
          <p:grpSpPr>
            <a:xfrm>
              <a:off x="2700536" y="2138974"/>
              <a:ext cx="108640" cy="146399"/>
              <a:chOff x="1844231" y="869163"/>
              <a:chExt cx="108640" cy="146399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9E44523-4D81-86A5-986B-DF60DAEC66C3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59E9A484-8301-D5D3-12DA-1CE4AA92DDB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F33BC73-FCC1-0355-6C8E-51322EAA2620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1B87AB5-436E-D7BC-BE83-F9C176F28BC2}"/>
                </a:ext>
              </a:extLst>
            </p:cNvPr>
            <p:cNvGrpSpPr/>
            <p:nvPr/>
          </p:nvGrpSpPr>
          <p:grpSpPr>
            <a:xfrm>
              <a:off x="2700536" y="2571204"/>
              <a:ext cx="108640" cy="146399"/>
              <a:chOff x="1844231" y="869163"/>
              <a:chExt cx="108640" cy="146399"/>
            </a:xfrm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1ACA6D6C-EE71-02E2-FE68-72C031961BC9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66FCDC51-2A85-8E05-EB2A-E834BAB4E569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8AD414FE-F515-AF5A-41DC-895F08AE783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992B011-ECD1-7522-2C4E-CF706CD2DF7B}"/>
                </a:ext>
              </a:extLst>
            </p:cNvPr>
            <p:cNvGrpSpPr/>
            <p:nvPr/>
          </p:nvGrpSpPr>
          <p:grpSpPr>
            <a:xfrm>
              <a:off x="3121469" y="1290378"/>
              <a:ext cx="108640" cy="146399"/>
              <a:chOff x="1844231" y="869163"/>
              <a:chExt cx="108640" cy="146399"/>
            </a:xfrm>
          </p:grpSpPr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DDCFF9AD-C722-956E-CDAD-9BDE8554D9BF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71663148-737D-9DD6-737B-1562B3E7B75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A0DE5892-3820-5030-A916-AA58D56EFD9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5A591AC-166E-737B-6EA3-DE979531AAC0}"/>
                </a:ext>
              </a:extLst>
            </p:cNvPr>
            <p:cNvGrpSpPr/>
            <p:nvPr/>
          </p:nvGrpSpPr>
          <p:grpSpPr>
            <a:xfrm>
              <a:off x="3116226" y="1710028"/>
              <a:ext cx="108640" cy="146399"/>
              <a:chOff x="1844231" y="869163"/>
              <a:chExt cx="108640" cy="146399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058CE678-29F8-1E1D-7E43-BC04FAFA521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1B1C9DD-216D-98EE-1E65-A5DB2A78C137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FA74915E-5D43-171A-6B59-5FB24C19438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E54C2BD-589B-5F78-0E51-771DDE02B0CE}"/>
                </a:ext>
              </a:extLst>
            </p:cNvPr>
            <p:cNvGrpSpPr/>
            <p:nvPr/>
          </p:nvGrpSpPr>
          <p:grpSpPr>
            <a:xfrm>
              <a:off x="3114392" y="2132570"/>
              <a:ext cx="108640" cy="146399"/>
              <a:chOff x="1844231" y="869163"/>
              <a:chExt cx="108640" cy="146399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3607666A-C56C-F491-AFD2-E9F9D14026A3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4DFD6483-2328-A936-9990-A2DBD136FC5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9823BFF-1C16-79EE-F009-E0C41414715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00D53DF-809B-BF8B-EF01-EA2AD209AAA2}"/>
                </a:ext>
              </a:extLst>
            </p:cNvPr>
            <p:cNvGrpSpPr/>
            <p:nvPr/>
          </p:nvGrpSpPr>
          <p:grpSpPr>
            <a:xfrm>
              <a:off x="3120849" y="2571467"/>
              <a:ext cx="108640" cy="146399"/>
              <a:chOff x="1844231" y="869163"/>
              <a:chExt cx="108640" cy="146399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35642F17-6A53-1EE8-DDDD-E6483FAB579C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29519893-2433-0DB1-E9E4-854590A2383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4CFCFBC1-FEFA-1067-4B4D-94344E942F63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E910600-304E-7208-1241-48DFBCEF245A}"/>
                  </a:ext>
                </a:extLst>
              </p:cNvPr>
              <p:cNvSpPr txBox="1"/>
              <p:nvPr/>
            </p:nvSpPr>
            <p:spPr>
              <a:xfrm>
                <a:off x="1539085" y="3338110"/>
                <a:ext cx="5095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E910600-304E-7208-1241-48DFBCEF2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085" y="3338110"/>
                <a:ext cx="50959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B0E2A07-362F-57A3-34E3-24095BFCE7A3}"/>
              </a:ext>
            </a:extLst>
          </p:cNvPr>
          <p:cNvCxnSpPr/>
          <p:nvPr/>
        </p:nvCxnSpPr>
        <p:spPr>
          <a:xfrm flipV="1">
            <a:off x="1638300" y="3315321"/>
            <a:ext cx="706417" cy="88997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7B885189-CBDF-1314-43F0-991B06FF6173}"/>
                  </a:ext>
                </a:extLst>
              </p:cNvPr>
              <p:cNvSpPr txBox="1"/>
              <p:nvPr/>
            </p:nvSpPr>
            <p:spPr>
              <a:xfrm>
                <a:off x="1581162" y="2930163"/>
                <a:ext cx="49156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IM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7B885189-CBDF-1314-43F0-991B06FF6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162" y="2930163"/>
                <a:ext cx="491561" cy="369332"/>
              </a:xfrm>
              <a:prstGeom prst="rect">
                <a:avLst/>
              </a:prstGeom>
              <a:blipFill>
                <a:blip r:embed="rId10"/>
                <a:stretch>
                  <a:fillRect r="-18519" b="-1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7" name="Graphic 116" descr="Processor outline">
            <a:extLst>
              <a:ext uri="{FF2B5EF4-FFF2-40B4-BE49-F238E27FC236}">
                <a16:creationId xmlns:a16="http://schemas.microsoft.com/office/drawing/2014/main" id="{A312BFBA-9EDB-D4A5-D6A7-B0DB3C9D47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5034" y="2607927"/>
            <a:ext cx="672227" cy="6722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900547A9-7BDD-EC65-ECC2-0C0FD0237C06}"/>
                  </a:ext>
                </a:extLst>
              </p:cNvPr>
              <p:cNvSpPr txBox="1"/>
              <p:nvPr/>
            </p:nvSpPr>
            <p:spPr>
              <a:xfrm>
                <a:off x="2754219" y="2330713"/>
                <a:ext cx="656869" cy="369332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900547A9-7BDD-EC65-ECC2-0C0FD0237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219" y="2330713"/>
                <a:ext cx="656869" cy="369332"/>
              </a:xfrm>
              <a:prstGeom prst="rect">
                <a:avLst/>
              </a:prstGeom>
              <a:blipFill>
                <a:blip r:embed="rId13"/>
                <a:stretch>
                  <a:fillRect r="-13889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33">
            <a:extLst>
              <a:ext uri="{FF2B5EF4-FFF2-40B4-BE49-F238E27FC236}">
                <a16:creationId xmlns:a16="http://schemas.microsoft.com/office/drawing/2014/main" id="{DCF56758-9C6B-101C-C44D-935A60A1900D}"/>
              </a:ext>
            </a:extLst>
          </p:cNvPr>
          <p:cNvSpPr/>
          <p:nvPr/>
        </p:nvSpPr>
        <p:spPr>
          <a:xfrm>
            <a:off x="0" y="1257"/>
            <a:ext cx="3779631" cy="521766"/>
          </a:xfrm>
          <a:prstGeom prst="rect">
            <a:avLst/>
          </a:prstGeom>
          <a:solidFill>
            <a:srgbClr val="C00000">
              <a:alpha val="22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Problem Formulation</a:t>
            </a:r>
            <a:endParaRPr lang="en-GB" sz="2800" b="0" strike="noStrike" spc="-1" noProof="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19">
                <a:extLst>
                  <a:ext uri="{FF2B5EF4-FFF2-40B4-BE49-F238E27FC236}">
                    <a16:creationId xmlns:a16="http://schemas.microsoft.com/office/drawing/2014/main" id="{57C7F937-7A6A-AC9E-3D70-3FC5EDCBD9D3}"/>
                  </a:ext>
                </a:extLst>
              </p:cNvPr>
              <p:cNvSpPr txBox="1"/>
              <p:nvPr/>
            </p:nvSpPr>
            <p:spPr>
              <a:xfrm>
                <a:off x="8470490" y="2181422"/>
                <a:ext cx="3452680" cy="498315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noProof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noProof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MU</m:t>
                          </m:r>
                        </m:sub>
                      </m:sSub>
                      <m:d>
                        <m:d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upd</m:t>
                              </m:r>
                            </m:sub>
                          </m:sSub>
                        </m:e>
                      </m:d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  <m:r>
                        <a:rPr lang="en-GB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  <m:r>
                        <a:rPr lang="en-GB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GB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" name="TextBox 19">
                <a:extLst>
                  <a:ext uri="{FF2B5EF4-FFF2-40B4-BE49-F238E27FC236}">
                    <a16:creationId xmlns:a16="http://schemas.microsoft.com/office/drawing/2014/main" id="{57C7F937-7A6A-AC9E-3D70-3FC5EDCBD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0490" y="2181422"/>
                <a:ext cx="3452680" cy="49831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3739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CD717-24F8-4D79-D5CD-8CA306599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EDAD75B7-AB85-22B2-D600-2C294251AF74}"/>
              </a:ext>
            </a:extLst>
          </p:cNvPr>
          <p:cNvCxnSpPr>
            <a:cxnSpLocks/>
          </p:cNvCxnSpPr>
          <p:nvPr/>
        </p:nvCxnSpPr>
        <p:spPr>
          <a:xfrm rot="16200000" flipV="1">
            <a:off x="5840805" y="2610262"/>
            <a:ext cx="2868444" cy="347524"/>
          </a:xfrm>
          <a:prstGeom prst="bentConnector3">
            <a:avLst>
              <a:gd name="adj1" fmla="val 79517"/>
            </a:avLst>
          </a:prstGeom>
          <a:ln w="19050"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D77052BB-F0A2-FDB3-BB7D-97486EA65309}"/>
              </a:ext>
            </a:extLst>
          </p:cNvPr>
          <p:cNvCxnSpPr>
            <a:cxnSpLocks/>
            <a:stCxn id="122" idx="0"/>
          </p:cNvCxnSpPr>
          <p:nvPr/>
        </p:nvCxnSpPr>
        <p:spPr>
          <a:xfrm rot="16200000" flipV="1">
            <a:off x="4380470" y="2443474"/>
            <a:ext cx="2229581" cy="231682"/>
          </a:xfrm>
          <a:prstGeom prst="bentConnector3">
            <a:avLst>
              <a:gd name="adj1" fmla="val 85340"/>
            </a:avLst>
          </a:prstGeom>
          <a:ln w="19050"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1B6B64CC-F06D-A029-C936-BB61AE2D46C1}"/>
              </a:ext>
            </a:extLst>
          </p:cNvPr>
          <p:cNvSpPr/>
          <p:nvPr/>
        </p:nvSpPr>
        <p:spPr>
          <a:xfrm>
            <a:off x="4282211" y="1910156"/>
            <a:ext cx="4225235" cy="1458569"/>
          </a:xfrm>
          <a:prstGeom prst="round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3D95CC71-D13D-196F-8C3D-1010E8794581}"/>
              </a:ext>
            </a:extLst>
          </p:cNvPr>
          <p:cNvSpPr/>
          <p:nvPr/>
        </p:nvSpPr>
        <p:spPr>
          <a:xfrm>
            <a:off x="3465804" y="1349802"/>
            <a:ext cx="153858" cy="1437053"/>
          </a:xfrm>
          <a:prstGeom prst="rightBrace">
            <a:avLst>
              <a:gd name="adj1" fmla="val 77396"/>
              <a:gd name="adj2" fmla="val 3298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aphicFrame>
        <p:nvGraphicFramePr>
          <p:cNvPr id="129" name="Table 128">
            <a:extLst>
              <a:ext uri="{FF2B5EF4-FFF2-40B4-BE49-F238E27FC236}">
                <a16:creationId xmlns:a16="http://schemas.microsoft.com/office/drawing/2014/main" id="{647503B2-E75F-34E1-7F7E-4EF5D828E6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470269"/>
              </p:ext>
            </p:extLst>
          </p:nvPr>
        </p:nvGraphicFramePr>
        <p:xfrm>
          <a:off x="1668986" y="1107754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130" name="Table 129">
            <a:extLst>
              <a:ext uri="{FF2B5EF4-FFF2-40B4-BE49-F238E27FC236}">
                <a16:creationId xmlns:a16="http://schemas.microsoft.com/office/drawing/2014/main" id="{F9B955C2-F59C-1F87-9325-A6BAE8DAC5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652067"/>
              </p:ext>
            </p:extLst>
          </p:nvPr>
        </p:nvGraphicFramePr>
        <p:xfrm>
          <a:off x="1935686" y="1397314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131" name="Table 130">
            <a:extLst>
              <a:ext uri="{FF2B5EF4-FFF2-40B4-BE49-F238E27FC236}">
                <a16:creationId xmlns:a16="http://schemas.microsoft.com/office/drawing/2014/main" id="{CD9F876D-CB16-DEF3-3D73-7D0E03AB8D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332634"/>
              </p:ext>
            </p:extLst>
          </p:nvPr>
        </p:nvGraphicFramePr>
        <p:xfrm>
          <a:off x="2529567" y="1993534"/>
          <a:ext cx="1041400" cy="1066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29883DF9-7920-768B-5E64-5ECA44903056}"/>
              </a:ext>
            </a:extLst>
          </p:cNvPr>
          <p:cNvSpPr/>
          <p:nvPr/>
        </p:nvSpPr>
        <p:spPr>
          <a:xfrm>
            <a:off x="633157" y="5645221"/>
            <a:ext cx="2211302" cy="658091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4" name="TextBox 8">
            <a:extLst>
              <a:ext uri="{FF2B5EF4-FFF2-40B4-BE49-F238E27FC236}">
                <a16:creationId xmlns:a16="http://schemas.microsoft.com/office/drawing/2014/main" id="{97206A4A-84CA-F01F-93B8-A16D4C23B322}"/>
              </a:ext>
            </a:extLst>
          </p:cNvPr>
          <p:cNvSpPr/>
          <p:nvPr/>
        </p:nvSpPr>
        <p:spPr>
          <a:xfrm>
            <a:off x="570242" y="4862114"/>
            <a:ext cx="8683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GB" spc="-1" noProof="0" dirty="0">
                <a:solidFill>
                  <a:srgbClr val="000000"/>
                </a:solidFill>
                <a:latin typeface="Calibri"/>
              </a:rPr>
              <a:t>User</a:t>
            </a:r>
            <a:endParaRPr lang="en-GB" sz="1800" b="0" strike="noStrike" spc="-1" noProof="0" dirty="0">
              <a:latin typeface="Arial"/>
            </a:endParaRPr>
          </a:p>
        </p:txBody>
      </p:sp>
      <p:pic>
        <p:nvPicPr>
          <p:cNvPr id="125" name="Graphic 35" descr="Smart Phone with solid fill">
            <a:extLst>
              <a:ext uri="{FF2B5EF4-FFF2-40B4-BE49-F238E27FC236}">
                <a16:creationId xmlns:a16="http://schemas.microsoft.com/office/drawing/2014/main" id="{D160E9DD-A38E-C719-6F83-4C5A9EC7A3D3}"/>
              </a:ext>
            </a:extLst>
          </p:cNvPr>
          <p:cNvPicPr/>
          <p:nvPr/>
        </p:nvPicPr>
        <p:blipFill>
          <a:blip r:embed="rId3"/>
          <a:stretch/>
        </p:blipFill>
        <p:spPr>
          <a:xfrm rot="1730551">
            <a:off x="2012115" y="5221512"/>
            <a:ext cx="616517" cy="570959"/>
          </a:xfrm>
          <a:prstGeom prst="rect">
            <a:avLst/>
          </a:prstGeom>
          <a:ln w="0">
            <a:noFill/>
          </a:ln>
        </p:spPr>
      </p:pic>
      <p:sp>
        <p:nvSpPr>
          <p:cNvPr id="127" name="PlaceHolder 1">
            <a:extLst>
              <a:ext uri="{FF2B5EF4-FFF2-40B4-BE49-F238E27FC236}">
                <a16:creationId xmlns:a16="http://schemas.microsoft.com/office/drawing/2014/main" id="{795BF48B-9571-8DB0-CCA6-320D2EC5B87E}"/>
              </a:ext>
            </a:extLst>
          </p:cNvPr>
          <p:cNvSpPr>
            <a:spLocks noGrp="1"/>
          </p:cNvSpPr>
          <p:nvPr>
            <p:ph type="sldNum" idx="8"/>
          </p:nvPr>
        </p:nvSpPr>
        <p:spPr>
          <a:xfrm>
            <a:off x="11723213" y="6396851"/>
            <a:ext cx="277650" cy="3643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255DAC-7A2D-4214-8EEB-05093A7AB0F8}" type="slidenum">
              <a:rPr lang="en-GB" sz="2000" b="0" strike="noStrike" spc="-1" noProof="0" smtClean="0">
                <a:solidFill>
                  <a:srgbClr val="8B8B8B"/>
                </a:solidFill>
                <a:latin typeface="Calibri"/>
              </a:rPr>
              <a:t>19</a:t>
            </a:fld>
            <a:endParaRPr lang="en-GB" sz="2000" b="0" strike="noStrike" spc="-1" noProof="0" dirty="0">
              <a:latin typeface="Times New Roman"/>
            </a:endParaRPr>
          </a:p>
        </p:txBody>
      </p:sp>
      <p:pic>
        <p:nvPicPr>
          <p:cNvPr id="5" name="Graphic 4" descr="Walk with solid fill">
            <a:extLst>
              <a:ext uri="{FF2B5EF4-FFF2-40B4-BE49-F238E27FC236}">
                <a16:creationId xmlns:a16="http://schemas.microsoft.com/office/drawing/2014/main" id="{68D2F973-DD85-A0DB-DD26-AA637A1A5B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1098" y="5136191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D305AFB-091C-C383-648D-B8C47F0042A1}"/>
              </a:ext>
            </a:extLst>
          </p:cNvPr>
          <p:cNvSpPr txBox="1"/>
          <p:nvPr/>
        </p:nvSpPr>
        <p:spPr>
          <a:xfrm>
            <a:off x="4423718" y="547822"/>
            <a:ext cx="2213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/>
              <a:t>Energy consumption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3D4DFD-77D1-AC86-485F-AD1EEB004B4A}"/>
              </a:ext>
            </a:extLst>
          </p:cNvPr>
          <p:cNvSpPr txBox="1"/>
          <p:nvPr/>
        </p:nvSpPr>
        <p:spPr>
          <a:xfrm>
            <a:off x="1405789" y="547822"/>
            <a:ext cx="683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SIM</a:t>
            </a:r>
            <a:endParaRPr lang="en-GB" noProof="0" dirty="0"/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08E62F59-1C67-D956-F967-BE17E962FC5B}"/>
              </a:ext>
            </a:extLst>
          </p:cNvPr>
          <p:cNvSpPr/>
          <p:nvPr/>
        </p:nvSpPr>
        <p:spPr>
          <a:xfrm flipH="1">
            <a:off x="2578347" y="2560574"/>
            <a:ext cx="972886" cy="1179576"/>
          </a:xfrm>
          <a:prstGeom prst="arc">
            <a:avLst>
              <a:gd name="adj1" fmla="val 20479574"/>
              <a:gd name="adj2" fmla="val 3048912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BDB5630-592F-2746-6FA3-16A9DA1E7E88}"/>
                  </a:ext>
                </a:extLst>
              </p:cNvPr>
              <p:cNvSpPr txBox="1"/>
              <p:nvPr/>
            </p:nvSpPr>
            <p:spPr>
              <a:xfrm>
                <a:off x="2713933" y="3432288"/>
                <a:ext cx="568195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atom</m:t>
                          </m:r>
                          <m: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disip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BDB5630-592F-2746-6FA3-16A9DA1E7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3933" y="3432288"/>
                <a:ext cx="568195" cy="394019"/>
              </a:xfrm>
              <a:prstGeom prst="rect">
                <a:avLst/>
              </a:prstGeom>
              <a:blipFill>
                <a:blip r:embed="rId6"/>
                <a:stretch>
                  <a:fillRect r="-121505" b="-923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D0D4E9F6-FDC4-C84B-85F6-9314A375EBB2}"/>
              </a:ext>
            </a:extLst>
          </p:cNvPr>
          <p:cNvSpPr/>
          <p:nvPr/>
        </p:nvSpPr>
        <p:spPr>
          <a:xfrm>
            <a:off x="4423718" y="523023"/>
            <a:ext cx="4227663" cy="981863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0F1F6D-1333-FF70-BE7B-E80E6ECE36A5}"/>
              </a:ext>
            </a:extLst>
          </p:cNvPr>
          <p:cNvGrpSpPr>
            <a:grpSpLocks noChangeAspect="1"/>
          </p:cNvGrpSpPr>
          <p:nvPr/>
        </p:nvGrpSpPr>
        <p:grpSpPr>
          <a:xfrm>
            <a:off x="110153" y="1032603"/>
            <a:ext cx="1443385" cy="1498358"/>
            <a:chOff x="1851871" y="1287138"/>
            <a:chExt cx="1378238" cy="1430728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17AEA1A-198C-962D-EC57-96C1DC8909CC}"/>
                </a:ext>
              </a:extLst>
            </p:cNvPr>
            <p:cNvGrpSpPr/>
            <p:nvPr/>
          </p:nvGrpSpPr>
          <p:grpSpPr>
            <a:xfrm>
              <a:off x="1871922" y="1287138"/>
              <a:ext cx="108640" cy="146399"/>
              <a:chOff x="1844231" y="869163"/>
              <a:chExt cx="108640" cy="146399"/>
            </a:xfrm>
          </p:grpSpPr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1039CAB0-5A46-79D1-EE85-11DC27C107DC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9B798359-E0A6-0074-8824-56758053BD79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02D33698-5D1B-3150-BE90-69BB65DD147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8ECB5433-1A9F-77D6-59A4-1A22328B205B}"/>
                </a:ext>
              </a:extLst>
            </p:cNvPr>
            <p:cNvGrpSpPr/>
            <p:nvPr/>
          </p:nvGrpSpPr>
          <p:grpSpPr>
            <a:xfrm>
              <a:off x="1851871" y="1716303"/>
              <a:ext cx="108640" cy="146399"/>
              <a:chOff x="1844231" y="869163"/>
              <a:chExt cx="108640" cy="146399"/>
            </a:xfrm>
          </p:grpSpPr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18F36589-A691-2DF2-A73F-5E9F7D49A992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D0BEBAEF-48E9-A973-2E91-8622BD896BA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BE8723B3-267E-AADC-15EE-3250E23BDEDA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E1FFE96-3716-1003-3AF1-612BEEADFA70}"/>
                </a:ext>
              </a:extLst>
            </p:cNvPr>
            <p:cNvGrpSpPr/>
            <p:nvPr/>
          </p:nvGrpSpPr>
          <p:grpSpPr>
            <a:xfrm>
              <a:off x="1858742" y="2138974"/>
              <a:ext cx="108640" cy="146399"/>
              <a:chOff x="1844231" y="869163"/>
              <a:chExt cx="108640" cy="146399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EED97DC7-2B1E-2419-01D7-A2E635F34137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9AD4A2A1-8FBA-7E00-51B2-E60EEAD5952E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D5274529-43AC-FB4D-20A7-743C050F0814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7B3100A6-4B7B-5FC2-2AB0-3EE7F2DC6374}"/>
                </a:ext>
              </a:extLst>
            </p:cNvPr>
            <p:cNvGrpSpPr/>
            <p:nvPr/>
          </p:nvGrpSpPr>
          <p:grpSpPr>
            <a:xfrm>
              <a:off x="1858742" y="2571204"/>
              <a:ext cx="108640" cy="146399"/>
              <a:chOff x="1844231" y="869163"/>
              <a:chExt cx="108640" cy="146399"/>
            </a:xfrm>
          </p:grpSpPr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C7BE447B-D8D4-CB92-3043-D7E595799C31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A377CECB-28E3-320C-3AF7-C97EFFC6BBC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F49D5D9A-A162-049E-6E4B-1DC5660CBA6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5F6D665-E82E-20FE-1793-E72585752AFA}"/>
                </a:ext>
              </a:extLst>
            </p:cNvPr>
            <p:cNvGrpSpPr/>
            <p:nvPr/>
          </p:nvGrpSpPr>
          <p:grpSpPr>
            <a:xfrm>
              <a:off x="2279675" y="1290378"/>
              <a:ext cx="108640" cy="146399"/>
              <a:chOff x="1844231" y="869163"/>
              <a:chExt cx="108640" cy="146399"/>
            </a:xfrm>
          </p:grpSpPr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3B04E9EE-CF4D-099A-4049-B265E7012F60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B4F219D1-5894-E74D-13D9-1F5E18A923F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BF7179C-4BDB-BC62-712F-96B8C40A9411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AEE83D6F-93A6-09A5-93EE-56118DDA10B4}"/>
                </a:ext>
              </a:extLst>
            </p:cNvPr>
            <p:cNvGrpSpPr/>
            <p:nvPr/>
          </p:nvGrpSpPr>
          <p:grpSpPr>
            <a:xfrm>
              <a:off x="2274432" y="1710028"/>
              <a:ext cx="108640" cy="146399"/>
              <a:chOff x="1844231" y="869163"/>
              <a:chExt cx="108640" cy="146399"/>
            </a:xfrm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82DDED3-26DC-B08F-E219-A9F8E4F7D534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55567F2-A462-112A-8673-70E3328F250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F40720B4-14D3-20D8-BDF8-A2B4E155D793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C3EC12C-9447-D2FC-E957-D905356749AC}"/>
                </a:ext>
              </a:extLst>
            </p:cNvPr>
            <p:cNvGrpSpPr/>
            <p:nvPr/>
          </p:nvGrpSpPr>
          <p:grpSpPr>
            <a:xfrm>
              <a:off x="2272598" y="2132570"/>
              <a:ext cx="108640" cy="146399"/>
              <a:chOff x="1844231" y="869163"/>
              <a:chExt cx="108640" cy="146399"/>
            </a:xfrm>
          </p:grpSpPr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E7505AE1-31B4-25BB-2732-9AF1D28F26EF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28852546-D299-91C4-34CE-FDB06C5975CF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93BAD7E3-6C6E-C2E8-4084-8298CC7C495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5099FE11-62DE-0BD7-7BF1-870CF12B1515}"/>
                </a:ext>
              </a:extLst>
            </p:cNvPr>
            <p:cNvGrpSpPr/>
            <p:nvPr/>
          </p:nvGrpSpPr>
          <p:grpSpPr>
            <a:xfrm>
              <a:off x="2279055" y="2571467"/>
              <a:ext cx="108640" cy="146399"/>
              <a:chOff x="1844231" y="869163"/>
              <a:chExt cx="108640" cy="146399"/>
            </a:xfrm>
          </p:grpSpPr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2740BA46-907C-B5F7-597D-C19E774EA1A1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A7C41336-65DC-2E1B-BD6C-9AB53834F39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E4AC7F17-C85C-A149-1B68-ACEB9861B40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368ADA4-8813-E5BD-0E03-91B9CDF76CEE}"/>
                </a:ext>
              </a:extLst>
            </p:cNvPr>
            <p:cNvGrpSpPr/>
            <p:nvPr/>
          </p:nvGrpSpPr>
          <p:grpSpPr>
            <a:xfrm>
              <a:off x="2713716" y="1287138"/>
              <a:ext cx="108640" cy="146399"/>
              <a:chOff x="1844231" y="869163"/>
              <a:chExt cx="108640" cy="146399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B3336F86-0F6D-627B-6B98-DC54E01089C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2408EC95-189D-0B51-4A39-82194B4164E8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021463D5-1417-59A1-3C96-6B16B4533551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C8AE5EB5-D582-CF85-67A5-8992D4C5E989}"/>
                </a:ext>
              </a:extLst>
            </p:cNvPr>
            <p:cNvGrpSpPr/>
            <p:nvPr/>
          </p:nvGrpSpPr>
          <p:grpSpPr>
            <a:xfrm>
              <a:off x="2693665" y="1716303"/>
              <a:ext cx="108640" cy="146399"/>
              <a:chOff x="1844231" y="869163"/>
              <a:chExt cx="108640" cy="146399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0ADDD8A0-39C0-AE6B-4DF9-D940D02DCEC1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9935FF48-69CE-A2CD-4569-A314E6F88298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661E6D24-2AAF-F0B3-BC6F-FFECA07AD383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5EAD5F2-1038-EFA6-C685-DD6DDA9B4FD9}"/>
                </a:ext>
              </a:extLst>
            </p:cNvPr>
            <p:cNvGrpSpPr/>
            <p:nvPr/>
          </p:nvGrpSpPr>
          <p:grpSpPr>
            <a:xfrm>
              <a:off x="2700536" y="2138974"/>
              <a:ext cx="108640" cy="146399"/>
              <a:chOff x="1844231" y="869163"/>
              <a:chExt cx="108640" cy="146399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A7178823-01A4-FDB0-2B19-F93D330BEBC7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CC3E27C9-6EBA-8933-809A-80834236661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675DF87E-1A8B-6D71-5634-ECADC2C49C30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4809636-59C8-C122-6C29-C8E17AFAE3D7}"/>
                </a:ext>
              </a:extLst>
            </p:cNvPr>
            <p:cNvGrpSpPr/>
            <p:nvPr/>
          </p:nvGrpSpPr>
          <p:grpSpPr>
            <a:xfrm>
              <a:off x="2700536" y="2571204"/>
              <a:ext cx="108640" cy="146399"/>
              <a:chOff x="1844231" y="869163"/>
              <a:chExt cx="108640" cy="146399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E8A45A5F-3C5A-90CB-E7A7-013DAB682A12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9B8F4435-F37C-3ED5-1D52-748A50143C7F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BCF64FAF-D29E-96B9-44C4-2B17AE947BBA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26D7FCF-8063-342A-7F96-28B30565593F}"/>
                </a:ext>
              </a:extLst>
            </p:cNvPr>
            <p:cNvGrpSpPr/>
            <p:nvPr/>
          </p:nvGrpSpPr>
          <p:grpSpPr>
            <a:xfrm>
              <a:off x="3121469" y="1290378"/>
              <a:ext cx="108640" cy="146399"/>
              <a:chOff x="1844231" y="869163"/>
              <a:chExt cx="108640" cy="146399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03D0705-F71B-BCDF-2499-B546EA506C9A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E722A3F1-91F6-3888-FB1E-452D849A49A2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7639DA85-B44B-B6FE-8DCA-16FA6DB2336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AC60291-F586-F417-9132-70EA7A69286A}"/>
                </a:ext>
              </a:extLst>
            </p:cNvPr>
            <p:cNvGrpSpPr/>
            <p:nvPr/>
          </p:nvGrpSpPr>
          <p:grpSpPr>
            <a:xfrm>
              <a:off x="3116226" y="1710028"/>
              <a:ext cx="108640" cy="146399"/>
              <a:chOff x="1844231" y="869163"/>
              <a:chExt cx="108640" cy="146399"/>
            </a:xfrm>
          </p:grpSpPr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96B3D169-A961-ED0E-3B33-0115727AB413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1C57F15-725E-E510-02D9-90FAFDC8030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2E929C8-BBF7-C17D-D045-D99E7ADA9703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02E64BAB-041E-B878-B4A7-DB596FDDECF1}"/>
                </a:ext>
              </a:extLst>
            </p:cNvPr>
            <p:cNvGrpSpPr/>
            <p:nvPr/>
          </p:nvGrpSpPr>
          <p:grpSpPr>
            <a:xfrm>
              <a:off x="3114392" y="2132570"/>
              <a:ext cx="108640" cy="146399"/>
              <a:chOff x="1844231" y="869163"/>
              <a:chExt cx="108640" cy="146399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497FF605-DB22-2029-6438-B890EE1C5BCC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E701DC39-2025-F5CD-5177-4CA63A9D24FC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AC00CBEC-D7AF-08C0-543F-F5E39C9E53E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37C15749-1A87-8465-C5F3-D5379D5F32EC}"/>
                </a:ext>
              </a:extLst>
            </p:cNvPr>
            <p:cNvGrpSpPr/>
            <p:nvPr/>
          </p:nvGrpSpPr>
          <p:grpSpPr>
            <a:xfrm>
              <a:off x="3120849" y="2571467"/>
              <a:ext cx="108640" cy="146399"/>
              <a:chOff x="1844231" y="869163"/>
              <a:chExt cx="108640" cy="146399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D6B1631C-86C3-2964-B090-B34583669E0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7A50B4F2-6F83-17E5-95C4-E26A3C59C36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AF498382-5E3B-36CB-B315-E55966B114C9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38CD31D-B374-B6EC-21CB-40340A55509F}"/>
                  </a:ext>
                </a:extLst>
              </p:cNvPr>
              <p:cNvSpPr txBox="1"/>
              <p:nvPr/>
            </p:nvSpPr>
            <p:spPr>
              <a:xfrm>
                <a:off x="1514741" y="4241035"/>
                <a:ext cx="5095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MU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38CD31D-B374-B6EC-21CB-40340A555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741" y="4241035"/>
                <a:ext cx="509598" cy="369332"/>
              </a:xfrm>
              <a:prstGeom prst="rect">
                <a:avLst/>
              </a:prstGeom>
              <a:blipFill>
                <a:blip r:embed="rId7"/>
                <a:stretch>
                  <a:fillRect r="-5952" b="-1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CF57E8C1-0509-1551-94F3-386CD34764DB}"/>
              </a:ext>
            </a:extLst>
          </p:cNvPr>
          <p:cNvCxnSpPr/>
          <p:nvPr/>
        </p:nvCxnSpPr>
        <p:spPr>
          <a:xfrm flipV="1">
            <a:off x="1613956" y="4218246"/>
            <a:ext cx="706417" cy="88997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9C37A72-CCF0-AFCB-187F-BB6DD2438C2E}"/>
                  </a:ext>
                </a:extLst>
              </p:cNvPr>
              <p:cNvSpPr txBox="1"/>
              <p:nvPr/>
            </p:nvSpPr>
            <p:spPr>
              <a:xfrm>
                <a:off x="66107" y="3206778"/>
                <a:ext cx="25016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FPGA</m:t>
                              </m:r>
                            </m:sub>
                          </m:sSub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drive</m:t>
                              </m:r>
                              <m:r>
                                <a:rPr lang="en-GB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circuit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9C37A72-CCF0-AFCB-187F-BB6DD2438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7" y="3206778"/>
                <a:ext cx="2501628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8" name="Graphic 127" descr="Processor outline">
            <a:extLst>
              <a:ext uri="{FF2B5EF4-FFF2-40B4-BE49-F238E27FC236}">
                <a16:creationId xmlns:a16="http://schemas.microsoft.com/office/drawing/2014/main" id="{8577F46A-5980-6EBA-AEFA-A03B90D777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6323" y="2611425"/>
            <a:ext cx="672227" cy="672227"/>
          </a:xfrm>
          <a:prstGeom prst="rect">
            <a:avLst/>
          </a:prstGeom>
        </p:spPr>
      </p:pic>
      <p:sp>
        <p:nvSpPr>
          <p:cNvPr id="12" name="TextBox 33">
            <a:extLst>
              <a:ext uri="{FF2B5EF4-FFF2-40B4-BE49-F238E27FC236}">
                <a16:creationId xmlns:a16="http://schemas.microsoft.com/office/drawing/2014/main" id="{B4F660A9-047F-990E-022A-485C89647656}"/>
              </a:ext>
            </a:extLst>
          </p:cNvPr>
          <p:cNvSpPr/>
          <p:nvPr/>
        </p:nvSpPr>
        <p:spPr>
          <a:xfrm>
            <a:off x="0" y="1257"/>
            <a:ext cx="4257007" cy="521766"/>
          </a:xfrm>
          <a:prstGeom prst="rect">
            <a:avLst/>
          </a:prstGeom>
          <a:solidFill>
            <a:schemeClr val="accent2">
              <a:lumMod val="60000"/>
              <a:lumOff val="40000"/>
              <a:alpha val="22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Energy-consumption model</a:t>
            </a:r>
            <a:endParaRPr lang="en-GB" sz="2800" b="0" strike="noStrike" spc="-1" noProof="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100D23-8F0B-825A-B182-6AF97EF84045}"/>
                  </a:ext>
                </a:extLst>
              </p:cNvPr>
              <p:cNvSpPr txBox="1"/>
              <p:nvPr/>
            </p:nvSpPr>
            <p:spPr>
              <a:xfrm>
                <a:off x="3061816" y="675569"/>
                <a:ext cx="973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100D23-8F0B-825A-B182-6AF97EF84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816" y="675569"/>
                <a:ext cx="973280" cy="369332"/>
              </a:xfrm>
              <a:prstGeom prst="rect">
                <a:avLst/>
              </a:prstGeom>
              <a:blipFill>
                <a:blip r:embed="rId11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53FC715-4635-0E17-2664-591893143CFF}"/>
              </a:ext>
            </a:extLst>
          </p:cNvPr>
          <p:cNvCxnSpPr>
            <a:cxnSpLocks/>
          </p:cNvCxnSpPr>
          <p:nvPr/>
        </p:nvCxnSpPr>
        <p:spPr>
          <a:xfrm>
            <a:off x="3232174" y="1061819"/>
            <a:ext cx="478518" cy="3750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050F38D-A1A4-2746-63E0-D9A209102E33}"/>
                  </a:ext>
                </a:extLst>
              </p:cNvPr>
              <p:cNvSpPr txBox="1"/>
              <p:nvPr/>
            </p:nvSpPr>
            <p:spPr>
              <a:xfrm>
                <a:off x="3037638" y="3139268"/>
                <a:ext cx="5458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050F38D-A1A4-2746-63E0-D9A209102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638" y="3139268"/>
                <a:ext cx="54585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CC2FF90-0C6C-8D35-E600-BE83D7DA3EB0}"/>
                  </a:ext>
                </a:extLst>
              </p:cNvPr>
              <p:cNvSpPr txBox="1"/>
              <p:nvPr/>
            </p:nvSpPr>
            <p:spPr>
              <a:xfrm>
                <a:off x="3503624" y="1675573"/>
                <a:ext cx="553485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CC2FF90-0C6C-8D35-E600-BE83D7DA3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624" y="1675573"/>
                <a:ext cx="553485" cy="391261"/>
              </a:xfrm>
              <a:prstGeom prst="rect">
                <a:avLst/>
              </a:prstGeom>
              <a:blipFill>
                <a:blip r:embed="rId13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ight Brace 37">
            <a:extLst>
              <a:ext uri="{FF2B5EF4-FFF2-40B4-BE49-F238E27FC236}">
                <a16:creationId xmlns:a16="http://schemas.microsoft.com/office/drawing/2014/main" id="{8CEF1626-941F-53FD-6D0A-0E03FD3563E1}"/>
              </a:ext>
            </a:extLst>
          </p:cNvPr>
          <p:cNvSpPr/>
          <p:nvPr/>
        </p:nvSpPr>
        <p:spPr>
          <a:xfrm rot="5400000">
            <a:off x="2549228" y="2433544"/>
            <a:ext cx="165258" cy="1385244"/>
          </a:xfrm>
          <a:prstGeom prst="rightBrace">
            <a:avLst>
              <a:gd name="adj1" fmla="val 77396"/>
              <a:gd name="adj2" fmla="val 324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958E975-E4A1-674F-13C3-E358B4976976}"/>
                  </a:ext>
                </a:extLst>
              </p:cNvPr>
              <p:cNvSpPr txBox="1"/>
              <p:nvPr/>
            </p:nvSpPr>
            <p:spPr>
              <a:xfrm>
                <a:off x="4217028" y="3674105"/>
                <a:ext cx="2788146" cy="413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MU</m:t>
                        </m:r>
                      </m:sub>
                    </m:sSub>
                    <m:d>
                      <m:dPr>
                        <m:ctrlP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upd</m:t>
                            </m:r>
                          </m:sub>
                        </m:sSub>
                      </m:e>
                    </m:d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noProof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MU</m:t>
                        </m:r>
                      </m:sub>
                    </m:sSub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upd</m:t>
                        </m:r>
                      </m:sub>
                    </m:sSub>
                  </m:oMath>
                </a14:m>
                <a:endParaRPr lang="en-GB" noProof="0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958E975-E4A1-674F-13C3-E358B4976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028" y="3674105"/>
                <a:ext cx="2788146" cy="413768"/>
              </a:xfrm>
              <a:prstGeom prst="rect">
                <a:avLst/>
              </a:prstGeom>
              <a:blipFill>
                <a:blip r:embed="rId14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TextBox 125">
            <a:extLst>
              <a:ext uri="{FF2B5EF4-FFF2-40B4-BE49-F238E27FC236}">
                <a16:creationId xmlns:a16="http://schemas.microsoft.com/office/drawing/2014/main" id="{E8511EEF-7671-2D68-70FD-5A481B094C7C}"/>
              </a:ext>
            </a:extLst>
          </p:cNvPr>
          <p:cNvSpPr txBox="1"/>
          <p:nvPr/>
        </p:nvSpPr>
        <p:spPr>
          <a:xfrm>
            <a:off x="4257007" y="1648509"/>
            <a:ext cx="1242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noProof="0" dirty="0"/>
              <a:t>Protocol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AFF3AF9-54C2-4408-F48F-EF8FB2C3D49E}"/>
              </a:ext>
            </a:extLst>
          </p:cNvPr>
          <p:cNvSpPr txBox="1"/>
          <p:nvPr/>
        </p:nvSpPr>
        <p:spPr>
          <a:xfrm>
            <a:off x="6942119" y="3761027"/>
            <a:ext cx="4203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noProof="0" dirty="0"/>
              <a:t>(2)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0820EA87-889D-54EF-8766-BF1655663412}"/>
              </a:ext>
            </a:extLst>
          </p:cNvPr>
          <p:cNvGrpSpPr/>
          <p:nvPr/>
        </p:nvGrpSpPr>
        <p:grpSpPr>
          <a:xfrm>
            <a:off x="4492322" y="1877303"/>
            <a:ext cx="4089873" cy="1497159"/>
            <a:chOff x="8756062" y="1133890"/>
            <a:chExt cx="4089873" cy="1497159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B14FF2A4-4378-84EA-9CB2-03D9F131AC1C}"/>
                </a:ext>
              </a:extLst>
            </p:cNvPr>
            <p:cNvCxnSpPr>
              <a:cxnSpLocks/>
            </p:cNvCxnSpPr>
            <p:nvPr/>
          </p:nvCxnSpPr>
          <p:spPr>
            <a:xfrm>
              <a:off x="8777935" y="2244637"/>
              <a:ext cx="4068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65F6351C-4A9F-4A4D-5CB3-F04D97519CCB}"/>
                    </a:ext>
                  </a:extLst>
                </p:cNvPr>
                <p:cNvSpPr txBox="1"/>
                <p:nvPr/>
              </p:nvSpPr>
              <p:spPr>
                <a:xfrm>
                  <a:off x="12636040" y="2354050"/>
                  <a:ext cx="16113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GB" noProof="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65F6351C-4A9F-4A4D-5CB3-F04D97519C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6040" y="2354050"/>
                  <a:ext cx="161133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25926" r="-22222" b="-6522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4AE655E-E67A-8821-2715-5EB83F9A790B}"/>
                </a:ext>
              </a:extLst>
            </p:cNvPr>
            <p:cNvSpPr/>
            <p:nvPr/>
          </p:nvSpPr>
          <p:spPr>
            <a:xfrm>
              <a:off x="8796702" y="1783667"/>
              <a:ext cx="714286" cy="423496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82BE819-E47E-6E41-62FE-03F61C83091C}"/>
                    </a:ext>
                  </a:extLst>
                </p:cNvPr>
                <p:cNvSpPr txBox="1"/>
                <p:nvPr/>
              </p:nvSpPr>
              <p:spPr>
                <a:xfrm>
                  <a:off x="8756062" y="1786375"/>
                  <a:ext cx="79302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1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𝜰</m:t>
                            </m:r>
                          </m:e>
                          <m:sub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noProof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82BE819-E47E-6E41-62FE-03F61C8309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6062" y="1786375"/>
                  <a:ext cx="793026" cy="369332"/>
                </a:xfrm>
                <a:prstGeom prst="rect">
                  <a:avLst/>
                </a:prstGeom>
                <a:blipFill>
                  <a:blip r:embed="rId16"/>
                  <a:stretch>
                    <a:fillRect r="-6923" b="-1311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76CB7B41-B5C5-DA93-04DD-A9D92937BC2C}"/>
                </a:ext>
              </a:extLst>
            </p:cNvPr>
            <p:cNvSpPr/>
            <p:nvPr/>
          </p:nvSpPr>
          <p:spPr>
            <a:xfrm>
              <a:off x="9603415" y="1785193"/>
              <a:ext cx="714286" cy="423496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B09E4FE-57BC-9721-93E1-9A7A159B0D43}"/>
                    </a:ext>
                  </a:extLst>
                </p:cNvPr>
                <p:cNvSpPr txBox="1"/>
                <p:nvPr/>
              </p:nvSpPr>
              <p:spPr>
                <a:xfrm>
                  <a:off x="9562775" y="1787901"/>
                  <a:ext cx="79302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1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𝜰</m:t>
                            </m:r>
                          </m:e>
                          <m:sub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noProof="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B09E4FE-57BC-9721-93E1-9A7A159B0D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62775" y="1787901"/>
                  <a:ext cx="793026" cy="369332"/>
                </a:xfrm>
                <a:prstGeom prst="rect">
                  <a:avLst/>
                </a:prstGeom>
                <a:blipFill>
                  <a:blip r:embed="rId17"/>
                  <a:stretch>
                    <a:fillRect r="-6923" b="-14754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96EA0F5F-1F97-52C2-D596-8DECEC6990A0}"/>
                </a:ext>
              </a:extLst>
            </p:cNvPr>
            <p:cNvSpPr/>
            <p:nvPr/>
          </p:nvSpPr>
          <p:spPr>
            <a:xfrm>
              <a:off x="10368769" y="1785193"/>
              <a:ext cx="714286" cy="423496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EC387B4-CDA2-4172-5030-7736F4FDE948}"/>
                    </a:ext>
                  </a:extLst>
                </p:cNvPr>
                <p:cNvSpPr txBox="1"/>
                <p:nvPr/>
              </p:nvSpPr>
              <p:spPr>
                <a:xfrm>
                  <a:off x="10328129" y="1787901"/>
                  <a:ext cx="79302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1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𝜰</m:t>
                            </m:r>
                          </m:e>
                          <m:sub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noProof="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EC387B4-CDA2-4172-5030-7736F4FDE9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28129" y="1787901"/>
                  <a:ext cx="793026" cy="369332"/>
                </a:xfrm>
                <a:prstGeom prst="rect">
                  <a:avLst/>
                </a:prstGeom>
                <a:blipFill>
                  <a:blip r:embed="rId18"/>
                  <a:stretch>
                    <a:fillRect r="-6923" b="-14754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900221C-4CE9-CAC6-4402-43F3EC803E88}"/>
                    </a:ext>
                  </a:extLst>
                </p:cNvPr>
                <p:cNvSpPr txBox="1"/>
                <p:nvPr/>
              </p:nvSpPr>
              <p:spPr>
                <a:xfrm>
                  <a:off x="11172223" y="1786375"/>
                  <a:ext cx="38173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noProof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900221C-4CE9-CAC6-4402-43F3EC803E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72223" y="1786375"/>
                  <a:ext cx="381730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B370FB5A-188E-0E34-ECC8-A0C403AA98B8}"/>
                </a:ext>
              </a:extLst>
            </p:cNvPr>
            <p:cNvSpPr/>
            <p:nvPr/>
          </p:nvSpPr>
          <p:spPr>
            <a:xfrm>
              <a:off x="11878029" y="1761659"/>
              <a:ext cx="714286" cy="423496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5D90F8AD-A5D8-D49E-C60B-22B5665B3B96}"/>
                    </a:ext>
                  </a:extLst>
                </p:cNvPr>
                <p:cNvSpPr txBox="1"/>
                <p:nvPr/>
              </p:nvSpPr>
              <p:spPr>
                <a:xfrm>
                  <a:off x="11837389" y="1764367"/>
                  <a:ext cx="79302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1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𝜰</m:t>
                            </m:r>
                          </m:e>
                          <m:sub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noProof="0" dirty="0"/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5D90F8AD-A5D8-D49E-C60B-22B5665B3B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37389" y="1764367"/>
                  <a:ext cx="793026" cy="369332"/>
                </a:xfrm>
                <a:prstGeom prst="rect">
                  <a:avLst/>
                </a:prstGeom>
                <a:blipFill>
                  <a:blip r:embed="rId20"/>
                  <a:stretch>
                    <a:fillRect r="-6923" b="-14754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23A0663E-342C-9F85-E25D-AE489E9FB5C4}"/>
                </a:ext>
              </a:extLst>
            </p:cNvPr>
            <p:cNvCxnSpPr>
              <a:cxnSpLocks/>
            </p:cNvCxnSpPr>
            <p:nvPr/>
          </p:nvCxnSpPr>
          <p:spPr>
            <a:xfrm>
              <a:off x="8796702" y="1538375"/>
              <a:ext cx="3081327" cy="0"/>
            </a:xfrm>
            <a:prstGeom prst="straightConnector1">
              <a:avLst/>
            </a:prstGeom>
            <a:ln w="1905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351C5B9C-679C-1089-6C8D-256A9D2C283D}"/>
                    </a:ext>
                  </a:extLst>
                </p:cNvPr>
                <p:cNvSpPr txBox="1"/>
                <p:nvPr/>
              </p:nvSpPr>
              <p:spPr>
                <a:xfrm>
                  <a:off x="9801736" y="1133890"/>
                  <a:ext cx="1101348" cy="3940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upd</m:t>
                            </m:r>
                          </m:sub>
                        </m:sSub>
                      </m:oMath>
                    </m:oMathPara>
                  </a14:m>
                  <a:endParaRPr lang="en-GB" noProof="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351C5B9C-679C-1089-6C8D-256A9D2C28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01736" y="1133890"/>
                  <a:ext cx="1101348" cy="394019"/>
                </a:xfrm>
                <a:prstGeom prst="rect">
                  <a:avLst/>
                </a:prstGeom>
                <a:blipFill>
                  <a:blip r:embed="rId21"/>
                  <a:stretch>
                    <a:fillRect b="-9231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5ECF553B-8CA7-67A9-11FF-A16F21EA3E90}"/>
                  </a:ext>
                </a:extLst>
              </p:cNvPr>
              <p:cNvSpPr txBox="1"/>
              <p:nvPr/>
            </p:nvSpPr>
            <p:spPr>
              <a:xfrm>
                <a:off x="4226755" y="4403076"/>
                <a:ext cx="6309113" cy="413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SIM</m:t>
                        </m:r>
                      </m:sub>
                    </m:sSub>
                    <m:d>
                      <m:dPr>
                        <m:ctrlP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upd</m:t>
                            </m:r>
                          </m:sub>
                        </m:sSub>
                      </m:e>
                    </m:d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noProof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FPGA</m:t>
                            </m:r>
                          </m:sub>
                        </m:sSub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drive</m:t>
                            </m:r>
                            <m:r>
                              <a:rPr lang="en-GB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GB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circuit</m:t>
                            </m:r>
                          </m:sub>
                        </m:sSub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noProof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e>
                    </m:d>
                    <m:r>
                      <a:rPr lang="en-GB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upd</m:t>
                        </m:r>
                      </m:sub>
                    </m:sSub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GB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upd</m:t>
                        </m:r>
                      </m:sub>
                    </m:sSub>
                  </m:oMath>
                </a14:m>
                <a:endParaRPr lang="en-GB" noProof="0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5ECF553B-8CA7-67A9-11FF-A16F21EA3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755" y="4403076"/>
                <a:ext cx="6309113" cy="413768"/>
              </a:xfrm>
              <a:prstGeom prst="rect">
                <a:avLst/>
              </a:prstGeom>
              <a:blipFill>
                <a:blip r:embed="rId22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TextBox 143">
            <a:extLst>
              <a:ext uri="{FF2B5EF4-FFF2-40B4-BE49-F238E27FC236}">
                <a16:creationId xmlns:a16="http://schemas.microsoft.com/office/drawing/2014/main" id="{C1291132-397A-04FA-5E00-C9D058AC1108}"/>
              </a:ext>
            </a:extLst>
          </p:cNvPr>
          <p:cNvSpPr txBox="1"/>
          <p:nvPr/>
        </p:nvSpPr>
        <p:spPr>
          <a:xfrm>
            <a:off x="10578044" y="4422307"/>
            <a:ext cx="4203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noProof="0" dirty="0"/>
              <a:t>(3)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FAAB59B-9B8D-72F1-7190-3A6C39302172}"/>
              </a:ext>
            </a:extLst>
          </p:cNvPr>
          <p:cNvSpPr txBox="1"/>
          <p:nvPr/>
        </p:nvSpPr>
        <p:spPr>
          <a:xfrm>
            <a:off x="0" y="6441585"/>
            <a:ext cx="1162833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noProof="0" dirty="0"/>
              <a:t>[1] J. Wang et al., “Reconfigurable Intelligent Surface: Power Consumption </a:t>
            </a:r>
            <a:r>
              <a:rPr lang="en-GB" sz="900" noProof="0" dirty="0" err="1"/>
              <a:t>Modeling</a:t>
            </a:r>
            <a:r>
              <a:rPr lang="en-GB" sz="900" noProof="0" dirty="0"/>
              <a:t> and Practical Measurement Validation,” IEEE Transactions on Communications, vol. 72, no. 9, pp. 5720–5734, Sep. 2024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TextBox 19">
                <a:extLst>
                  <a:ext uri="{FF2B5EF4-FFF2-40B4-BE49-F238E27FC236}">
                    <a16:creationId xmlns:a16="http://schemas.microsoft.com/office/drawing/2014/main" id="{055F774F-8F83-F096-38A2-40FC573FCC77}"/>
                  </a:ext>
                </a:extLst>
              </p:cNvPr>
              <p:cNvSpPr txBox="1"/>
              <p:nvPr/>
            </p:nvSpPr>
            <p:spPr>
              <a:xfrm>
                <a:off x="4653065" y="983893"/>
                <a:ext cx="3452680" cy="498315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noProof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noProof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MU</m:t>
                          </m:r>
                        </m:sub>
                      </m:sSub>
                      <m:d>
                        <m:d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upd</m:t>
                              </m:r>
                            </m:sub>
                          </m:sSub>
                        </m:e>
                      </m:d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  <m:r>
                        <a:rPr lang="en-GB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  <m:r>
                        <a:rPr lang="en-GB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GB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27" name="TextBox 19">
                <a:extLst>
                  <a:ext uri="{FF2B5EF4-FFF2-40B4-BE49-F238E27FC236}">
                    <a16:creationId xmlns:a16="http://schemas.microsoft.com/office/drawing/2014/main" id="{055F774F-8F83-F096-38A2-40FC573FC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065" y="983893"/>
                <a:ext cx="3452680" cy="49831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8" name="TextBox 227">
            <a:extLst>
              <a:ext uri="{FF2B5EF4-FFF2-40B4-BE49-F238E27FC236}">
                <a16:creationId xmlns:a16="http://schemas.microsoft.com/office/drawing/2014/main" id="{460BF20B-E60A-8406-9ECC-4EA7AF919617}"/>
              </a:ext>
            </a:extLst>
          </p:cNvPr>
          <p:cNvSpPr txBox="1"/>
          <p:nvPr/>
        </p:nvSpPr>
        <p:spPr>
          <a:xfrm>
            <a:off x="8103598" y="1020536"/>
            <a:ext cx="4203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noProof="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3250D21-27E0-D6EB-B216-56D308A55F0C}"/>
                  </a:ext>
                </a:extLst>
              </p:cNvPr>
              <p:cNvSpPr txBox="1"/>
              <p:nvPr/>
            </p:nvSpPr>
            <p:spPr>
              <a:xfrm>
                <a:off x="552187" y="1545985"/>
                <a:ext cx="568195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3250D21-27E0-D6EB-B216-56D308A55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87" y="1545985"/>
                <a:ext cx="568195" cy="390748"/>
              </a:xfrm>
              <a:prstGeom prst="rect">
                <a:avLst/>
              </a:prstGeom>
              <a:blipFill>
                <a:blip r:embed="rId2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3958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22" grpId="0"/>
      <p:bldP spid="126" grpId="0"/>
      <p:bldP spid="133" grpId="0"/>
      <p:bldP spid="139" grpId="0"/>
      <p:bldP spid="14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E4CC6-F41E-326C-C3EF-58170CC56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3A82D-8CE6-1F8C-4E6B-BD07CD716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58" y="154052"/>
            <a:ext cx="4664909" cy="664430"/>
          </a:xfrm>
        </p:spPr>
        <p:txBody>
          <a:bodyPr/>
          <a:lstStyle/>
          <a:p>
            <a:r>
              <a:rPr lang="en-GB" sz="3600" noProof="0" dirty="0"/>
              <a:t>Localization Scenario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53551-A99E-D809-CED1-27BAE8DDC283}"/>
              </a:ext>
            </a:extLst>
          </p:cNvPr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932A77E-96FA-4D0D-9FF9-7EEFED12E590}" type="slidenum">
              <a:rPr lang="en-GB" noProof="0" smtClean="0"/>
              <a:t>2</a:t>
            </a:fld>
            <a:endParaRPr lang="en-GB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862E0-9FE9-50F6-D4CD-E97AAE3E6118}"/>
              </a:ext>
            </a:extLst>
          </p:cNvPr>
          <p:cNvSpPr txBox="1"/>
          <p:nvPr/>
        </p:nvSpPr>
        <p:spPr>
          <a:xfrm>
            <a:off x="3457" y="6389012"/>
            <a:ext cx="1043594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noProof="0" dirty="0">
                <a:solidFill>
                  <a:srgbClr val="333333"/>
                </a:solidFill>
                <a:effectLst/>
                <a:latin typeface="HelveticaNeue Regular"/>
              </a:rPr>
              <a:t>P. Heidenreich, A. M. Zoubir and M. </a:t>
            </a:r>
            <a:r>
              <a:rPr lang="en-GB" sz="1100" b="0" i="0" noProof="0" dirty="0" err="1">
                <a:solidFill>
                  <a:srgbClr val="333333"/>
                </a:solidFill>
                <a:effectLst/>
                <a:latin typeface="HelveticaNeue Regular"/>
              </a:rPr>
              <a:t>Rubsamen</a:t>
            </a:r>
            <a:r>
              <a:rPr lang="en-GB" sz="1100" b="0" i="0" noProof="0" dirty="0">
                <a:solidFill>
                  <a:srgbClr val="333333"/>
                </a:solidFill>
                <a:effectLst/>
                <a:latin typeface="HelveticaNeue Regular"/>
              </a:rPr>
              <a:t>, "Joint 2-D DOA Estimation and Phase Calibration for Uniform Rectangular Arrays," in </a:t>
            </a:r>
            <a:r>
              <a:rPr lang="en-GB" sz="1100" b="0" i="1" noProof="0" dirty="0">
                <a:solidFill>
                  <a:srgbClr val="333333"/>
                </a:solidFill>
                <a:effectLst/>
                <a:latin typeface="HelveticaNeue Regular"/>
              </a:rPr>
              <a:t>IEEE Transactions on Signal Processing</a:t>
            </a:r>
            <a:r>
              <a:rPr lang="en-GB" sz="1100" b="0" i="0" noProof="0" dirty="0">
                <a:solidFill>
                  <a:srgbClr val="333333"/>
                </a:solidFill>
                <a:effectLst/>
                <a:latin typeface="HelveticaNeue Regular"/>
              </a:rPr>
              <a:t>, vol. 60, no. 9, pp. 4683-4693, Sept. 2012, </a:t>
            </a:r>
            <a:r>
              <a:rPr lang="en-GB" sz="1100" b="0" i="0" noProof="0" dirty="0" err="1">
                <a:solidFill>
                  <a:srgbClr val="333333"/>
                </a:solidFill>
                <a:effectLst/>
                <a:latin typeface="HelveticaNeue Regular"/>
              </a:rPr>
              <a:t>doi</a:t>
            </a:r>
            <a:r>
              <a:rPr lang="en-GB" sz="1100" b="0" i="0" noProof="0" dirty="0">
                <a:solidFill>
                  <a:srgbClr val="333333"/>
                </a:solidFill>
                <a:effectLst/>
                <a:latin typeface="HelveticaNeue Regular"/>
              </a:rPr>
              <a:t>: 10.1109/TSP.2012.2203125.</a:t>
            </a:r>
            <a:endParaRPr lang="en-GB" sz="1100" noProof="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48FEBDA-2CF4-114D-D711-8F73C35B6451}"/>
              </a:ext>
            </a:extLst>
          </p:cNvPr>
          <p:cNvGrpSpPr/>
          <p:nvPr/>
        </p:nvGrpSpPr>
        <p:grpSpPr>
          <a:xfrm>
            <a:off x="5262237" y="1344447"/>
            <a:ext cx="1378238" cy="1430728"/>
            <a:chOff x="1851871" y="1287138"/>
            <a:chExt cx="1378238" cy="143072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618177E-F815-3424-2E82-BC58BE125FA7}"/>
                </a:ext>
              </a:extLst>
            </p:cNvPr>
            <p:cNvGrpSpPr/>
            <p:nvPr/>
          </p:nvGrpSpPr>
          <p:grpSpPr>
            <a:xfrm>
              <a:off x="1871922" y="1287138"/>
              <a:ext cx="108640" cy="146399"/>
              <a:chOff x="1844231" y="869163"/>
              <a:chExt cx="108640" cy="146399"/>
            </a:xfrm>
          </p:grpSpPr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09B8ACC-6551-6DCA-FCAD-F9AEF9D094F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01971F5-0FF9-3AE2-7830-2CF4BED6965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671C9DF5-3003-8BE4-D78F-DC13FF500F5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CE78833-40B0-3E9C-ED1E-3632D7BE1E67}"/>
                </a:ext>
              </a:extLst>
            </p:cNvPr>
            <p:cNvGrpSpPr/>
            <p:nvPr/>
          </p:nvGrpSpPr>
          <p:grpSpPr>
            <a:xfrm>
              <a:off x="1851871" y="1716303"/>
              <a:ext cx="108640" cy="146399"/>
              <a:chOff x="1844231" y="869163"/>
              <a:chExt cx="108640" cy="146399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2AD5D2FF-1409-9B0A-5E0B-5E5742822A8F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14E2C81-FEE6-47C7-81D0-04D22CFAE67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7BFE9B3-C385-685D-1D61-27FFA93EB14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2437611-0C65-27E9-3E6F-AC28AE46298E}"/>
                </a:ext>
              </a:extLst>
            </p:cNvPr>
            <p:cNvGrpSpPr/>
            <p:nvPr/>
          </p:nvGrpSpPr>
          <p:grpSpPr>
            <a:xfrm>
              <a:off x="1858742" y="2138974"/>
              <a:ext cx="108640" cy="146399"/>
              <a:chOff x="1844231" y="869163"/>
              <a:chExt cx="108640" cy="146399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84DA2D0-B7A1-A621-4F2A-241E4371D73F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AD988E83-046D-E24D-B293-A5B6D999E349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DC058243-D90B-5F9A-DA8E-C719CD46F6AC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915D12A-CD55-DF83-6004-8AE386A12A17}"/>
                </a:ext>
              </a:extLst>
            </p:cNvPr>
            <p:cNvGrpSpPr/>
            <p:nvPr/>
          </p:nvGrpSpPr>
          <p:grpSpPr>
            <a:xfrm>
              <a:off x="1858742" y="2571204"/>
              <a:ext cx="108640" cy="146399"/>
              <a:chOff x="1844231" y="869163"/>
              <a:chExt cx="108640" cy="146399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CF1BBF4-672F-437E-3E2F-1497BB330360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F8BCD908-6B38-B693-78E9-51003322222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414C7D07-660B-48B3-E2C8-C435010571B2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EACBCE-46B5-C076-CCA4-FF4EF16461FB}"/>
                </a:ext>
              </a:extLst>
            </p:cNvPr>
            <p:cNvGrpSpPr/>
            <p:nvPr/>
          </p:nvGrpSpPr>
          <p:grpSpPr>
            <a:xfrm>
              <a:off x="2279675" y="1290378"/>
              <a:ext cx="108640" cy="146399"/>
              <a:chOff x="1844231" y="869163"/>
              <a:chExt cx="108640" cy="146399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E2676D17-ECE2-0C7D-9692-24DF50B38F57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12213FF-2044-F8C8-EDC5-C6EC199D0A09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13A8159-5D6E-60D6-9499-B4E4F09521E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E6A992A-3AED-986C-C288-30381E191210}"/>
                </a:ext>
              </a:extLst>
            </p:cNvPr>
            <p:cNvGrpSpPr/>
            <p:nvPr/>
          </p:nvGrpSpPr>
          <p:grpSpPr>
            <a:xfrm>
              <a:off x="2274432" y="1710028"/>
              <a:ext cx="108640" cy="146399"/>
              <a:chOff x="1844231" y="869163"/>
              <a:chExt cx="108640" cy="146399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761A3DA0-8A30-130C-16A4-F1AE51C95C2D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7B8A867-93E4-F58E-0F96-D21A3831F38E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BD7BD29-26B3-6C99-F86D-F50F7063E7F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B4B9678-0E21-F529-0678-C9182A5A7CFC}"/>
                </a:ext>
              </a:extLst>
            </p:cNvPr>
            <p:cNvGrpSpPr/>
            <p:nvPr/>
          </p:nvGrpSpPr>
          <p:grpSpPr>
            <a:xfrm>
              <a:off x="2272598" y="2132570"/>
              <a:ext cx="108640" cy="146399"/>
              <a:chOff x="1844231" y="869163"/>
              <a:chExt cx="108640" cy="146399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EC30A57E-CCED-E610-BA7E-AB7AB1E4A705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C5C26266-1E1D-6975-C544-EB621807D27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3E51BF0-DFF4-0D44-FD48-54247D9F26E5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A333E32-65C2-6DF7-1A9D-DB7E95032799}"/>
                </a:ext>
              </a:extLst>
            </p:cNvPr>
            <p:cNvGrpSpPr/>
            <p:nvPr/>
          </p:nvGrpSpPr>
          <p:grpSpPr>
            <a:xfrm>
              <a:off x="2279055" y="2571467"/>
              <a:ext cx="108640" cy="146399"/>
              <a:chOff x="1844231" y="869163"/>
              <a:chExt cx="108640" cy="146399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B5F24A3-039C-7F43-ED2C-E8A3B0592C7A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7A13BDEA-CA94-44DF-C6E0-C9800A328CBE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124950F-13F5-B98F-B3B7-52B2F42129D2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2A239E4-1DBE-CADB-DD1B-6506DBE6EECC}"/>
                </a:ext>
              </a:extLst>
            </p:cNvPr>
            <p:cNvGrpSpPr/>
            <p:nvPr/>
          </p:nvGrpSpPr>
          <p:grpSpPr>
            <a:xfrm>
              <a:off x="2713716" y="1287138"/>
              <a:ext cx="108640" cy="146399"/>
              <a:chOff x="1844231" y="869163"/>
              <a:chExt cx="108640" cy="146399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A16B9B5-6BC7-7FDB-E850-53B6C6D6DF5F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3C040E6-655A-D976-F6D5-BA351A98D4C6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CC42BA5-096E-81FA-B9DC-9C33CDE0CBE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0F0C28D-D272-0B74-3400-A2171C29667C}"/>
                </a:ext>
              </a:extLst>
            </p:cNvPr>
            <p:cNvGrpSpPr/>
            <p:nvPr/>
          </p:nvGrpSpPr>
          <p:grpSpPr>
            <a:xfrm>
              <a:off x="2693665" y="1716303"/>
              <a:ext cx="108640" cy="146399"/>
              <a:chOff x="1844231" y="869163"/>
              <a:chExt cx="108640" cy="146399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35C0502F-BDD2-EA38-68F5-A525BAA922C3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E3484F1-8393-BF2B-4A32-8A545C08917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DD52D7D-35D7-2CD8-54EB-113FC9727864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7F7A02D-F394-300F-6CCC-A60B08A519AC}"/>
                </a:ext>
              </a:extLst>
            </p:cNvPr>
            <p:cNvGrpSpPr/>
            <p:nvPr/>
          </p:nvGrpSpPr>
          <p:grpSpPr>
            <a:xfrm>
              <a:off x="2700536" y="2138974"/>
              <a:ext cx="108640" cy="146399"/>
              <a:chOff x="1844231" y="869163"/>
              <a:chExt cx="108640" cy="146399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9176CD34-0303-FC6D-268A-7EF3BD46BB5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609BEC6-5668-CD45-F169-A0391E0BAAD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1D179827-519C-1F09-E22E-F826720E69F1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327280B-F778-05EB-AADC-9DD4E3E55B92}"/>
                </a:ext>
              </a:extLst>
            </p:cNvPr>
            <p:cNvGrpSpPr/>
            <p:nvPr/>
          </p:nvGrpSpPr>
          <p:grpSpPr>
            <a:xfrm>
              <a:off x="2700536" y="2571204"/>
              <a:ext cx="108640" cy="146399"/>
              <a:chOff x="1844231" y="869163"/>
              <a:chExt cx="108640" cy="146399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A5924EA-8CC7-C00D-0661-C430D7E1E693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621C9FF-4051-D760-AEE7-65D05DEFDBD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66CC8EF-BFAA-5AC7-FA8D-950962DCC6A5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7CB6534-DC3F-538C-E1CF-2E5F5AD1027F}"/>
                </a:ext>
              </a:extLst>
            </p:cNvPr>
            <p:cNvGrpSpPr/>
            <p:nvPr/>
          </p:nvGrpSpPr>
          <p:grpSpPr>
            <a:xfrm>
              <a:off x="3121469" y="1290378"/>
              <a:ext cx="108640" cy="146399"/>
              <a:chOff x="1844231" y="869163"/>
              <a:chExt cx="108640" cy="146399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C6B019A-3DA6-21AB-7562-F45486C41B49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F8544C0-E2B9-BAA3-8738-F0F934885FB2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575D16F-DF28-6879-3DB3-49D2A4E5A185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9642A5B-F249-3563-43F4-C302225D6506}"/>
                </a:ext>
              </a:extLst>
            </p:cNvPr>
            <p:cNvGrpSpPr/>
            <p:nvPr/>
          </p:nvGrpSpPr>
          <p:grpSpPr>
            <a:xfrm>
              <a:off x="3116226" y="1710028"/>
              <a:ext cx="108640" cy="146399"/>
              <a:chOff x="1844231" y="869163"/>
              <a:chExt cx="108640" cy="146399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F8EC92E-F5B0-7136-96C7-F1FA55A57114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2331EDC9-8573-4B98-912A-98731F98A49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BE18C13-4F62-E37F-AB81-2F02ACA83EB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F1A01F8-07AE-9DF3-F953-5552ADC3587E}"/>
                </a:ext>
              </a:extLst>
            </p:cNvPr>
            <p:cNvGrpSpPr/>
            <p:nvPr/>
          </p:nvGrpSpPr>
          <p:grpSpPr>
            <a:xfrm>
              <a:off x="3114392" y="2132570"/>
              <a:ext cx="108640" cy="146399"/>
              <a:chOff x="1844231" y="869163"/>
              <a:chExt cx="108640" cy="146399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C01A53B-3EE8-D4C8-45E4-7C7787A61DF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0935003-2CBC-619C-1D7C-4778041C445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690243AE-B43E-907C-15E2-1825DEE28F1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C88B56F-AEC5-9D01-5633-0EA8C2D41A6C}"/>
                </a:ext>
              </a:extLst>
            </p:cNvPr>
            <p:cNvGrpSpPr/>
            <p:nvPr/>
          </p:nvGrpSpPr>
          <p:grpSpPr>
            <a:xfrm>
              <a:off x="3120849" y="2571467"/>
              <a:ext cx="108640" cy="146399"/>
              <a:chOff x="1844231" y="869163"/>
              <a:chExt cx="108640" cy="146399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D667908-F7AA-3BFC-D745-3038DCC57C9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6271C3F-FA8F-567F-0186-8C8BF7E94308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3B8EA0F-1FEB-B033-6612-4EE0E8C93F2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4" name="Oval 73">
            <a:extLst>
              <a:ext uri="{FF2B5EF4-FFF2-40B4-BE49-F238E27FC236}">
                <a16:creationId xmlns:a16="http://schemas.microsoft.com/office/drawing/2014/main" id="{C0A6A932-23F4-8939-3C78-79BCE254772B}"/>
              </a:ext>
            </a:extLst>
          </p:cNvPr>
          <p:cNvSpPr/>
          <p:nvPr/>
        </p:nvSpPr>
        <p:spPr>
          <a:xfrm>
            <a:off x="9387141" y="4489906"/>
            <a:ext cx="1214148" cy="327178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5" name="TextBox 8">
            <a:extLst>
              <a:ext uri="{FF2B5EF4-FFF2-40B4-BE49-F238E27FC236}">
                <a16:creationId xmlns:a16="http://schemas.microsoft.com/office/drawing/2014/main" id="{C79055E4-6DE4-58C4-6B1A-99B7B8E853E3}"/>
              </a:ext>
            </a:extLst>
          </p:cNvPr>
          <p:cNvSpPr/>
          <p:nvPr/>
        </p:nvSpPr>
        <p:spPr>
          <a:xfrm>
            <a:off x="10485000" y="3989476"/>
            <a:ext cx="8683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GB" spc="-1" noProof="0" dirty="0">
                <a:solidFill>
                  <a:srgbClr val="000000"/>
                </a:solidFill>
                <a:latin typeface="Calibri"/>
              </a:rPr>
              <a:t>User</a:t>
            </a:r>
            <a:endParaRPr lang="en-GB" sz="1800" b="0" strike="noStrike" spc="-1" noProof="0" dirty="0">
              <a:latin typeface="Arial"/>
            </a:endParaRPr>
          </a:p>
        </p:txBody>
      </p:sp>
      <p:pic>
        <p:nvPicPr>
          <p:cNvPr id="76" name="Graphic 35" descr="Smart Phone with solid fill">
            <a:extLst>
              <a:ext uri="{FF2B5EF4-FFF2-40B4-BE49-F238E27FC236}">
                <a16:creationId xmlns:a16="http://schemas.microsoft.com/office/drawing/2014/main" id="{4B4D9AE6-7631-70B1-BAF8-9A1224D21891}"/>
              </a:ext>
            </a:extLst>
          </p:cNvPr>
          <p:cNvPicPr/>
          <p:nvPr/>
        </p:nvPicPr>
        <p:blipFill>
          <a:blip r:embed="rId2"/>
          <a:stretch/>
        </p:blipFill>
        <p:spPr>
          <a:xfrm rot="1730551">
            <a:off x="9990066" y="4214462"/>
            <a:ext cx="346456" cy="278418"/>
          </a:xfrm>
          <a:prstGeom prst="rect">
            <a:avLst/>
          </a:prstGeom>
          <a:ln w="0">
            <a:noFill/>
          </a:ln>
        </p:spPr>
      </p:pic>
      <p:pic>
        <p:nvPicPr>
          <p:cNvPr id="78" name="Graphic 77" descr="Walk with solid fill">
            <a:extLst>
              <a:ext uri="{FF2B5EF4-FFF2-40B4-BE49-F238E27FC236}">
                <a16:creationId xmlns:a16="http://schemas.microsoft.com/office/drawing/2014/main" id="{69223490-51B8-9395-1D31-B87247D04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28752" y="4214123"/>
            <a:ext cx="454605" cy="454605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F72047F-FB71-A51F-5484-606CC5BF58BE}"/>
              </a:ext>
            </a:extLst>
          </p:cNvPr>
          <p:cNvCxnSpPr>
            <a:cxnSpLocks/>
          </p:cNvCxnSpPr>
          <p:nvPr/>
        </p:nvCxnSpPr>
        <p:spPr>
          <a:xfrm flipH="1" flipV="1">
            <a:off x="8895644" y="3492792"/>
            <a:ext cx="627304" cy="76447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24C48D1-7176-D91F-A4B0-E24D8BB9416D}"/>
                  </a:ext>
                </a:extLst>
              </p:cNvPr>
              <p:cNvSpPr txBox="1"/>
              <p:nvPr/>
            </p:nvSpPr>
            <p:spPr>
              <a:xfrm>
                <a:off x="9359528" y="3571211"/>
                <a:ext cx="1124357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noProof="0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24C48D1-7176-D91F-A4B0-E24D8BB94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528" y="3571211"/>
                <a:ext cx="1124357" cy="411010"/>
              </a:xfrm>
              <a:prstGeom prst="rect">
                <a:avLst/>
              </a:prstGeom>
              <a:blipFill>
                <a:blip r:embed="rId5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FFAB0DE8-0053-EA65-2CF8-3A13A49B3EEF}"/>
                  </a:ext>
                </a:extLst>
              </p:cNvPr>
              <p:cNvSpPr txBox="1"/>
              <p:nvPr/>
            </p:nvSpPr>
            <p:spPr>
              <a:xfrm>
                <a:off x="5343413" y="933257"/>
                <a:ext cx="13040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FFAB0DE8-0053-EA65-2CF8-3A13A49B3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413" y="933257"/>
                <a:ext cx="1304012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9" name="Picture 88">
            <a:extLst>
              <a:ext uri="{FF2B5EF4-FFF2-40B4-BE49-F238E27FC236}">
                <a16:creationId xmlns:a16="http://schemas.microsoft.com/office/drawing/2014/main" id="{F1B23C74-0BD0-25ED-A813-493D419DB3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758" y="2284226"/>
            <a:ext cx="4329486" cy="3432700"/>
          </a:xfrm>
          <a:prstGeom prst="rect">
            <a:avLst/>
          </a:prstGeom>
        </p:spPr>
      </p:pic>
      <p:sp>
        <p:nvSpPr>
          <p:cNvPr id="90" name="Arc 89">
            <a:extLst>
              <a:ext uri="{FF2B5EF4-FFF2-40B4-BE49-F238E27FC236}">
                <a16:creationId xmlns:a16="http://schemas.microsoft.com/office/drawing/2014/main" id="{0D737528-195B-B579-5839-A1B93095F07D}"/>
              </a:ext>
            </a:extLst>
          </p:cNvPr>
          <p:cNvSpPr/>
          <p:nvPr/>
        </p:nvSpPr>
        <p:spPr>
          <a:xfrm rot="15226965" flipV="1">
            <a:off x="3687627" y="1080235"/>
            <a:ext cx="1450427" cy="2036091"/>
          </a:xfrm>
          <a:prstGeom prst="arc">
            <a:avLst>
              <a:gd name="adj1" fmla="val 18829512"/>
              <a:gd name="adj2" fmla="val 5272874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EE732DB-C561-A11B-7F51-BBBECF3B8C4E}"/>
              </a:ext>
            </a:extLst>
          </p:cNvPr>
          <p:cNvSpPr txBox="1"/>
          <p:nvPr/>
        </p:nvSpPr>
        <p:spPr>
          <a:xfrm>
            <a:off x="2675932" y="1511628"/>
            <a:ext cx="2031325" cy="369332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noProof="0" dirty="0"/>
              <a:t>Signal Processing</a:t>
            </a:r>
          </a:p>
        </p:txBody>
      </p:sp>
    </p:spTree>
    <p:extLst>
      <p:ext uri="{BB962C8B-B14F-4D97-AF65-F5344CB8AC3E}">
        <p14:creationId xmlns:p14="http://schemas.microsoft.com/office/powerpoint/2010/main" val="3295085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73B76-3F2D-F170-2A11-C4AB7F66D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99095D6-5361-2669-858B-1391243BEFB1}"/>
              </a:ext>
            </a:extLst>
          </p:cNvPr>
          <p:cNvSpPr/>
          <p:nvPr/>
        </p:nvSpPr>
        <p:spPr>
          <a:xfrm>
            <a:off x="633157" y="5645221"/>
            <a:ext cx="2211302" cy="658091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4" name="TextBox 8">
            <a:extLst>
              <a:ext uri="{FF2B5EF4-FFF2-40B4-BE49-F238E27FC236}">
                <a16:creationId xmlns:a16="http://schemas.microsoft.com/office/drawing/2014/main" id="{29ECCDEA-D8F9-C881-290D-0201ECEA3C37}"/>
              </a:ext>
            </a:extLst>
          </p:cNvPr>
          <p:cNvSpPr/>
          <p:nvPr/>
        </p:nvSpPr>
        <p:spPr>
          <a:xfrm>
            <a:off x="570242" y="4862114"/>
            <a:ext cx="8683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GB" spc="-1" noProof="0" dirty="0">
                <a:solidFill>
                  <a:srgbClr val="000000"/>
                </a:solidFill>
                <a:latin typeface="Calibri"/>
              </a:rPr>
              <a:t>User</a:t>
            </a:r>
            <a:endParaRPr lang="en-GB" sz="1800" b="0" strike="noStrike" spc="-1" noProof="0" dirty="0">
              <a:latin typeface="Arial"/>
            </a:endParaRPr>
          </a:p>
        </p:txBody>
      </p:sp>
      <p:pic>
        <p:nvPicPr>
          <p:cNvPr id="125" name="Graphic 35" descr="Smart Phone with solid fill">
            <a:extLst>
              <a:ext uri="{FF2B5EF4-FFF2-40B4-BE49-F238E27FC236}">
                <a16:creationId xmlns:a16="http://schemas.microsoft.com/office/drawing/2014/main" id="{4E666971-7844-E41E-7C27-F4F11A05B46A}"/>
              </a:ext>
            </a:extLst>
          </p:cNvPr>
          <p:cNvPicPr/>
          <p:nvPr/>
        </p:nvPicPr>
        <p:blipFill>
          <a:blip r:embed="rId3"/>
          <a:stretch/>
        </p:blipFill>
        <p:spPr>
          <a:xfrm rot="1730551">
            <a:off x="2012115" y="5221512"/>
            <a:ext cx="616517" cy="570959"/>
          </a:xfrm>
          <a:prstGeom prst="rect">
            <a:avLst/>
          </a:prstGeom>
          <a:ln w="0">
            <a:noFill/>
          </a:ln>
        </p:spPr>
      </p:pic>
      <p:sp>
        <p:nvSpPr>
          <p:cNvPr id="127" name="PlaceHolder 1">
            <a:extLst>
              <a:ext uri="{FF2B5EF4-FFF2-40B4-BE49-F238E27FC236}">
                <a16:creationId xmlns:a16="http://schemas.microsoft.com/office/drawing/2014/main" id="{9D655CDE-2A38-78EB-9B09-9522368F3C7E}"/>
              </a:ext>
            </a:extLst>
          </p:cNvPr>
          <p:cNvSpPr>
            <a:spLocks noGrp="1"/>
          </p:cNvSpPr>
          <p:nvPr>
            <p:ph type="sldNum" idx="8"/>
          </p:nvPr>
        </p:nvSpPr>
        <p:spPr>
          <a:xfrm>
            <a:off x="11723213" y="6396851"/>
            <a:ext cx="277650" cy="3643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255DAC-7A2D-4214-8EEB-05093A7AB0F8}" type="slidenum">
              <a:rPr lang="en-GB" sz="2000" b="0" strike="noStrike" spc="-1" noProof="0" smtClean="0">
                <a:solidFill>
                  <a:srgbClr val="8B8B8B"/>
                </a:solidFill>
                <a:latin typeface="Calibri"/>
              </a:rPr>
              <a:t>20</a:t>
            </a:fld>
            <a:endParaRPr lang="en-GB" sz="2000" b="0" strike="noStrike" spc="-1" noProof="0" dirty="0">
              <a:latin typeface="Times New Roman"/>
            </a:endParaRPr>
          </a:p>
        </p:txBody>
      </p:sp>
      <p:pic>
        <p:nvPicPr>
          <p:cNvPr id="5" name="Graphic 4" descr="Walk with solid fill">
            <a:extLst>
              <a:ext uri="{FF2B5EF4-FFF2-40B4-BE49-F238E27FC236}">
                <a16:creationId xmlns:a16="http://schemas.microsoft.com/office/drawing/2014/main" id="{AC0EE894-2845-E3BC-0485-92AF9D4DBA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1098" y="5136191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B99E75B-2514-6B3A-6709-43700E21A280}"/>
              </a:ext>
            </a:extLst>
          </p:cNvPr>
          <p:cNvSpPr txBox="1"/>
          <p:nvPr/>
        </p:nvSpPr>
        <p:spPr>
          <a:xfrm>
            <a:off x="4423718" y="547822"/>
            <a:ext cx="2213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/>
              <a:t>Energy consumption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8885554-51CF-4533-A869-FC40CCE2150F}"/>
                  </a:ext>
                </a:extLst>
              </p:cNvPr>
              <p:cNvSpPr txBox="1"/>
              <p:nvPr/>
            </p:nvSpPr>
            <p:spPr>
              <a:xfrm>
                <a:off x="1462208" y="3467812"/>
                <a:ext cx="13640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</a:rPr>
                            <m:t>unit</m:t>
                          </m:r>
                          <m:r>
                            <a:rPr lang="en-GB" b="0" i="0" noProof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</a:rPr>
                            <m:t>circuit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8885554-51CF-4533-A869-FC40CCE21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208" y="3467812"/>
                <a:ext cx="1364049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70A70CE1-50B9-D9DB-8F1E-7810157FC849}"/>
              </a:ext>
            </a:extLst>
          </p:cNvPr>
          <p:cNvSpPr/>
          <p:nvPr/>
        </p:nvSpPr>
        <p:spPr>
          <a:xfrm>
            <a:off x="4490607" y="615794"/>
            <a:ext cx="4160774" cy="88909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C411557-CA5F-CF93-343F-C5CDC477C3AE}"/>
                  </a:ext>
                </a:extLst>
              </p:cNvPr>
              <p:cNvSpPr txBox="1"/>
              <p:nvPr/>
            </p:nvSpPr>
            <p:spPr>
              <a:xfrm>
                <a:off x="2011099" y="4601850"/>
                <a:ext cx="5095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MU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C411557-CA5F-CF93-343F-C5CDC477C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099" y="4601850"/>
                <a:ext cx="509598" cy="369332"/>
              </a:xfrm>
              <a:prstGeom prst="rect">
                <a:avLst/>
              </a:prstGeom>
              <a:blipFill>
                <a:blip r:embed="rId7"/>
                <a:stretch>
                  <a:fillRect r="-9524" b="-1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C0328CE2-D24B-4AD4-9318-913DCF8E21A4}"/>
              </a:ext>
            </a:extLst>
          </p:cNvPr>
          <p:cNvCxnSpPr>
            <a:cxnSpLocks/>
          </p:cNvCxnSpPr>
          <p:nvPr/>
        </p:nvCxnSpPr>
        <p:spPr>
          <a:xfrm flipV="1">
            <a:off x="1613956" y="4534407"/>
            <a:ext cx="505002" cy="57381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1024CBD-5405-2B9A-489C-71394B503737}"/>
                  </a:ext>
                </a:extLst>
              </p:cNvPr>
              <p:cNvSpPr txBox="1"/>
              <p:nvPr/>
            </p:nvSpPr>
            <p:spPr>
              <a:xfrm>
                <a:off x="-25092" y="3471697"/>
                <a:ext cx="16794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control</m:t>
                          </m:r>
                          <m: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board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1024CBD-5405-2B9A-489C-71394B503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5092" y="3471697"/>
                <a:ext cx="1679456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8" name="Graphic 127" descr="Processor outline">
            <a:extLst>
              <a:ext uri="{FF2B5EF4-FFF2-40B4-BE49-F238E27FC236}">
                <a16:creationId xmlns:a16="http://schemas.microsoft.com/office/drawing/2014/main" id="{73EE81EF-8CC3-A94D-9CB2-73C94A06E0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8412" y="3764586"/>
            <a:ext cx="672227" cy="672227"/>
          </a:xfrm>
          <a:prstGeom prst="rect">
            <a:avLst/>
          </a:prstGeom>
        </p:spPr>
      </p:pic>
      <p:sp>
        <p:nvSpPr>
          <p:cNvPr id="12" name="TextBox 33">
            <a:extLst>
              <a:ext uri="{FF2B5EF4-FFF2-40B4-BE49-F238E27FC236}">
                <a16:creationId xmlns:a16="http://schemas.microsoft.com/office/drawing/2014/main" id="{484F5F9E-3BE7-516F-E9A4-0706D48084CC}"/>
              </a:ext>
            </a:extLst>
          </p:cNvPr>
          <p:cNvSpPr/>
          <p:nvPr/>
        </p:nvSpPr>
        <p:spPr>
          <a:xfrm>
            <a:off x="0" y="1257"/>
            <a:ext cx="7137723" cy="521766"/>
          </a:xfrm>
          <a:prstGeom prst="rect">
            <a:avLst/>
          </a:prstGeom>
          <a:solidFill>
            <a:schemeClr val="accent2">
              <a:lumMod val="60000"/>
              <a:lumOff val="40000"/>
              <a:alpha val="22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Energy-consumption model: Varactor Diode</a:t>
            </a:r>
            <a:endParaRPr lang="en-GB" sz="2800" b="0" strike="noStrike" spc="-1" noProof="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360D3A1-8E90-0658-D1B7-AC065423F0E0}"/>
                  </a:ext>
                </a:extLst>
              </p:cNvPr>
              <p:cNvSpPr txBox="1"/>
              <p:nvPr/>
            </p:nvSpPr>
            <p:spPr>
              <a:xfrm>
                <a:off x="358283" y="3201637"/>
                <a:ext cx="5458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360D3A1-8E90-0658-D1B7-AC065423F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83" y="3201637"/>
                <a:ext cx="54585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ight Brace 37">
            <a:extLst>
              <a:ext uri="{FF2B5EF4-FFF2-40B4-BE49-F238E27FC236}">
                <a16:creationId xmlns:a16="http://schemas.microsoft.com/office/drawing/2014/main" id="{52DCC5AD-5AFF-E546-CA0F-71AB45572661}"/>
              </a:ext>
            </a:extLst>
          </p:cNvPr>
          <p:cNvSpPr/>
          <p:nvPr/>
        </p:nvSpPr>
        <p:spPr>
          <a:xfrm rot="5400000">
            <a:off x="1634384" y="1745867"/>
            <a:ext cx="145857" cy="2929713"/>
          </a:xfrm>
          <a:prstGeom prst="rightBrace">
            <a:avLst>
              <a:gd name="adj1" fmla="val 77396"/>
              <a:gd name="adj2" fmla="val 871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78551CA1-40A7-BF22-30BA-01544D474E74}"/>
                  </a:ext>
                </a:extLst>
              </p:cNvPr>
              <p:cNvSpPr txBox="1"/>
              <p:nvPr/>
            </p:nvSpPr>
            <p:spPr>
              <a:xfrm>
                <a:off x="3974855" y="1635373"/>
                <a:ext cx="7653476" cy="413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SIM</m:t>
                        </m:r>
                      </m:sub>
                    </m:sSub>
                    <m:d>
                      <m:dPr>
                        <m:ctrlP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upd</m:t>
                            </m:r>
                          </m:sub>
                        </m:sSub>
                      </m:e>
                    </m:d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noProof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control</m:t>
                            </m:r>
                            <m:r>
                              <a:rPr lang="en-GB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GB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board</m:t>
                            </m:r>
                          </m:sub>
                        </m:sSub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drive</m:t>
                            </m:r>
                            <m:r>
                              <a:rPr lang="en-GB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GB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circuit</m:t>
                            </m:r>
                          </m:sub>
                        </m:sSub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noProof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e>
                    </m:d>
                    <m:r>
                      <a:rPr lang="en-GB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upd</m:t>
                        </m:r>
                      </m:sub>
                    </m:sSub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atom</m:t>
                        </m:r>
                        <m:r>
                          <a:rPr lang="en-GB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GB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disip</m:t>
                        </m:r>
                      </m:sub>
                    </m:sSub>
                    <m:r>
                      <a:rPr lang="en-GB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upd</m:t>
                        </m:r>
                      </m:sub>
                    </m:sSub>
                  </m:oMath>
                </a14:m>
                <a:endParaRPr lang="en-GB" noProof="0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78551CA1-40A7-BF22-30BA-01544D474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855" y="1635373"/>
                <a:ext cx="7653476" cy="413768"/>
              </a:xfrm>
              <a:prstGeom prst="rect">
                <a:avLst/>
              </a:prstGeom>
              <a:blipFill>
                <a:blip r:embed="rId12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TextBox 143">
            <a:extLst>
              <a:ext uri="{FF2B5EF4-FFF2-40B4-BE49-F238E27FC236}">
                <a16:creationId xmlns:a16="http://schemas.microsoft.com/office/drawing/2014/main" id="{560D5A0E-5ED3-B8EF-04C0-C2F6E128FE55}"/>
              </a:ext>
            </a:extLst>
          </p:cNvPr>
          <p:cNvSpPr txBox="1"/>
          <p:nvPr/>
        </p:nvSpPr>
        <p:spPr>
          <a:xfrm>
            <a:off x="11746100" y="1678331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(2)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39E709A-CC40-4E69-88EA-AA8DC63E283B}"/>
              </a:ext>
            </a:extLst>
          </p:cNvPr>
          <p:cNvSpPr txBox="1"/>
          <p:nvPr/>
        </p:nvSpPr>
        <p:spPr>
          <a:xfrm>
            <a:off x="0" y="6362562"/>
            <a:ext cx="1162833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noProof="0" dirty="0"/>
              <a:t>[1] J. Wang et al., “Reconfigurable Intelligent Surface: Power Consumption </a:t>
            </a:r>
            <a:r>
              <a:rPr lang="en-GB" sz="900" noProof="0" dirty="0" err="1"/>
              <a:t>Modeling</a:t>
            </a:r>
            <a:r>
              <a:rPr lang="en-GB" sz="900" noProof="0" dirty="0"/>
              <a:t> and Practical Measurement Validation,” IEEE Transactions on Communications, vol. 72, no. 9, pp. 5720–5734, Sep. 2024</a:t>
            </a:r>
            <a:endParaRPr lang="en-GB" sz="900" noProof="0" dirty="0">
              <a:effectLst/>
            </a:endParaRPr>
          </a:p>
          <a:p>
            <a:r>
              <a:rPr lang="en-GB" sz="900" noProof="0" dirty="0">
                <a:effectLst/>
              </a:rPr>
              <a:t>[2] J. Tong, Z. An, X. Zhao, S. Liao, and L. Yang, “In-Sensor Machine Learning: Radio Frequency Neural Networks for Wireless Sensing,” in </a:t>
            </a:r>
            <a:r>
              <a:rPr lang="en-GB" sz="900" i="1" noProof="0" dirty="0">
                <a:effectLst/>
              </a:rPr>
              <a:t>Proceedings of the Twenty-fifth International Symposium on Theory, Algorithmic Foundations, and Protocol Design for Mobile Networks and Mobile Computing</a:t>
            </a:r>
            <a:r>
              <a:rPr lang="en-GB" sz="900" noProof="0" dirty="0">
                <a:effectLst/>
              </a:rPr>
              <a:t>, in </a:t>
            </a:r>
            <a:r>
              <a:rPr lang="en-GB" sz="900" noProof="0" dirty="0" err="1">
                <a:effectLst/>
              </a:rPr>
              <a:t>MobiHoc</a:t>
            </a:r>
            <a:r>
              <a:rPr lang="en-GB" sz="900" noProof="0" dirty="0">
                <a:effectLst/>
              </a:rPr>
              <a:t> ’24. New York, NY, USA: Association for Computing Machinery, Oktober 2024, pp. 261–270. </a:t>
            </a:r>
            <a:r>
              <a:rPr lang="en-GB" sz="900" noProof="0" dirty="0" err="1">
                <a:effectLst/>
              </a:rPr>
              <a:t>doi</a:t>
            </a:r>
            <a:r>
              <a:rPr lang="en-GB" sz="900" noProof="0" dirty="0">
                <a:effectLst/>
              </a:rPr>
              <a:t>: </a:t>
            </a:r>
            <a:r>
              <a:rPr lang="en-GB" sz="900" noProof="0" dirty="0">
                <a:effectLst/>
                <a:hlinkClick r:id="rId13"/>
              </a:rPr>
              <a:t>10.1145/3641512.3686393</a:t>
            </a:r>
            <a:r>
              <a:rPr lang="en-GB" sz="900" noProof="0" dirty="0">
                <a:effectLst/>
              </a:rPr>
              <a:t>.</a:t>
            </a:r>
          </a:p>
        </p:txBody>
      </p:sp>
      <p:graphicFrame>
        <p:nvGraphicFramePr>
          <p:cNvPr id="148" name="Table 147">
            <a:extLst>
              <a:ext uri="{FF2B5EF4-FFF2-40B4-BE49-F238E27FC236}">
                <a16:creationId xmlns:a16="http://schemas.microsoft.com/office/drawing/2014/main" id="{D5FA8E2E-CC0A-0F41-CE8F-1CB9DAD36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012001"/>
              </p:ext>
            </p:extLst>
          </p:nvPr>
        </p:nvGraphicFramePr>
        <p:xfrm>
          <a:off x="4796814" y="2419861"/>
          <a:ext cx="2412000" cy="9144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351149">
                  <a:extLst>
                    <a:ext uri="{9D8B030D-6E8A-4147-A177-3AD203B41FA5}">
                      <a16:colId xmlns:a16="http://schemas.microsoft.com/office/drawing/2014/main" val="3284982849"/>
                    </a:ext>
                  </a:extLst>
                </a:gridCol>
                <a:gridCol w="1060851">
                  <a:extLst>
                    <a:ext uri="{9D8B030D-6E8A-4147-A177-3AD203B41FA5}">
                      <a16:colId xmlns:a16="http://schemas.microsoft.com/office/drawing/2014/main" val="1369903436"/>
                    </a:ext>
                  </a:extLst>
                </a:gridCol>
              </a:tblGrid>
              <a:tr h="300000"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Board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Power</a:t>
                      </a:r>
                      <a:endParaRPr lang="en-GB" sz="1400" b="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2751205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XC7K70T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4.8 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7969298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ZYNQ7100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1.5 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0783368"/>
                  </a:ext>
                </a:extLst>
              </a:tr>
            </a:tbl>
          </a:graphicData>
        </a:graphic>
      </p:graphicFrame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8A6DDAC9-D709-79BD-F995-9779624DC03D}"/>
              </a:ext>
            </a:extLst>
          </p:cNvPr>
          <p:cNvCxnSpPr>
            <a:cxnSpLocks/>
            <a:stCxn id="148" idx="0"/>
          </p:cNvCxnSpPr>
          <p:nvPr/>
        </p:nvCxnSpPr>
        <p:spPr>
          <a:xfrm rot="5400000" flipH="1" flipV="1">
            <a:off x="5974953" y="2077002"/>
            <a:ext cx="370720" cy="314999"/>
          </a:xfrm>
          <a:prstGeom prst="bentConnector3">
            <a:avLst>
              <a:gd name="adj1" fmla="val 50000"/>
            </a:avLst>
          </a:prstGeom>
          <a:ln w="19050"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C75FD8E-9D6E-71E0-CB17-807878835100}"/>
                  </a:ext>
                </a:extLst>
              </p:cNvPr>
              <p:cNvSpPr txBox="1"/>
              <p:nvPr/>
            </p:nvSpPr>
            <p:spPr>
              <a:xfrm>
                <a:off x="4510957" y="3634695"/>
                <a:ext cx="6166302" cy="7359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drive</m:t>
                          </m:r>
                          <m: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circuit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m:rPr>
                                          <m:brk m:alnAt="23"/>
                                        </m:r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</m:nary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⌈"/>
                              <m:endChr m:val="⌉"/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m:rPr>
                                          <m:brk m:alnAt="23"/>
                                        </m:r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</m:e>
                                  </m:nary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d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unit</m:t>
                          </m:r>
                          <m: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circuit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C75FD8E-9D6E-71E0-CB17-807878835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957" y="3634695"/>
                <a:ext cx="6166302" cy="73590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050124-8D30-94B5-A0E1-C2B6238AC5FA}"/>
                  </a:ext>
                </a:extLst>
              </p:cNvPr>
              <p:cNvSpPr txBox="1"/>
              <p:nvPr/>
            </p:nvSpPr>
            <p:spPr>
              <a:xfrm>
                <a:off x="4622939" y="4425701"/>
                <a:ext cx="4354454" cy="18926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6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1600" noProof="0" dirty="0"/>
                  <a:t>: number of atoms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60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60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60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begChr m:val="{"/>
                          <m:endChr m:val=""/>
                          <m:ctrlPr>
                            <a:rPr lang="en-GB" sz="160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1600" i="1" noProof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noProof="0" smtClean="0"/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600" noProof="0" smtClean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600" noProof="0" smtClean="0"/>
                                  <m:t>the</m:t>
                                </m:r>
                                <m:r>
                                  <m:rPr>
                                    <m:nor/>
                                  </m:rPr>
                                  <a:rPr lang="en-GB" sz="1600" noProof="0" smtClean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600" noProof="0" smtClean="0"/>
                                  <m:t>i</m:t>
                                </m:r>
                                <m:r>
                                  <m:rPr>
                                    <m:nor/>
                                  </m:rPr>
                                  <a:rPr lang="en-GB" sz="1600" noProof="0" smtClean="0"/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en-GB" sz="1600" noProof="0" smtClean="0"/>
                                  <m:t>th</m:t>
                                </m:r>
                                <m:r>
                                  <m:rPr>
                                    <m:nor/>
                                  </m:rPr>
                                  <a:rPr lang="en-GB" sz="1600" noProof="0" smtClean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600" noProof="0" smtClean="0"/>
                                  <m:t>atom</m:t>
                                </m:r>
                                <m:r>
                                  <a:rPr lang="en-GB" sz="1600" noProof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600" noProof="0" smtClean="0">
                                    <a:latin typeface="Cambria Math" panose="02040503050406030204" pitchFamily="18" charset="0"/>
                                  </a:rPr>
                                  <m:t>is</m:t>
                                </m:r>
                                <m:r>
                                  <a:rPr lang="en-GB" sz="1600" noProof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600" noProof="0" smtClean="0">
                                    <a:latin typeface="Cambria Math" panose="02040503050406030204" pitchFamily="18" charset="0"/>
                                  </a:rPr>
                                  <m:t>reconfigurable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6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GB" sz="160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noProof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sz="16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sz="16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16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GB" sz="1600" noProof="0" dirty="0"/>
                  <a:t>: number of atoms in the same group, where all are configured the same.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sz="16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sz="1600" noProof="0" dirty="0"/>
                  <a:t>: number of signal generated by the same atom-circuit.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050124-8D30-94B5-A0E1-C2B6238AC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2939" y="4425701"/>
                <a:ext cx="4354454" cy="1892698"/>
              </a:xfrm>
              <a:prstGeom prst="rect">
                <a:avLst/>
              </a:prstGeom>
              <a:blipFill>
                <a:blip r:embed="rId15"/>
                <a:stretch>
                  <a:fillRect l="-699" t="-968" b="-354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AF3A958-EC04-DD11-5E44-1B7A0D2F909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901280" y="2682543"/>
            <a:ext cx="1585554" cy="207485"/>
          </a:xfrm>
          <a:prstGeom prst="bentConnector3">
            <a:avLst>
              <a:gd name="adj1" fmla="val 50000"/>
            </a:avLst>
          </a:prstGeom>
          <a:ln w="19050"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5577A22-723A-987F-7AA2-06F11ACCCE23}"/>
              </a:ext>
            </a:extLst>
          </p:cNvPr>
          <p:cNvSpPr txBox="1"/>
          <p:nvPr/>
        </p:nvSpPr>
        <p:spPr>
          <a:xfrm>
            <a:off x="10529522" y="3865313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C6A58A-0938-4FFF-A65C-1407237BF643}"/>
                  </a:ext>
                </a:extLst>
              </p:cNvPr>
              <p:cNvSpPr txBox="1"/>
              <p:nvPr/>
            </p:nvSpPr>
            <p:spPr>
              <a:xfrm>
                <a:off x="9474109" y="2604647"/>
                <a:ext cx="1801015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atom</m:t>
                          </m:r>
                          <m: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disip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C6A58A-0938-4FFF-A65C-1407237B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4109" y="2604647"/>
                <a:ext cx="1801015" cy="394019"/>
              </a:xfrm>
              <a:prstGeom prst="rect">
                <a:avLst/>
              </a:prstGeom>
              <a:blipFill>
                <a:blip r:embed="rId16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9DB968E8-2410-9EDF-3CE2-3AB42E0CD9EF}"/>
              </a:ext>
            </a:extLst>
          </p:cNvPr>
          <p:cNvCxnSpPr>
            <a:cxnSpLocks/>
            <a:stCxn id="17" idx="0"/>
          </p:cNvCxnSpPr>
          <p:nvPr/>
        </p:nvCxnSpPr>
        <p:spPr>
          <a:xfrm rot="16200000" flipV="1">
            <a:off x="9965498" y="2195528"/>
            <a:ext cx="535888" cy="282350"/>
          </a:xfrm>
          <a:prstGeom prst="bentConnector3">
            <a:avLst>
              <a:gd name="adj1" fmla="val 50000"/>
            </a:avLst>
          </a:prstGeom>
          <a:ln w="19050"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B3FA37D-75A5-279F-1379-8C56F6EDB52D}"/>
              </a:ext>
            </a:extLst>
          </p:cNvPr>
          <p:cNvSpPr txBox="1"/>
          <p:nvPr/>
        </p:nvSpPr>
        <p:spPr>
          <a:xfrm>
            <a:off x="11172995" y="2651990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(4)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CEE2C90-DF96-C721-8BD1-8DC971EA8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12568"/>
              </p:ext>
            </p:extLst>
          </p:nvPr>
        </p:nvGraphicFramePr>
        <p:xfrm>
          <a:off x="9311213" y="4559533"/>
          <a:ext cx="2412000" cy="9144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351149">
                  <a:extLst>
                    <a:ext uri="{9D8B030D-6E8A-4147-A177-3AD203B41FA5}">
                      <a16:colId xmlns:a16="http://schemas.microsoft.com/office/drawing/2014/main" val="3284982849"/>
                    </a:ext>
                  </a:extLst>
                </a:gridCol>
                <a:gridCol w="1060851">
                  <a:extLst>
                    <a:ext uri="{9D8B030D-6E8A-4147-A177-3AD203B41FA5}">
                      <a16:colId xmlns:a16="http://schemas.microsoft.com/office/drawing/2014/main" val="1369903436"/>
                    </a:ext>
                  </a:extLst>
                </a:gridCol>
              </a:tblGrid>
              <a:tr h="300000"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Component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Power</a:t>
                      </a:r>
                      <a:endParaRPr lang="en-GB" sz="1400" b="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2751205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DAC3484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250 </a:t>
                      </a:r>
                      <a:r>
                        <a:rPr lang="en-GB" sz="1400" noProof="0" dirty="0" err="1"/>
                        <a:t>mW</a:t>
                      </a:r>
                      <a:endParaRPr lang="en-GB" sz="14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7969298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AD8021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180 </a:t>
                      </a:r>
                      <a:r>
                        <a:rPr lang="en-GB" sz="1400" noProof="0" dirty="0" err="1"/>
                        <a:t>mW</a:t>
                      </a:r>
                      <a:endParaRPr lang="en-GB" sz="14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0783368"/>
                  </a:ext>
                </a:extLst>
              </a:tr>
            </a:tbl>
          </a:graphicData>
        </a:graphic>
      </p:graphicFrame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44FADF4-161D-A58E-4578-EDEB897B7B86}"/>
              </a:ext>
            </a:extLst>
          </p:cNvPr>
          <p:cNvCxnSpPr>
            <a:cxnSpLocks/>
          </p:cNvCxnSpPr>
          <p:nvPr/>
        </p:nvCxnSpPr>
        <p:spPr>
          <a:xfrm rot="16200000" flipV="1">
            <a:off x="9657498" y="4170490"/>
            <a:ext cx="339655" cy="337115"/>
          </a:xfrm>
          <a:prstGeom prst="bentConnector3">
            <a:avLst>
              <a:gd name="adj1" fmla="val 50000"/>
            </a:avLst>
          </a:prstGeom>
          <a:ln w="19050"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C4BBAB5A-DD03-D611-1AB6-2A5DCAB92D3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226" y="549251"/>
            <a:ext cx="3259660" cy="2565938"/>
          </a:xfrm>
          <a:prstGeom prst="rect">
            <a:avLst/>
          </a:prstGeom>
        </p:spPr>
      </p:pic>
      <p:sp>
        <p:nvSpPr>
          <p:cNvPr id="31" name="Right Brace 30">
            <a:extLst>
              <a:ext uri="{FF2B5EF4-FFF2-40B4-BE49-F238E27FC236}">
                <a16:creationId xmlns:a16="http://schemas.microsoft.com/office/drawing/2014/main" id="{A7FABF06-C261-1670-C08D-6017D67C84DB}"/>
              </a:ext>
            </a:extLst>
          </p:cNvPr>
          <p:cNvSpPr/>
          <p:nvPr/>
        </p:nvSpPr>
        <p:spPr>
          <a:xfrm rot="19856797">
            <a:off x="3053647" y="2083220"/>
            <a:ext cx="134515" cy="985679"/>
          </a:xfrm>
          <a:prstGeom prst="rightBrace">
            <a:avLst>
              <a:gd name="adj1" fmla="val 77396"/>
              <a:gd name="adj2" fmla="val 8386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4ECDDB4-7ED8-2FEC-5AEE-166E41320E16}"/>
                  </a:ext>
                </a:extLst>
              </p:cNvPr>
              <p:cNvSpPr txBox="1"/>
              <p:nvPr/>
            </p:nvSpPr>
            <p:spPr>
              <a:xfrm>
                <a:off x="3316819" y="2591320"/>
                <a:ext cx="553485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4ECDDB4-7ED8-2FEC-5AEE-166E41320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819" y="2591320"/>
                <a:ext cx="553485" cy="391261"/>
              </a:xfrm>
              <a:prstGeom prst="rect">
                <a:avLst/>
              </a:prstGeom>
              <a:blipFill>
                <a:blip r:embed="rId18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0" name="Group 149">
            <a:extLst>
              <a:ext uri="{FF2B5EF4-FFF2-40B4-BE49-F238E27FC236}">
                <a16:creationId xmlns:a16="http://schemas.microsoft.com/office/drawing/2014/main" id="{FC0777EC-67BC-A796-C687-2DB28733E406}"/>
              </a:ext>
            </a:extLst>
          </p:cNvPr>
          <p:cNvGrpSpPr/>
          <p:nvPr/>
        </p:nvGrpSpPr>
        <p:grpSpPr>
          <a:xfrm>
            <a:off x="1621870" y="3853345"/>
            <a:ext cx="597930" cy="447114"/>
            <a:chOff x="1928850" y="3753874"/>
            <a:chExt cx="597930" cy="447114"/>
          </a:xfrm>
        </p:grpSpPr>
        <p:sp>
          <p:nvSpPr>
            <p:cNvPr id="120" name="Isosceles Triangle 119">
              <a:extLst>
                <a:ext uri="{FF2B5EF4-FFF2-40B4-BE49-F238E27FC236}">
                  <a16:creationId xmlns:a16="http://schemas.microsoft.com/office/drawing/2014/main" id="{AF93D9EC-2910-4A0D-845D-A54D8CCEE597}"/>
                </a:ext>
              </a:extLst>
            </p:cNvPr>
            <p:cNvSpPr/>
            <p:nvPr/>
          </p:nvSpPr>
          <p:spPr>
            <a:xfrm rot="5400000">
              <a:off x="2003986" y="3764586"/>
              <a:ext cx="447114" cy="425689"/>
            </a:xfrm>
            <a:prstGeom prst="triangl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A28F025-A008-762E-5E0E-389DD5AA4052}"/>
                </a:ext>
              </a:extLst>
            </p:cNvPr>
            <p:cNvCxnSpPr/>
            <p:nvPr/>
          </p:nvCxnSpPr>
          <p:spPr>
            <a:xfrm>
              <a:off x="1928850" y="3817018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C26AC962-1EC6-059F-ED3B-34B70970B190}"/>
                </a:ext>
              </a:extLst>
            </p:cNvPr>
            <p:cNvCxnSpPr/>
            <p:nvPr/>
          </p:nvCxnSpPr>
          <p:spPr>
            <a:xfrm>
              <a:off x="1931237" y="3883694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F06F630-8F05-EB9A-F84D-DABEDCEEE2B8}"/>
                </a:ext>
              </a:extLst>
            </p:cNvPr>
            <p:cNvCxnSpPr/>
            <p:nvPr/>
          </p:nvCxnSpPr>
          <p:spPr>
            <a:xfrm>
              <a:off x="1931233" y="3957513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643255FD-0239-8713-8F21-856E604D62DF}"/>
                </a:ext>
              </a:extLst>
            </p:cNvPr>
            <p:cNvCxnSpPr/>
            <p:nvPr/>
          </p:nvCxnSpPr>
          <p:spPr>
            <a:xfrm>
              <a:off x="1933620" y="4024189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38505FC-C0E0-8ABC-70B1-D129E5514983}"/>
                </a:ext>
              </a:extLst>
            </p:cNvPr>
            <p:cNvCxnSpPr/>
            <p:nvPr/>
          </p:nvCxnSpPr>
          <p:spPr>
            <a:xfrm>
              <a:off x="1930687" y="4090863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38EE029-A3A6-2AB2-9293-975DE22B7E57}"/>
                </a:ext>
              </a:extLst>
            </p:cNvPr>
            <p:cNvCxnSpPr/>
            <p:nvPr/>
          </p:nvCxnSpPr>
          <p:spPr>
            <a:xfrm>
              <a:off x="1933074" y="4157539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F3840121-01AB-8109-F91C-F164246ACB71}"/>
                </a:ext>
              </a:extLst>
            </p:cNvPr>
            <p:cNvCxnSpPr/>
            <p:nvPr/>
          </p:nvCxnSpPr>
          <p:spPr>
            <a:xfrm>
              <a:off x="2440388" y="3976561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Arc 151">
            <a:extLst>
              <a:ext uri="{FF2B5EF4-FFF2-40B4-BE49-F238E27FC236}">
                <a16:creationId xmlns:a16="http://schemas.microsoft.com/office/drawing/2014/main" id="{DEC41ACA-92F6-5D28-E303-ECD99AD7A6E3}"/>
              </a:ext>
            </a:extLst>
          </p:cNvPr>
          <p:cNvSpPr/>
          <p:nvPr/>
        </p:nvSpPr>
        <p:spPr>
          <a:xfrm flipH="1">
            <a:off x="1740934" y="1866901"/>
            <a:ext cx="972886" cy="2115124"/>
          </a:xfrm>
          <a:prstGeom prst="arc">
            <a:avLst>
              <a:gd name="adj1" fmla="val 20479574"/>
              <a:gd name="adj2" fmla="val 3542754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8629453E-ED4D-80D4-2D7E-77747EEEE498}"/>
              </a:ext>
            </a:extLst>
          </p:cNvPr>
          <p:cNvSpPr txBox="1"/>
          <p:nvPr/>
        </p:nvSpPr>
        <p:spPr>
          <a:xfrm>
            <a:off x="3241962" y="1048384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noProof="0" dirty="0"/>
              <a:t>@5GHz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9">
                <a:extLst>
                  <a:ext uri="{FF2B5EF4-FFF2-40B4-BE49-F238E27FC236}">
                    <a16:creationId xmlns:a16="http://schemas.microsoft.com/office/drawing/2014/main" id="{DE1A9BF3-045A-C9C8-4F2B-040F94A0A148}"/>
                  </a:ext>
                </a:extLst>
              </p:cNvPr>
              <p:cNvSpPr txBox="1"/>
              <p:nvPr/>
            </p:nvSpPr>
            <p:spPr>
              <a:xfrm>
                <a:off x="4653065" y="983893"/>
                <a:ext cx="3452680" cy="498315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noProof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noProof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MU</m:t>
                          </m:r>
                        </m:sub>
                      </m:sSub>
                      <m:d>
                        <m:d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upd</m:t>
                              </m:r>
                            </m:sub>
                          </m:sSub>
                        </m:e>
                      </m:d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noProof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  <m:r>
                        <a:rPr lang="en-GB" i="1" noProof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 noProof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  <m:r>
                        <a:rPr lang="en-GB" i="1" noProof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noProof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GB" i="1" noProof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54" name="TextBox 19">
                <a:extLst>
                  <a:ext uri="{FF2B5EF4-FFF2-40B4-BE49-F238E27FC236}">
                    <a16:creationId xmlns:a16="http://schemas.microsoft.com/office/drawing/2014/main" id="{DE1A9BF3-045A-C9C8-4F2B-040F94A0A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065" y="983893"/>
                <a:ext cx="3452680" cy="49831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TextBox 154">
            <a:extLst>
              <a:ext uri="{FF2B5EF4-FFF2-40B4-BE49-F238E27FC236}">
                <a16:creationId xmlns:a16="http://schemas.microsoft.com/office/drawing/2014/main" id="{3D762C96-716F-BBE2-DF1A-BFD9D9C99B3E}"/>
              </a:ext>
            </a:extLst>
          </p:cNvPr>
          <p:cNvSpPr txBox="1"/>
          <p:nvPr/>
        </p:nvSpPr>
        <p:spPr>
          <a:xfrm>
            <a:off x="8103598" y="1059448"/>
            <a:ext cx="38985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00" noProof="0" dirty="0"/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305324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5" grpId="0"/>
      <p:bldP spid="17" grpId="0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4B2F4-AAAF-5A91-36BE-44E10B09F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0664F86E-8843-2BFB-4C5C-07DAF9BCCF29}"/>
              </a:ext>
            </a:extLst>
          </p:cNvPr>
          <p:cNvSpPr/>
          <p:nvPr/>
        </p:nvSpPr>
        <p:spPr>
          <a:xfrm>
            <a:off x="633157" y="5645221"/>
            <a:ext cx="2211302" cy="658091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4" name="TextBox 8">
            <a:extLst>
              <a:ext uri="{FF2B5EF4-FFF2-40B4-BE49-F238E27FC236}">
                <a16:creationId xmlns:a16="http://schemas.microsoft.com/office/drawing/2014/main" id="{837C5A72-A781-C9CA-08D5-0C44F7D13528}"/>
              </a:ext>
            </a:extLst>
          </p:cNvPr>
          <p:cNvSpPr/>
          <p:nvPr/>
        </p:nvSpPr>
        <p:spPr>
          <a:xfrm>
            <a:off x="570242" y="4862114"/>
            <a:ext cx="8683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GB" spc="-1" noProof="0" dirty="0">
                <a:solidFill>
                  <a:srgbClr val="000000"/>
                </a:solidFill>
                <a:latin typeface="Calibri"/>
              </a:rPr>
              <a:t>User</a:t>
            </a:r>
            <a:endParaRPr lang="en-GB" sz="1800" b="0" strike="noStrike" spc="-1" noProof="0" dirty="0">
              <a:latin typeface="Arial"/>
            </a:endParaRPr>
          </a:p>
        </p:txBody>
      </p:sp>
      <p:pic>
        <p:nvPicPr>
          <p:cNvPr id="125" name="Graphic 35" descr="Smart Phone with solid fill">
            <a:extLst>
              <a:ext uri="{FF2B5EF4-FFF2-40B4-BE49-F238E27FC236}">
                <a16:creationId xmlns:a16="http://schemas.microsoft.com/office/drawing/2014/main" id="{BA9BB05F-92D6-4A23-55E7-C404BC9EC02B}"/>
              </a:ext>
            </a:extLst>
          </p:cNvPr>
          <p:cNvPicPr/>
          <p:nvPr/>
        </p:nvPicPr>
        <p:blipFill>
          <a:blip r:embed="rId3"/>
          <a:stretch/>
        </p:blipFill>
        <p:spPr>
          <a:xfrm rot="1730551">
            <a:off x="2012115" y="5221512"/>
            <a:ext cx="616517" cy="570959"/>
          </a:xfrm>
          <a:prstGeom prst="rect">
            <a:avLst/>
          </a:prstGeom>
          <a:ln w="0">
            <a:noFill/>
          </a:ln>
        </p:spPr>
      </p:pic>
      <p:sp>
        <p:nvSpPr>
          <p:cNvPr id="127" name="PlaceHolder 1">
            <a:extLst>
              <a:ext uri="{FF2B5EF4-FFF2-40B4-BE49-F238E27FC236}">
                <a16:creationId xmlns:a16="http://schemas.microsoft.com/office/drawing/2014/main" id="{D44B4480-CA38-6EAC-0DB6-D79484818D2D}"/>
              </a:ext>
            </a:extLst>
          </p:cNvPr>
          <p:cNvSpPr>
            <a:spLocks noGrp="1"/>
          </p:cNvSpPr>
          <p:nvPr>
            <p:ph type="sldNum" idx="8"/>
          </p:nvPr>
        </p:nvSpPr>
        <p:spPr>
          <a:xfrm>
            <a:off x="11492089" y="6396851"/>
            <a:ext cx="508774" cy="3643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255DAC-7A2D-4214-8EEB-05093A7AB0F8}" type="slidenum">
              <a:rPr lang="en-GB" sz="2000" b="0" strike="noStrike" spc="-1" noProof="0" smtClean="0">
                <a:solidFill>
                  <a:srgbClr val="8B8B8B"/>
                </a:solidFill>
                <a:latin typeface="Calibri"/>
              </a:rPr>
              <a:t>21</a:t>
            </a:fld>
            <a:endParaRPr lang="en-GB" sz="2000" b="0" strike="noStrike" spc="-1" noProof="0" dirty="0">
              <a:latin typeface="Times New Roman"/>
            </a:endParaRPr>
          </a:p>
        </p:txBody>
      </p:sp>
      <p:pic>
        <p:nvPicPr>
          <p:cNvPr id="5" name="Graphic 4" descr="Walk with solid fill">
            <a:extLst>
              <a:ext uri="{FF2B5EF4-FFF2-40B4-BE49-F238E27FC236}">
                <a16:creationId xmlns:a16="http://schemas.microsoft.com/office/drawing/2014/main" id="{52F17EE7-04E2-5E1C-D378-20E6013224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1098" y="5136191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19">
                <a:extLst>
                  <a:ext uri="{FF2B5EF4-FFF2-40B4-BE49-F238E27FC236}">
                    <a16:creationId xmlns:a16="http://schemas.microsoft.com/office/drawing/2014/main" id="{C6863965-2D7C-EE99-8E49-97A7E398128E}"/>
                  </a:ext>
                </a:extLst>
              </p:cNvPr>
              <p:cNvSpPr txBox="1"/>
              <p:nvPr/>
            </p:nvSpPr>
            <p:spPr>
              <a:xfrm>
                <a:off x="4653065" y="983893"/>
                <a:ext cx="3452680" cy="498315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noProof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noProof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MU</m:t>
                          </m:r>
                        </m:sub>
                      </m:sSub>
                      <m:d>
                        <m:d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upd</m:t>
                              </m:r>
                            </m:sub>
                          </m:sSub>
                        </m:e>
                      </m:d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  <m:r>
                        <a:rPr lang="en-GB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  <m:r>
                        <a:rPr lang="en-GB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GB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6" name="TextBox 19">
                <a:extLst>
                  <a:ext uri="{FF2B5EF4-FFF2-40B4-BE49-F238E27FC236}">
                    <a16:creationId xmlns:a16="http://schemas.microsoft.com/office/drawing/2014/main" id="{C6863965-2D7C-EE99-8E49-97A7E3981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065" y="983893"/>
                <a:ext cx="3452680" cy="4983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F206599A-323E-1560-1176-4EA404C8E013}"/>
              </a:ext>
            </a:extLst>
          </p:cNvPr>
          <p:cNvSpPr txBox="1"/>
          <p:nvPr/>
        </p:nvSpPr>
        <p:spPr>
          <a:xfrm>
            <a:off x="4423718" y="547822"/>
            <a:ext cx="2213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/>
              <a:t>Energy consumption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0E151C1-0176-0F9B-35E6-098638F464DA}"/>
              </a:ext>
            </a:extLst>
          </p:cNvPr>
          <p:cNvSpPr/>
          <p:nvPr/>
        </p:nvSpPr>
        <p:spPr>
          <a:xfrm>
            <a:off x="4490607" y="615794"/>
            <a:ext cx="4160774" cy="88909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0239936A-3EB2-FE5B-8C85-15CE497BA0A3}"/>
                  </a:ext>
                </a:extLst>
              </p:cNvPr>
              <p:cNvSpPr txBox="1"/>
              <p:nvPr/>
            </p:nvSpPr>
            <p:spPr>
              <a:xfrm>
                <a:off x="2011099" y="4601850"/>
                <a:ext cx="5095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MU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0239936A-3EB2-FE5B-8C85-15CE497BA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099" y="4601850"/>
                <a:ext cx="509598" cy="369332"/>
              </a:xfrm>
              <a:prstGeom prst="rect">
                <a:avLst/>
              </a:prstGeom>
              <a:blipFill>
                <a:blip r:embed="rId7"/>
                <a:stretch>
                  <a:fillRect r="-9524" b="-1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FD02212-4763-84B5-74D3-F99A8B909A8E}"/>
              </a:ext>
            </a:extLst>
          </p:cNvPr>
          <p:cNvCxnSpPr>
            <a:cxnSpLocks/>
          </p:cNvCxnSpPr>
          <p:nvPr/>
        </p:nvCxnSpPr>
        <p:spPr>
          <a:xfrm flipV="1">
            <a:off x="1613956" y="4534407"/>
            <a:ext cx="505002" cy="57381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" name="Graphic 127" descr="Processor outline">
            <a:extLst>
              <a:ext uri="{FF2B5EF4-FFF2-40B4-BE49-F238E27FC236}">
                <a16:creationId xmlns:a16="http://schemas.microsoft.com/office/drawing/2014/main" id="{A42B311F-43F1-E416-70F5-D6475A37F4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8412" y="3764586"/>
            <a:ext cx="672227" cy="672227"/>
          </a:xfrm>
          <a:prstGeom prst="rect">
            <a:avLst/>
          </a:prstGeom>
        </p:spPr>
      </p:pic>
      <p:sp>
        <p:nvSpPr>
          <p:cNvPr id="12" name="TextBox 33">
            <a:extLst>
              <a:ext uri="{FF2B5EF4-FFF2-40B4-BE49-F238E27FC236}">
                <a16:creationId xmlns:a16="http://schemas.microsoft.com/office/drawing/2014/main" id="{0DB6210B-4450-D44C-3C85-3E33D5ED4C03}"/>
              </a:ext>
            </a:extLst>
          </p:cNvPr>
          <p:cNvSpPr/>
          <p:nvPr/>
        </p:nvSpPr>
        <p:spPr>
          <a:xfrm>
            <a:off x="0" y="1257"/>
            <a:ext cx="7137723" cy="521766"/>
          </a:xfrm>
          <a:prstGeom prst="rect">
            <a:avLst/>
          </a:prstGeom>
          <a:solidFill>
            <a:schemeClr val="accent2">
              <a:lumMod val="60000"/>
              <a:lumOff val="40000"/>
              <a:alpha val="22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Energy-consumption model: Varactor Diode</a:t>
            </a:r>
            <a:endParaRPr lang="en-GB" sz="2800" b="0" strike="noStrike" spc="-1" noProof="0" dirty="0">
              <a:latin typeface="Arial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FE8CE01-0336-8DB9-B540-4E7A34C8B066}"/>
              </a:ext>
            </a:extLst>
          </p:cNvPr>
          <p:cNvSpPr txBox="1"/>
          <p:nvPr/>
        </p:nvSpPr>
        <p:spPr>
          <a:xfrm>
            <a:off x="8103598" y="1059448"/>
            <a:ext cx="38985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00" noProof="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18F19697-964E-FD9A-FC23-85D8B2D36813}"/>
                  </a:ext>
                </a:extLst>
              </p:cNvPr>
              <p:cNvSpPr txBox="1"/>
              <p:nvPr/>
            </p:nvSpPr>
            <p:spPr>
              <a:xfrm>
                <a:off x="3656366" y="1635373"/>
                <a:ext cx="7971965" cy="413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SIM</m:t>
                        </m:r>
                      </m:sub>
                    </m:sSub>
                    <m:d>
                      <m:dPr>
                        <m:ctrlP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upd</m:t>
                            </m:r>
                          </m:sub>
                        </m:sSub>
                      </m:e>
                    </m:d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noProof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control</m:t>
                            </m:r>
                            <m:r>
                              <a:rPr lang="en-GB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GB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board</m:t>
                            </m:r>
                          </m:sub>
                        </m:sSub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drive</m:t>
                            </m:r>
                            <m:r>
                              <a:rPr lang="en-GB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GB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circuit</m:t>
                            </m:r>
                          </m:sub>
                        </m:sSub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noProof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e>
                    </m:d>
                    <m:r>
                      <a:rPr lang="en-GB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upd</m:t>
                        </m:r>
                      </m:sub>
                    </m:sSub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atom</m:t>
                        </m:r>
                        <m:r>
                          <a:rPr lang="en-GB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GB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disip</m:t>
                        </m:r>
                      </m:sub>
                    </m:sSub>
                    <m:r>
                      <a:rPr lang="en-GB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upd</m:t>
                        </m:r>
                      </m:sub>
                    </m:sSub>
                  </m:oMath>
                </a14:m>
                <a:endParaRPr lang="en-GB" noProof="0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18F19697-964E-FD9A-FC23-85D8B2D36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366" y="1635373"/>
                <a:ext cx="7971965" cy="413768"/>
              </a:xfrm>
              <a:prstGeom prst="rect">
                <a:avLst/>
              </a:prstGeom>
              <a:blipFill>
                <a:blip r:embed="rId10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TextBox 143">
            <a:extLst>
              <a:ext uri="{FF2B5EF4-FFF2-40B4-BE49-F238E27FC236}">
                <a16:creationId xmlns:a16="http://schemas.microsoft.com/office/drawing/2014/main" id="{1FF4C27B-B964-F252-275A-2D9EE8086031}"/>
              </a:ext>
            </a:extLst>
          </p:cNvPr>
          <p:cNvSpPr txBox="1"/>
          <p:nvPr/>
        </p:nvSpPr>
        <p:spPr>
          <a:xfrm>
            <a:off x="11746100" y="1678331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(2)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2966C81-7ECE-CC94-55A4-A9DDC4C60181}"/>
              </a:ext>
            </a:extLst>
          </p:cNvPr>
          <p:cNvSpPr txBox="1"/>
          <p:nvPr/>
        </p:nvSpPr>
        <p:spPr>
          <a:xfrm>
            <a:off x="0" y="6362562"/>
            <a:ext cx="1162833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noProof="0" dirty="0"/>
              <a:t>[1]</a:t>
            </a:r>
            <a:endParaRPr lang="en-GB" sz="900" noProof="0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8" name="Table 147">
                <a:extLst>
                  <a:ext uri="{FF2B5EF4-FFF2-40B4-BE49-F238E27FC236}">
                    <a16:creationId xmlns:a16="http://schemas.microsoft.com/office/drawing/2014/main" id="{A7ED23DE-7661-5A0B-F2AE-55B815E1EE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8699588"/>
                  </p:ext>
                </p:extLst>
              </p:nvPr>
            </p:nvGraphicFramePr>
            <p:xfrm>
              <a:off x="3983341" y="2240523"/>
              <a:ext cx="3475399" cy="304800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314768">
                      <a:extLst>
                        <a:ext uri="{9D8B030D-6E8A-4147-A177-3AD203B41FA5}">
                          <a16:colId xmlns:a16="http://schemas.microsoft.com/office/drawing/2014/main" val="3820409001"/>
                        </a:ext>
                      </a:extLst>
                    </a:gridCol>
                    <a:gridCol w="1216343">
                      <a:extLst>
                        <a:ext uri="{9D8B030D-6E8A-4147-A177-3AD203B41FA5}">
                          <a16:colId xmlns:a16="http://schemas.microsoft.com/office/drawing/2014/main" val="3284982849"/>
                        </a:ext>
                      </a:extLst>
                    </a:gridCol>
                    <a:gridCol w="944288">
                      <a:extLst>
                        <a:ext uri="{9D8B030D-6E8A-4147-A177-3AD203B41FA5}">
                          <a16:colId xmlns:a16="http://schemas.microsoft.com/office/drawing/2014/main" val="1369903436"/>
                        </a:ext>
                      </a:extLst>
                    </a:gridCol>
                  </a:tblGrid>
                  <a:tr h="300000">
                    <a:tc>
                      <a:txBody>
                        <a:bodyPr/>
                        <a:lstStyle/>
                        <a:p>
                          <a:r>
                            <a:rPr lang="en-GB" sz="1400" noProof="0" dirty="0"/>
                            <a:t>Item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noProof="0" dirty="0"/>
                            <a:t>Component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b="1" noProof="0" dirty="0"/>
                            <a:t>Value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32751205"/>
                      </a:ext>
                    </a:extLst>
                  </a:tr>
                  <a:tr h="300000">
                    <a:tc>
                      <a:txBody>
                        <a:bodyPr/>
                        <a:lstStyle/>
                        <a:p>
                          <a:r>
                            <a:rPr lang="en-GB" sz="1400" noProof="0" dirty="0"/>
                            <a:t>Control-board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noProof="0" dirty="0"/>
                            <a:t>ZYNQ7100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noProof="0" dirty="0"/>
                            <a:t>1.5 W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37969298"/>
                      </a:ext>
                    </a:extLst>
                  </a:tr>
                  <a:tr h="300000">
                    <a:tc rowSpan="2">
                      <a:txBody>
                        <a:bodyPr/>
                        <a:lstStyle/>
                        <a:p>
                          <a:r>
                            <a:rPr lang="en-GB" sz="1400" noProof="0" dirty="0"/>
                            <a:t>Unit-circuit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noProof="0" dirty="0"/>
                            <a:t>DAC3484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noProof="0" dirty="0"/>
                            <a:t>250 </a:t>
                          </a:r>
                          <a:r>
                            <a:rPr lang="en-GB" sz="1400" noProof="0" dirty="0" err="1"/>
                            <a:t>mW</a:t>
                          </a:r>
                          <a:endParaRPr lang="en-GB" sz="140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50783368"/>
                      </a:ext>
                    </a:extLst>
                  </a:tr>
                  <a:tr h="300000"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LID4096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noProof="0" dirty="0"/>
                            <a:t>AD8021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noProof="0" dirty="0"/>
                            <a:t>180 </a:t>
                          </a:r>
                          <a:r>
                            <a:rPr lang="en-GB" sz="1400" noProof="0" dirty="0" err="1"/>
                            <a:t>mW</a:t>
                          </a:r>
                          <a:endParaRPr lang="en-GB" sz="140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84750636"/>
                      </a:ext>
                    </a:extLst>
                  </a:tr>
                  <a:tr h="300000">
                    <a:tc rowSpan="6">
                      <a:txBody>
                        <a:bodyPr/>
                        <a:lstStyle/>
                        <a:p>
                          <a:r>
                            <a:rPr lang="en-GB" sz="1400" noProof="0" dirty="0"/>
                            <a:t>SIM</a:t>
                          </a:r>
                        </a:p>
                      </a:txBody>
                      <a:tcPr anchor="ctr">
                        <a:solidFill>
                          <a:srgbClr val="DAE3F3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noProof="0" dirty="0"/>
                            <a:t>Probes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GB" sz="1400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4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×2</m:t>
                              </m:r>
                            </m:oMath>
                          </a14:m>
                          <a:r>
                            <a:rPr lang="en-GB" sz="1400" noProof="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61286639"/>
                      </a:ext>
                    </a:extLst>
                  </a:tr>
                  <a:tr h="300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LID4096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GB" sz="1400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4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×4</m:t>
                              </m:r>
                            </m:oMath>
                          </a14:m>
                          <a:r>
                            <a:rPr lang="en-GB" sz="1400" noProof="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21991721"/>
                      </a:ext>
                    </a:extLst>
                  </a:tr>
                  <a:tr h="300000">
                    <a:tc vMerge="1">
                      <a:txBody>
                        <a:bodyPr/>
                        <a:lstStyle/>
                        <a:p>
                          <a:endParaRPr lang="LID4096" sz="1400" dirty="0"/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GB" sz="1400" i="1" noProof="0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en-GB" sz="1400" noProof="0" dirty="0"/>
                        </a:p>
                      </a:txBody>
                      <a:tcPr anchor="ctr"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GB" sz="1400" b="0" i="1" noProof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oMath>
                          </a14:m>
                          <a:r>
                            <a:rPr lang="en-GB" sz="1400" noProof="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1677923"/>
                      </a:ext>
                    </a:extLst>
                  </a:tr>
                  <a:tr h="300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LID4096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GB" sz="1400" i="1" noProof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oMath>
                          </a14:m>
                          <a:r>
                            <a:rPr lang="en-GB" sz="1400" noProof="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28195427"/>
                      </a:ext>
                    </a:extLst>
                  </a:tr>
                  <a:tr h="300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i="1" noProof="0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oMath>
                            </m:oMathPara>
                          </a14:m>
                          <a:endParaRPr lang="en-GB" sz="140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GB" sz="1400" i="1" noProof="0" smtClean="0">
                                  <a:latin typeface="Cambria Math" panose="02040503050406030204" pitchFamily="18" charset="0"/>
                                </a:rPr>
                                <m:t>121</m:t>
                              </m:r>
                            </m:oMath>
                          </a14:m>
                          <a:r>
                            <a:rPr lang="en-GB" sz="1400" noProof="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75671860"/>
                      </a:ext>
                    </a:extLst>
                  </a:tr>
                  <a:tr h="300000">
                    <a:tc vMerge="1">
                      <a:txBody>
                        <a:bodyPr/>
                        <a:lstStyle/>
                        <a:p>
                          <a:endParaRPr lang="LID4096" sz="14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GB" sz="1400" i="1" noProof="0" smtClean="0">
                                  <a:latin typeface="Cambria Math" panose="02040503050406030204" pitchFamily="18" charset="0"/>
                                </a:rPr>
                                <m:t>225</m:t>
                              </m:r>
                            </m:oMath>
                          </a14:m>
                          <a:r>
                            <a:rPr lang="en-GB" sz="1400" noProof="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345396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8" name="Table 147">
                <a:extLst>
                  <a:ext uri="{FF2B5EF4-FFF2-40B4-BE49-F238E27FC236}">
                    <a16:creationId xmlns:a16="http://schemas.microsoft.com/office/drawing/2014/main" id="{A7ED23DE-7661-5A0B-F2AE-55B815E1EE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8699588"/>
                  </p:ext>
                </p:extLst>
              </p:nvPr>
            </p:nvGraphicFramePr>
            <p:xfrm>
              <a:off x="3983341" y="2240523"/>
              <a:ext cx="3475399" cy="304800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314768">
                      <a:extLst>
                        <a:ext uri="{9D8B030D-6E8A-4147-A177-3AD203B41FA5}">
                          <a16:colId xmlns:a16="http://schemas.microsoft.com/office/drawing/2014/main" val="3820409001"/>
                        </a:ext>
                      </a:extLst>
                    </a:gridCol>
                    <a:gridCol w="1216343">
                      <a:extLst>
                        <a:ext uri="{9D8B030D-6E8A-4147-A177-3AD203B41FA5}">
                          <a16:colId xmlns:a16="http://schemas.microsoft.com/office/drawing/2014/main" val="3284982849"/>
                        </a:ext>
                      </a:extLst>
                    </a:gridCol>
                    <a:gridCol w="944288">
                      <a:extLst>
                        <a:ext uri="{9D8B030D-6E8A-4147-A177-3AD203B41FA5}">
                          <a16:colId xmlns:a16="http://schemas.microsoft.com/office/drawing/2014/main" val="1369903436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GB" sz="1400" noProof="0" dirty="0"/>
                            <a:t>Item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noProof="0" dirty="0"/>
                            <a:t>Component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b="1" noProof="0" dirty="0"/>
                            <a:t>Value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3275120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en-GB" sz="1400" noProof="0" dirty="0"/>
                            <a:t>Control-board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noProof="0" dirty="0"/>
                            <a:t>ZYNQ7100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noProof="0" dirty="0"/>
                            <a:t>1.5 W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37969298"/>
                      </a:ext>
                    </a:extLst>
                  </a:tr>
                  <a:tr h="304800">
                    <a:tc rowSpan="2">
                      <a:txBody>
                        <a:bodyPr/>
                        <a:lstStyle/>
                        <a:p>
                          <a:r>
                            <a:rPr lang="en-GB" sz="1400" noProof="0" dirty="0"/>
                            <a:t>Unit-circuit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noProof="0" dirty="0"/>
                            <a:t>DAC3484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noProof="0" dirty="0"/>
                            <a:t>250 </a:t>
                          </a:r>
                          <a:r>
                            <a:rPr lang="en-GB" sz="1400" noProof="0" dirty="0" err="1"/>
                            <a:t>mW</a:t>
                          </a:r>
                          <a:endParaRPr lang="en-GB" sz="140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50783368"/>
                      </a:ext>
                    </a:extLst>
                  </a:tr>
                  <a:tr h="304800"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LID4096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noProof="0" dirty="0"/>
                            <a:t>AD8021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noProof="0" dirty="0"/>
                            <a:t>180 </a:t>
                          </a:r>
                          <a:r>
                            <a:rPr lang="en-GB" sz="1400" noProof="0" dirty="0" err="1"/>
                            <a:t>mW</a:t>
                          </a:r>
                          <a:endParaRPr lang="en-GB" sz="140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84750636"/>
                      </a:ext>
                    </a:extLst>
                  </a:tr>
                  <a:tr h="304800">
                    <a:tc rowSpan="6">
                      <a:txBody>
                        <a:bodyPr/>
                        <a:lstStyle/>
                        <a:p>
                          <a:r>
                            <a:rPr lang="en-GB" sz="1400" noProof="0" dirty="0"/>
                            <a:t>SIM</a:t>
                          </a:r>
                        </a:p>
                      </a:txBody>
                      <a:tcPr anchor="ctr">
                        <a:solidFill>
                          <a:srgbClr val="DAE3F3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noProof="0" dirty="0"/>
                            <a:t>Probes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68387" t="-394118" r="-645" b="-4921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1286639"/>
                      </a:ext>
                    </a:extLst>
                  </a:tr>
                  <a:tr h="3048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LID4096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68387" t="-504000" r="-645" b="-40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1991721"/>
                      </a:ext>
                    </a:extLst>
                  </a:tr>
                  <a:tr h="304800">
                    <a:tc vMerge="1">
                      <a:txBody>
                        <a:bodyPr/>
                        <a:lstStyle/>
                        <a:p>
                          <a:endParaRPr lang="LID4096" sz="1400" dirty="0"/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108000" t="-302000" r="-78000" b="-101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68387" t="-604000" r="-645" b="-30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1677923"/>
                      </a:ext>
                    </a:extLst>
                  </a:tr>
                  <a:tr h="3048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LID4096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68387" t="-704000" r="-645" b="-20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8195427"/>
                      </a:ext>
                    </a:extLst>
                  </a:tr>
                  <a:tr h="3048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108000" t="-402000" r="-78000" b="-1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68387" t="-804000" r="-645" b="-10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5671860"/>
                      </a:ext>
                    </a:extLst>
                  </a:tr>
                  <a:tr h="304800">
                    <a:tc vMerge="1">
                      <a:txBody>
                        <a:bodyPr/>
                        <a:lstStyle/>
                        <a:p>
                          <a:endParaRPr lang="LID4096" sz="14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68387" t="-904000" r="-645" b="-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45396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6B75E7-D4EF-35E3-7EE6-1AEBF93EAB7E}"/>
                  </a:ext>
                </a:extLst>
              </p:cNvPr>
              <p:cNvSpPr txBox="1"/>
              <p:nvPr/>
            </p:nvSpPr>
            <p:spPr>
              <a:xfrm>
                <a:off x="7624076" y="3100118"/>
                <a:ext cx="4332493" cy="60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5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5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50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drive</m:t>
                        </m:r>
                        <m:r>
                          <a:rPr lang="en-GB" sz="150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GB" sz="150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circuit</m:t>
                        </m:r>
                      </m:sub>
                    </m:sSub>
                    <m:r>
                      <a:rPr lang="en-GB" sz="15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GB" sz="15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15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5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5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GB" sz="150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50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150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unit</m:t>
                                  </m:r>
                                  <m:r>
                                    <a:rPr lang="en-GB" sz="150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150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circuit</m:t>
                                  </m:r>
                                </m:sub>
                              </m:sSub>
                              <m:r>
                                <a:rPr lang="en-GB" sz="15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en-GB" sz="15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5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sz="15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en-GB" sz="15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GB" sz="1500" noProof="0" smtClean="0"/>
                                <m:t>W</m:t>
                              </m:r>
                            </m:e>
                            <m:e>
                              <m:r>
                                <a:rPr lang="en-GB" sz="150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5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×2</m:t>
                              </m:r>
                            </m:e>
                          </m:mr>
                          <m:mr>
                            <m:e>
                              <m:r>
                                <a:rPr lang="en-GB" sz="15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16∙</m:t>
                              </m:r>
                              <m:sSub>
                                <m:sSubPr>
                                  <m:ctrlPr>
                                    <a:rPr lang="en-GB" sz="150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50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150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unit</m:t>
                                  </m:r>
                                  <m:r>
                                    <a:rPr lang="en-GB" sz="150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150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circuit</m:t>
                                  </m:r>
                                </m:sub>
                              </m:sSub>
                              <m:r>
                                <a:rPr lang="en-GB" sz="15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≈6.8 </m:t>
                              </m:r>
                              <m:r>
                                <m:rPr>
                                  <m:nor/>
                                </m:rPr>
                                <a:rPr lang="en-GB" sz="1500" noProof="0" smtClean="0"/>
                                <m:t>W</m:t>
                              </m:r>
                            </m:e>
                            <m:e>
                              <m:r>
                                <a:rPr lang="en-GB" sz="150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5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×4</m:t>
                              </m:r>
                              <m:r>
                                <m:rPr>
                                  <m:nor/>
                                </m:rPr>
                                <a:rPr lang="en-GB" sz="1500" noProof="0" smtClean="0"/>
                                <m:t>  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500" noProof="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6B75E7-D4EF-35E3-7EE6-1AEBF93EA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076" y="3100118"/>
                <a:ext cx="4332493" cy="60721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D106D6-B0A6-B877-05C9-425730F7FAF6}"/>
                  </a:ext>
                </a:extLst>
              </p:cNvPr>
              <p:cNvSpPr txBox="1"/>
              <p:nvPr/>
            </p:nvSpPr>
            <p:spPr>
              <a:xfrm>
                <a:off x="3855958" y="5360916"/>
                <a:ext cx="8686001" cy="14002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6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1600" noProof="0" dirty="0"/>
                  <a:t>: number of atoms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60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60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60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GB" sz="16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1600" i="1" noProof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noProof="0" smtClean="0"/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600" noProof="0" smtClean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600" noProof="0" smtClean="0"/>
                                  <m:t>the</m:t>
                                </m:r>
                                <m:r>
                                  <m:rPr>
                                    <m:nor/>
                                  </m:rPr>
                                  <a:rPr lang="en-GB" sz="1600" noProof="0" smtClean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600" noProof="0" smtClean="0"/>
                                  <m:t>i</m:t>
                                </m:r>
                                <m:r>
                                  <m:rPr>
                                    <m:nor/>
                                  </m:rPr>
                                  <a:rPr lang="en-GB" sz="1600" noProof="0" smtClean="0"/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en-GB" sz="1600" noProof="0" smtClean="0"/>
                                  <m:t>th</m:t>
                                </m:r>
                                <m:r>
                                  <m:rPr>
                                    <m:nor/>
                                  </m:rPr>
                                  <a:rPr lang="en-GB" sz="1600" noProof="0" smtClean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600" noProof="0" smtClean="0"/>
                                  <m:t>atom</m:t>
                                </m:r>
                                <m:r>
                                  <a:rPr lang="en-GB" sz="1600" noProof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600" noProof="0" smtClean="0">
                                    <a:latin typeface="Cambria Math" panose="02040503050406030204" pitchFamily="18" charset="0"/>
                                  </a:rPr>
                                  <m:t>is</m:t>
                                </m:r>
                                <m:r>
                                  <a:rPr lang="en-GB" sz="1600" noProof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600" noProof="0" smtClean="0">
                                    <a:latin typeface="Cambria Math" panose="02040503050406030204" pitchFamily="18" charset="0"/>
                                  </a:rPr>
                                  <m:t>reconfigurable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6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GB" sz="160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noProof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sz="16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sz="16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16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GB" sz="16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sz="1600" noProof="0" dirty="0"/>
                  <a:t>: number of atoms in the same group, where all are configured the same.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sz="16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GB" sz="16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1600" b="1" i="1" noProof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GB" sz="1600" noProof="0" dirty="0"/>
                  <a:t>: number of signal generated by the same atom-circuit.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D106D6-B0A6-B877-05C9-425730F7F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5958" y="5360916"/>
                <a:ext cx="8686001" cy="1400255"/>
              </a:xfrm>
              <a:prstGeom prst="rect">
                <a:avLst/>
              </a:prstGeom>
              <a:blipFill>
                <a:blip r:embed="rId13"/>
                <a:stretch>
                  <a:fillRect t="-1304" b="-478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F865BF81-8492-AE8E-C58E-9EE03DE8BD2E}"/>
              </a:ext>
            </a:extLst>
          </p:cNvPr>
          <p:cNvSpPr txBox="1"/>
          <p:nvPr/>
        </p:nvSpPr>
        <p:spPr>
          <a:xfrm>
            <a:off x="11800615" y="3176977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FF3CDD-B10B-0144-A247-194513322A84}"/>
                  </a:ext>
                </a:extLst>
              </p:cNvPr>
              <p:cNvSpPr txBox="1"/>
              <p:nvPr/>
            </p:nvSpPr>
            <p:spPr>
              <a:xfrm>
                <a:off x="9474109" y="2604647"/>
                <a:ext cx="1801015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atom</m:t>
                          </m:r>
                          <m: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disip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FF3CDD-B10B-0144-A247-194513322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4109" y="2604647"/>
                <a:ext cx="1801015" cy="394019"/>
              </a:xfrm>
              <a:prstGeom prst="rect">
                <a:avLst/>
              </a:prstGeom>
              <a:blipFill>
                <a:blip r:embed="rId1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4D21C50-D717-5DC3-C8E5-3DF7858EF967}"/>
              </a:ext>
            </a:extLst>
          </p:cNvPr>
          <p:cNvCxnSpPr>
            <a:cxnSpLocks/>
            <a:stCxn id="17" idx="0"/>
          </p:cNvCxnSpPr>
          <p:nvPr/>
        </p:nvCxnSpPr>
        <p:spPr>
          <a:xfrm rot="16200000" flipV="1">
            <a:off x="9965498" y="2195528"/>
            <a:ext cx="535888" cy="282350"/>
          </a:xfrm>
          <a:prstGeom prst="bentConnector3">
            <a:avLst>
              <a:gd name="adj1" fmla="val 50000"/>
            </a:avLst>
          </a:prstGeom>
          <a:ln w="19050"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57FA922-FEEC-EDAB-F875-1949EFD8E965}"/>
              </a:ext>
            </a:extLst>
          </p:cNvPr>
          <p:cNvSpPr txBox="1"/>
          <p:nvPr/>
        </p:nvSpPr>
        <p:spPr>
          <a:xfrm>
            <a:off x="11172995" y="2651990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(3)</a:t>
            </a: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ED48FB77-DEE8-FE05-9591-78965C90525E}"/>
              </a:ext>
            </a:extLst>
          </p:cNvPr>
          <p:cNvGrpSpPr/>
          <p:nvPr/>
        </p:nvGrpSpPr>
        <p:grpSpPr>
          <a:xfrm>
            <a:off x="1621870" y="3853345"/>
            <a:ext cx="597930" cy="447114"/>
            <a:chOff x="1928850" y="3753874"/>
            <a:chExt cx="597930" cy="447114"/>
          </a:xfrm>
        </p:grpSpPr>
        <p:sp>
          <p:nvSpPr>
            <p:cNvPr id="120" name="Isosceles Triangle 119">
              <a:extLst>
                <a:ext uri="{FF2B5EF4-FFF2-40B4-BE49-F238E27FC236}">
                  <a16:creationId xmlns:a16="http://schemas.microsoft.com/office/drawing/2014/main" id="{6E122BE4-1C30-B4E1-EBA7-522A627413FF}"/>
                </a:ext>
              </a:extLst>
            </p:cNvPr>
            <p:cNvSpPr/>
            <p:nvPr/>
          </p:nvSpPr>
          <p:spPr>
            <a:xfrm rot="5400000">
              <a:off x="2003986" y="3764586"/>
              <a:ext cx="447114" cy="425689"/>
            </a:xfrm>
            <a:prstGeom prst="triangl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0AD2C78-0B49-544F-BC8C-8896BE1D3664}"/>
                </a:ext>
              </a:extLst>
            </p:cNvPr>
            <p:cNvCxnSpPr/>
            <p:nvPr/>
          </p:nvCxnSpPr>
          <p:spPr>
            <a:xfrm>
              <a:off x="1928850" y="3817018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C386BA4A-A1AE-4A10-A346-294D9C726012}"/>
                </a:ext>
              </a:extLst>
            </p:cNvPr>
            <p:cNvCxnSpPr/>
            <p:nvPr/>
          </p:nvCxnSpPr>
          <p:spPr>
            <a:xfrm>
              <a:off x="1931237" y="3883694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501C51C2-FE3D-BF4C-BB76-6C6C49480235}"/>
                </a:ext>
              </a:extLst>
            </p:cNvPr>
            <p:cNvCxnSpPr/>
            <p:nvPr/>
          </p:nvCxnSpPr>
          <p:spPr>
            <a:xfrm>
              <a:off x="1931233" y="3957513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657C11F9-0147-56CB-3396-C20B308D938A}"/>
                </a:ext>
              </a:extLst>
            </p:cNvPr>
            <p:cNvCxnSpPr/>
            <p:nvPr/>
          </p:nvCxnSpPr>
          <p:spPr>
            <a:xfrm>
              <a:off x="1933620" y="4024189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5416A006-0B09-7DAD-602E-139831EAACBD}"/>
                </a:ext>
              </a:extLst>
            </p:cNvPr>
            <p:cNvCxnSpPr/>
            <p:nvPr/>
          </p:nvCxnSpPr>
          <p:spPr>
            <a:xfrm>
              <a:off x="1930687" y="4090863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35FC30A-7CF3-FC16-5AC4-A33D841FB597}"/>
                </a:ext>
              </a:extLst>
            </p:cNvPr>
            <p:cNvCxnSpPr/>
            <p:nvPr/>
          </p:nvCxnSpPr>
          <p:spPr>
            <a:xfrm>
              <a:off x="1933074" y="4157539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635F656-561E-5D3C-2B87-553CAFCE6B7E}"/>
                </a:ext>
              </a:extLst>
            </p:cNvPr>
            <p:cNvCxnSpPr/>
            <p:nvPr/>
          </p:nvCxnSpPr>
          <p:spPr>
            <a:xfrm>
              <a:off x="2440388" y="3976561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Arc 151">
            <a:extLst>
              <a:ext uri="{FF2B5EF4-FFF2-40B4-BE49-F238E27FC236}">
                <a16:creationId xmlns:a16="http://schemas.microsoft.com/office/drawing/2014/main" id="{0C71473C-087B-C6E0-D52F-21574F207C7D}"/>
              </a:ext>
            </a:extLst>
          </p:cNvPr>
          <p:cNvSpPr/>
          <p:nvPr/>
        </p:nvSpPr>
        <p:spPr>
          <a:xfrm flipH="1">
            <a:off x="1740934" y="1866901"/>
            <a:ext cx="972886" cy="2115124"/>
          </a:xfrm>
          <a:prstGeom prst="arc">
            <a:avLst>
              <a:gd name="adj1" fmla="val 20479574"/>
              <a:gd name="adj2" fmla="val 3542754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9BD69C3C-B538-FD9A-BE48-3288ABADF24D}"/>
              </a:ext>
            </a:extLst>
          </p:cNvPr>
          <p:cNvSpPr/>
          <p:nvPr/>
        </p:nvSpPr>
        <p:spPr>
          <a:xfrm>
            <a:off x="3002955" y="1349802"/>
            <a:ext cx="153858" cy="1437053"/>
          </a:xfrm>
          <a:prstGeom prst="rightBrace">
            <a:avLst>
              <a:gd name="adj1" fmla="val 77396"/>
              <a:gd name="adj2" fmla="val 3298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ACCE195-2D8F-DD36-7018-2474DC731D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669501"/>
              </p:ext>
            </p:extLst>
          </p:nvPr>
        </p:nvGraphicFramePr>
        <p:xfrm>
          <a:off x="1206137" y="1107754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CC6C4452-A52B-D4F3-9170-9DF5AC0448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246371"/>
              </p:ext>
            </p:extLst>
          </p:nvPr>
        </p:nvGraphicFramePr>
        <p:xfrm>
          <a:off x="1472837" y="1397314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3776817-5FE0-2DE7-DE7C-D4A44DBA8D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976248"/>
              </p:ext>
            </p:extLst>
          </p:nvPr>
        </p:nvGraphicFramePr>
        <p:xfrm>
          <a:off x="2066718" y="1993534"/>
          <a:ext cx="1041400" cy="1066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77F3965-B39A-9676-E710-B5322ABDACDD}"/>
              </a:ext>
            </a:extLst>
          </p:cNvPr>
          <p:cNvSpPr txBox="1"/>
          <p:nvPr/>
        </p:nvSpPr>
        <p:spPr>
          <a:xfrm>
            <a:off x="704052" y="649201"/>
            <a:ext cx="683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SIM</a:t>
            </a:r>
            <a:endParaRPr lang="en-GB" noProof="0" dirty="0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F2A4AC14-62D1-C239-329B-A56DF8A06CED}"/>
              </a:ext>
            </a:extLst>
          </p:cNvPr>
          <p:cNvSpPr/>
          <p:nvPr/>
        </p:nvSpPr>
        <p:spPr>
          <a:xfrm flipH="1">
            <a:off x="2115498" y="2560574"/>
            <a:ext cx="972886" cy="1179576"/>
          </a:xfrm>
          <a:prstGeom prst="arc">
            <a:avLst>
              <a:gd name="adj1" fmla="val 20479574"/>
              <a:gd name="adj2" fmla="val 3048912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44573D-CF68-C7CA-5014-A582653974F1}"/>
                  </a:ext>
                </a:extLst>
              </p:cNvPr>
              <p:cNvSpPr txBox="1"/>
              <p:nvPr/>
            </p:nvSpPr>
            <p:spPr>
              <a:xfrm>
                <a:off x="2251084" y="3432288"/>
                <a:ext cx="568195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atom</m:t>
                          </m:r>
                          <m: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disip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44573D-CF68-C7CA-5014-A58265397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084" y="3432288"/>
                <a:ext cx="568195" cy="394019"/>
              </a:xfrm>
              <a:prstGeom prst="rect">
                <a:avLst/>
              </a:prstGeom>
              <a:blipFill>
                <a:blip r:embed="rId15"/>
                <a:stretch>
                  <a:fillRect r="-121505" b="-923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FCC2D63-4F3C-0BE1-4B62-4DFD80C4285C}"/>
              </a:ext>
            </a:extLst>
          </p:cNvPr>
          <p:cNvGrpSpPr/>
          <p:nvPr/>
        </p:nvGrpSpPr>
        <p:grpSpPr>
          <a:xfrm>
            <a:off x="178230" y="1475483"/>
            <a:ext cx="697409" cy="787747"/>
            <a:chOff x="550767" y="1475483"/>
            <a:chExt cx="697409" cy="787747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3107081-331D-67EE-9DF5-86C912D2BD09}"/>
                </a:ext>
              </a:extLst>
            </p:cNvPr>
            <p:cNvGrpSpPr/>
            <p:nvPr/>
          </p:nvGrpSpPr>
          <p:grpSpPr>
            <a:xfrm>
              <a:off x="552688" y="1475483"/>
              <a:ext cx="113775" cy="153319"/>
              <a:chOff x="1844231" y="869163"/>
              <a:chExt cx="108640" cy="146399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CA84F04A-546D-47A1-DB8C-0D96C2C6CFD1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4953C465-69A8-961C-A934-D933B62BB0AC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EEDBA9F6-9A7F-B47B-0178-4139E514CFF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E61DC46-C6E5-B570-2AAC-916640B13033}"/>
                </a:ext>
              </a:extLst>
            </p:cNvPr>
            <p:cNvGrpSpPr/>
            <p:nvPr/>
          </p:nvGrpSpPr>
          <p:grpSpPr>
            <a:xfrm>
              <a:off x="550767" y="2109911"/>
              <a:ext cx="113775" cy="153319"/>
              <a:chOff x="1844231" y="869163"/>
              <a:chExt cx="108640" cy="146399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74EE2228-0F05-2BFB-8064-1D4FD237943D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27DE2A4-3B38-DED8-B036-AD7C9C6CC15F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9621A7F6-ACC9-82E4-A99A-F9E2C66B6C7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739BA8D-5A0B-70BC-C534-75758F9D4214}"/>
                </a:ext>
              </a:extLst>
            </p:cNvPr>
            <p:cNvGrpSpPr/>
            <p:nvPr/>
          </p:nvGrpSpPr>
          <p:grpSpPr>
            <a:xfrm>
              <a:off x="1127205" y="1482054"/>
              <a:ext cx="113775" cy="153319"/>
              <a:chOff x="1844231" y="869163"/>
              <a:chExt cx="108640" cy="146399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937BB723-91DD-6487-C794-145416F74053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B9341D7D-B51F-1D42-CD5C-BFC86506C4CC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142501DA-A229-96FF-9D7B-85A40E3A3A72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41CC35-E7D4-9E25-05CD-C852B8DB76CE}"/>
                </a:ext>
              </a:extLst>
            </p:cNvPr>
            <p:cNvGrpSpPr/>
            <p:nvPr/>
          </p:nvGrpSpPr>
          <p:grpSpPr>
            <a:xfrm>
              <a:off x="1134401" y="2105329"/>
              <a:ext cx="113775" cy="153319"/>
              <a:chOff x="1844231" y="869163"/>
              <a:chExt cx="108640" cy="146399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A71653BB-7DF5-4C5C-3659-70466CC53670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CE889D65-01D0-6FC5-276A-7B24C3F0C62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4EF5568-D6E3-90BA-9E54-A198B2CE099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00E2332-A15B-8C84-B1F7-7152C2532391}"/>
                  </a:ext>
                </a:extLst>
              </p:cNvPr>
              <p:cNvSpPr txBox="1"/>
              <p:nvPr/>
            </p:nvSpPr>
            <p:spPr>
              <a:xfrm>
                <a:off x="3061816" y="675569"/>
                <a:ext cx="973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00E2332-A15B-8C84-B1F7-7152C2532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816" y="675569"/>
                <a:ext cx="973280" cy="369332"/>
              </a:xfrm>
              <a:prstGeom prst="rect">
                <a:avLst/>
              </a:prstGeom>
              <a:blipFill>
                <a:blip r:embed="rId1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7360CDE9-CD21-590C-7385-5D7928C95992}"/>
              </a:ext>
            </a:extLst>
          </p:cNvPr>
          <p:cNvCxnSpPr>
            <a:cxnSpLocks/>
          </p:cNvCxnSpPr>
          <p:nvPr/>
        </p:nvCxnSpPr>
        <p:spPr>
          <a:xfrm>
            <a:off x="2769325" y="1061819"/>
            <a:ext cx="478518" cy="3750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95D3704E-7EC9-C311-9060-346C22E87FF4}"/>
                  </a:ext>
                </a:extLst>
              </p:cNvPr>
              <p:cNvSpPr txBox="1"/>
              <p:nvPr/>
            </p:nvSpPr>
            <p:spPr>
              <a:xfrm>
                <a:off x="2574789" y="3139268"/>
                <a:ext cx="5458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95D3704E-7EC9-C311-9060-346C22E87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789" y="3139268"/>
                <a:ext cx="54585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DA9D95D-868C-6C40-C390-8A95E3AF8610}"/>
                  </a:ext>
                </a:extLst>
              </p:cNvPr>
              <p:cNvSpPr txBox="1"/>
              <p:nvPr/>
            </p:nvSpPr>
            <p:spPr>
              <a:xfrm>
                <a:off x="3040775" y="1675573"/>
                <a:ext cx="553485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DA9D95D-868C-6C40-C390-8A95E3AF8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0775" y="1675573"/>
                <a:ext cx="553485" cy="391261"/>
              </a:xfrm>
              <a:prstGeom prst="rect">
                <a:avLst/>
              </a:prstGeom>
              <a:blipFill>
                <a:blip r:embed="rId18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Brace 104">
            <a:extLst>
              <a:ext uri="{FF2B5EF4-FFF2-40B4-BE49-F238E27FC236}">
                <a16:creationId xmlns:a16="http://schemas.microsoft.com/office/drawing/2014/main" id="{7187DE37-4E65-B005-27A3-14BB3AA0812F}"/>
              </a:ext>
            </a:extLst>
          </p:cNvPr>
          <p:cNvSpPr/>
          <p:nvPr/>
        </p:nvSpPr>
        <p:spPr>
          <a:xfrm rot="5400000">
            <a:off x="2086379" y="2433544"/>
            <a:ext cx="165258" cy="1385244"/>
          </a:xfrm>
          <a:prstGeom prst="rightBrace">
            <a:avLst>
              <a:gd name="adj1" fmla="val 77396"/>
              <a:gd name="adj2" fmla="val 324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34475315-C516-A9A7-7D6B-4784E6158668}"/>
              </a:ext>
            </a:extLst>
          </p:cNvPr>
          <p:cNvCxnSpPr>
            <a:cxnSpLocks/>
            <a:endCxn id="139" idx="2"/>
          </p:cNvCxnSpPr>
          <p:nvPr/>
        </p:nvCxnSpPr>
        <p:spPr>
          <a:xfrm rot="16200000" flipV="1">
            <a:off x="7429305" y="2262186"/>
            <a:ext cx="1082269" cy="656179"/>
          </a:xfrm>
          <a:prstGeom prst="bentConnector3">
            <a:avLst>
              <a:gd name="adj1" fmla="val 50000"/>
            </a:avLst>
          </a:prstGeom>
          <a:ln w="19050"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5DA97D-51EC-F532-56F7-EE9C157BFD19}"/>
                  </a:ext>
                </a:extLst>
              </p:cNvPr>
              <p:cNvSpPr txBox="1"/>
              <p:nvPr/>
            </p:nvSpPr>
            <p:spPr>
              <a:xfrm>
                <a:off x="112989" y="1612255"/>
                <a:ext cx="816065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5DA97D-51EC-F532-56F7-EE9C157BF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89" y="1612255"/>
                <a:ext cx="816065" cy="394019"/>
              </a:xfrm>
              <a:prstGeom prst="rect">
                <a:avLst/>
              </a:prstGeom>
              <a:blipFill>
                <a:blip r:embed="rId19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353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34C47-1AC1-EA40-F230-B1D902846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F4F78311-9F81-862E-E96C-DD409253B0A3}"/>
              </a:ext>
            </a:extLst>
          </p:cNvPr>
          <p:cNvSpPr/>
          <p:nvPr/>
        </p:nvSpPr>
        <p:spPr>
          <a:xfrm>
            <a:off x="633157" y="5645221"/>
            <a:ext cx="2211302" cy="658091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4" name="TextBox 8">
            <a:extLst>
              <a:ext uri="{FF2B5EF4-FFF2-40B4-BE49-F238E27FC236}">
                <a16:creationId xmlns:a16="http://schemas.microsoft.com/office/drawing/2014/main" id="{5326F2E6-A37F-744E-7AD9-BC45D3EE4CB6}"/>
              </a:ext>
            </a:extLst>
          </p:cNvPr>
          <p:cNvSpPr/>
          <p:nvPr/>
        </p:nvSpPr>
        <p:spPr>
          <a:xfrm>
            <a:off x="570242" y="4862114"/>
            <a:ext cx="8683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GB" spc="-1" noProof="0" dirty="0">
                <a:solidFill>
                  <a:srgbClr val="000000"/>
                </a:solidFill>
                <a:latin typeface="Calibri"/>
              </a:rPr>
              <a:t>User</a:t>
            </a:r>
            <a:endParaRPr lang="en-GB" sz="1800" b="0" strike="noStrike" spc="-1" noProof="0" dirty="0">
              <a:latin typeface="Arial"/>
            </a:endParaRPr>
          </a:p>
        </p:txBody>
      </p:sp>
      <p:pic>
        <p:nvPicPr>
          <p:cNvPr id="125" name="Graphic 35" descr="Smart Phone with solid fill">
            <a:extLst>
              <a:ext uri="{FF2B5EF4-FFF2-40B4-BE49-F238E27FC236}">
                <a16:creationId xmlns:a16="http://schemas.microsoft.com/office/drawing/2014/main" id="{893732F9-52FE-36C8-64A8-288239F30726}"/>
              </a:ext>
            </a:extLst>
          </p:cNvPr>
          <p:cNvPicPr/>
          <p:nvPr/>
        </p:nvPicPr>
        <p:blipFill>
          <a:blip r:embed="rId3"/>
          <a:stretch/>
        </p:blipFill>
        <p:spPr>
          <a:xfrm rot="1730551">
            <a:off x="2012115" y="5221512"/>
            <a:ext cx="616517" cy="570959"/>
          </a:xfrm>
          <a:prstGeom prst="rect">
            <a:avLst/>
          </a:prstGeom>
          <a:ln w="0">
            <a:noFill/>
          </a:ln>
        </p:spPr>
      </p:pic>
      <p:sp>
        <p:nvSpPr>
          <p:cNvPr id="127" name="PlaceHolder 1">
            <a:extLst>
              <a:ext uri="{FF2B5EF4-FFF2-40B4-BE49-F238E27FC236}">
                <a16:creationId xmlns:a16="http://schemas.microsoft.com/office/drawing/2014/main" id="{BA28CB95-A90C-870B-36CB-2360139272D0}"/>
              </a:ext>
            </a:extLst>
          </p:cNvPr>
          <p:cNvSpPr>
            <a:spLocks noGrp="1"/>
          </p:cNvSpPr>
          <p:nvPr>
            <p:ph type="sldNum" idx="8"/>
          </p:nvPr>
        </p:nvSpPr>
        <p:spPr>
          <a:xfrm>
            <a:off x="11492089" y="6396851"/>
            <a:ext cx="508774" cy="3643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255DAC-7A2D-4214-8EEB-05093A7AB0F8}" type="slidenum">
              <a:rPr lang="en-GB" sz="2000" b="0" strike="noStrike" spc="-1" noProof="0" smtClean="0">
                <a:solidFill>
                  <a:srgbClr val="8B8B8B"/>
                </a:solidFill>
                <a:latin typeface="Calibri"/>
              </a:rPr>
              <a:t>22</a:t>
            </a:fld>
            <a:endParaRPr lang="en-GB" sz="2000" b="0" strike="noStrike" spc="-1" noProof="0" dirty="0">
              <a:latin typeface="Times New Roman"/>
            </a:endParaRPr>
          </a:p>
        </p:txBody>
      </p:sp>
      <p:pic>
        <p:nvPicPr>
          <p:cNvPr id="5" name="Graphic 4" descr="Walk with solid fill">
            <a:extLst>
              <a:ext uri="{FF2B5EF4-FFF2-40B4-BE49-F238E27FC236}">
                <a16:creationId xmlns:a16="http://schemas.microsoft.com/office/drawing/2014/main" id="{73013B48-47BA-F258-B403-F343E5329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1098" y="5136191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19">
                <a:extLst>
                  <a:ext uri="{FF2B5EF4-FFF2-40B4-BE49-F238E27FC236}">
                    <a16:creationId xmlns:a16="http://schemas.microsoft.com/office/drawing/2014/main" id="{2B19BE53-2170-DF84-D68A-520CB054EB5D}"/>
                  </a:ext>
                </a:extLst>
              </p:cNvPr>
              <p:cNvSpPr txBox="1"/>
              <p:nvPr/>
            </p:nvSpPr>
            <p:spPr>
              <a:xfrm>
                <a:off x="4653064" y="983893"/>
                <a:ext cx="3678135" cy="498315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noProof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noProof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MU</m:t>
                          </m:r>
                        </m:sub>
                      </m:sSub>
                      <m:d>
                        <m:d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upd</m:t>
                              </m:r>
                            </m:sub>
                          </m:sSub>
                        </m:e>
                      </m:d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6" name="TextBox 19">
                <a:extLst>
                  <a:ext uri="{FF2B5EF4-FFF2-40B4-BE49-F238E27FC236}">
                    <a16:creationId xmlns:a16="http://schemas.microsoft.com/office/drawing/2014/main" id="{2B19BE53-2170-DF84-D68A-520CB054E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064" y="983893"/>
                <a:ext cx="3678135" cy="4983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CA64E48-C155-9CB2-6C88-B4DF0FC25D4F}"/>
              </a:ext>
            </a:extLst>
          </p:cNvPr>
          <p:cNvSpPr txBox="1"/>
          <p:nvPr/>
        </p:nvSpPr>
        <p:spPr>
          <a:xfrm>
            <a:off x="4468874" y="581689"/>
            <a:ext cx="2213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/>
              <a:t>Energy consumption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BD80C70-2FFD-3259-B4F0-80F23798DAAC}"/>
              </a:ext>
            </a:extLst>
          </p:cNvPr>
          <p:cNvSpPr/>
          <p:nvPr/>
        </p:nvSpPr>
        <p:spPr>
          <a:xfrm>
            <a:off x="4490607" y="615794"/>
            <a:ext cx="4160774" cy="88909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048EE03B-C378-054B-FCFB-1E2FA1287D12}"/>
                  </a:ext>
                </a:extLst>
              </p:cNvPr>
              <p:cNvSpPr txBox="1"/>
              <p:nvPr/>
            </p:nvSpPr>
            <p:spPr>
              <a:xfrm>
                <a:off x="2011099" y="4601850"/>
                <a:ext cx="5095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MU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048EE03B-C378-054B-FCFB-1E2FA1287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099" y="4601850"/>
                <a:ext cx="509598" cy="369332"/>
              </a:xfrm>
              <a:prstGeom prst="rect">
                <a:avLst/>
              </a:prstGeom>
              <a:blipFill>
                <a:blip r:embed="rId7"/>
                <a:stretch>
                  <a:fillRect r="-5952" b="-1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3B3DF1DB-E3CE-E7F9-FFE2-907D2FB8484F}"/>
              </a:ext>
            </a:extLst>
          </p:cNvPr>
          <p:cNvCxnSpPr>
            <a:cxnSpLocks/>
          </p:cNvCxnSpPr>
          <p:nvPr/>
        </p:nvCxnSpPr>
        <p:spPr>
          <a:xfrm flipV="1">
            <a:off x="1613956" y="4534407"/>
            <a:ext cx="505002" cy="57381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" name="Graphic 127" descr="Processor outline">
            <a:extLst>
              <a:ext uri="{FF2B5EF4-FFF2-40B4-BE49-F238E27FC236}">
                <a16:creationId xmlns:a16="http://schemas.microsoft.com/office/drawing/2014/main" id="{DE95C193-2745-AEEE-A2A4-4DE42087D8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8621" y="3238203"/>
            <a:ext cx="672227" cy="672227"/>
          </a:xfrm>
          <a:prstGeom prst="rect">
            <a:avLst/>
          </a:prstGeom>
        </p:spPr>
      </p:pic>
      <p:sp>
        <p:nvSpPr>
          <p:cNvPr id="12" name="TextBox 33">
            <a:extLst>
              <a:ext uri="{FF2B5EF4-FFF2-40B4-BE49-F238E27FC236}">
                <a16:creationId xmlns:a16="http://schemas.microsoft.com/office/drawing/2014/main" id="{7D01F945-980F-E403-3EFA-ACCC4EEC6B23}"/>
              </a:ext>
            </a:extLst>
          </p:cNvPr>
          <p:cNvSpPr/>
          <p:nvPr/>
        </p:nvSpPr>
        <p:spPr>
          <a:xfrm>
            <a:off x="0" y="1257"/>
            <a:ext cx="7137723" cy="521766"/>
          </a:xfrm>
          <a:prstGeom prst="rect">
            <a:avLst/>
          </a:prstGeom>
          <a:solidFill>
            <a:schemeClr val="accent2">
              <a:lumMod val="60000"/>
              <a:lumOff val="40000"/>
              <a:alpha val="22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Energy-consumption model: Varactor Diode</a:t>
            </a:r>
            <a:endParaRPr lang="en-GB" sz="2800" b="0" strike="noStrike" spc="-1" noProof="0" dirty="0">
              <a:latin typeface="Arial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C01A999-6D5A-4179-8D48-6D5F44C5D2D3}"/>
              </a:ext>
            </a:extLst>
          </p:cNvPr>
          <p:cNvSpPr txBox="1"/>
          <p:nvPr/>
        </p:nvSpPr>
        <p:spPr>
          <a:xfrm>
            <a:off x="8203163" y="1053435"/>
            <a:ext cx="4203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noProof="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E0D78DB3-0A62-E885-2660-CCDA2455BB59}"/>
                  </a:ext>
                </a:extLst>
              </p:cNvPr>
              <p:cNvSpPr txBox="1"/>
              <p:nvPr/>
            </p:nvSpPr>
            <p:spPr>
              <a:xfrm>
                <a:off x="4021282" y="1674740"/>
                <a:ext cx="7704397" cy="413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SIM</m:t>
                        </m:r>
                      </m:sub>
                    </m:sSub>
                    <m:d>
                      <m:dPr>
                        <m:ctrlP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upd</m:t>
                            </m:r>
                          </m:sub>
                        </m:sSub>
                      </m:e>
                    </m:d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noProof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control</m:t>
                            </m:r>
                            <m:r>
                              <a:rPr lang="en-GB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GB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board</m:t>
                            </m:r>
                          </m:sub>
                        </m:sSub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drive</m:t>
                            </m:r>
                            <m:r>
                              <a:rPr lang="en-GB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GB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circuit</m:t>
                            </m:r>
                          </m:sub>
                        </m:sSub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e>
                    </m:d>
                    <m:r>
                      <a:rPr lang="en-GB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upd</m:t>
                        </m:r>
                      </m:sub>
                    </m:sSub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atom</m:t>
                        </m:r>
                        <m:r>
                          <a:rPr lang="en-GB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GB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disip</m:t>
                        </m:r>
                      </m:sub>
                    </m:sSub>
                    <m:r>
                      <a:rPr lang="en-GB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upd</m:t>
                        </m:r>
                      </m:sub>
                    </m:sSub>
                  </m:oMath>
                </a14:m>
                <a:endParaRPr lang="en-GB" noProof="0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E0D78DB3-0A62-E885-2660-CCDA2455B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282" y="1674740"/>
                <a:ext cx="7704397" cy="413768"/>
              </a:xfrm>
              <a:prstGeom prst="rect">
                <a:avLst/>
              </a:prstGeom>
              <a:blipFill>
                <a:blip r:embed="rId10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TextBox 143">
            <a:extLst>
              <a:ext uri="{FF2B5EF4-FFF2-40B4-BE49-F238E27FC236}">
                <a16:creationId xmlns:a16="http://schemas.microsoft.com/office/drawing/2014/main" id="{4D4F3BCF-11B1-16F1-960E-3257DA70B899}"/>
              </a:ext>
            </a:extLst>
          </p:cNvPr>
          <p:cNvSpPr txBox="1"/>
          <p:nvPr/>
        </p:nvSpPr>
        <p:spPr>
          <a:xfrm>
            <a:off x="11746100" y="1678331"/>
            <a:ext cx="4203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noProof="0" dirty="0"/>
              <a:t>(2)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D45DF5-0C58-F0C8-3265-7AEC2CEE97B5}"/>
              </a:ext>
            </a:extLst>
          </p:cNvPr>
          <p:cNvSpPr txBox="1"/>
          <p:nvPr/>
        </p:nvSpPr>
        <p:spPr>
          <a:xfrm>
            <a:off x="8372265" y="2472919"/>
            <a:ext cx="4203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noProof="0" dirty="0"/>
              <a:t>(4)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1A8F3B2-486F-4BED-01F1-7BF58EAE778D}"/>
                  </a:ext>
                </a:extLst>
              </p:cNvPr>
              <p:cNvSpPr txBox="1"/>
              <p:nvPr/>
            </p:nvSpPr>
            <p:spPr>
              <a:xfrm>
                <a:off x="9474109" y="2604647"/>
                <a:ext cx="1801015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atom</m:t>
                          </m:r>
                          <m: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disip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1A8F3B2-486F-4BED-01F1-7BF58EAE7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4109" y="2604647"/>
                <a:ext cx="1801015" cy="394019"/>
              </a:xfrm>
              <a:prstGeom prst="rect">
                <a:avLst/>
              </a:prstGeom>
              <a:blipFill>
                <a:blip r:embed="rId11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B578CD8A-9118-C9E5-506A-25C713AE94E8}"/>
              </a:ext>
            </a:extLst>
          </p:cNvPr>
          <p:cNvCxnSpPr>
            <a:cxnSpLocks/>
            <a:stCxn id="17" idx="0"/>
          </p:cNvCxnSpPr>
          <p:nvPr/>
        </p:nvCxnSpPr>
        <p:spPr>
          <a:xfrm rot="16200000" flipV="1">
            <a:off x="9965498" y="2195528"/>
            <a:ext cx="535888" cy="282350"/>
          </a:xfrm>
          <a:prstGeom prst="bentConnector3">
            <a:avLst>
              <a:gd name="adj1" fmla="val 50000"/>
            </a:avLst>
          </a:prstGeom>
          <a:ln w="19050"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3FEAFBB-0FD6-840C-4A56-07E0DCC3BEEC}"/>
              </a:ext>
            </a:extLst>
          </p:cNvPr>
          <p:cNvSpPr txBox="1"/>
          <p:nvPr/>
        </p:nvSpPr>
        <p:spPr>
          <a:xfrm>
            <a:off x="11172995" y="2651990"/>
            <a:ext cx="4203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noProof="0" dirty="0"/>
              <a:t>(3)</a:t>
            </a: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26EE470-BED5-BA95-4051-9B0B3D842438}"/>
              </a:ext>
            </a:extLst>
          </p:cNvPr>
          <p:cNvGrpSpPr/>
          <p:nvPr/>
        </p:nvGrpSpPr>
        <p:grpSpPr>
          <a:xfrm>
            <a:off x="1172079" y="3326962"/>
            <a:ext cx="597930" cy="447114"/>
            <a:chOff x="1928850" y="3753874"/>
            <a:chExt cx="597930" cy="447114"/>
          </a:xfrm>
        </p:grpSpPr>
        <p:sp>
          <p:nvSpPr>
            <p:cNvPr id="120" name="Isosceles Triangle 119">
              <a:extLst>
                <a:ext uri="{FF2B5EF4-FFF2-40B4-BE49-F238E27FC236}">
                  <a16:creationId xmlns:a16="http://schemas.microsoft.com/office/drawing/2014/main" id="{884E9DEF-142E-6A51-359F-CC5F34CAEDBA}"/>
                </a:ext>
              </a:extLst>
            </p:cNvPr>
            <p:cNvSpPr/>
            <p:nvPr/>
          </p:nvSpPr>
          <p:spPr>
            <a:xfrm rot="5400000">
              <a:off x="2003986" y="3764586"/>
              <a:ext cx="447114" cy="425689"/>
            </a:xfrm>
            <a:prstGeom prst="triangl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B858C06-21A7-EF49-C806-611CD6F86C22}"/>
                </a:ext>
              </a:extLst>
            </p:cNvPr>
            <p:cNvCxnSpPr/>
            <p:nvPr/>
          </p:nvCxnSpPr>
          <p:spPr>
            <a:xfrm>
              <a:off x="1928850" y="3817018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3AC13B2-CB45-467B-215A-A3D281B34986}"/>
                </a:ext>
              </a:extLst>
            </p:cNvPr>
            <p:cNvCxnSpPr/>
            <p:nvPr/>
          </p:nvCxnSpPr>
          <p:spPr>
            <a:xfrm>
              <a:off x="1931237" y="3883694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CE576864-1E3A-75C1-6778-AE756C1F8328}"/>
                </a:ext>
              </a:extLst>
            </p:cNvPr>
            <p:cNvCxnSpPr/>
            <p:nvPr/>
          </p:nvCxnSpPr>
          <p:spPr>
            <a:xfrm>
              <a:off x="1931233" y="3957513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A94456C-5DBB-A3AB-C0C6-B68607A567D9}"/>
                </a:ext>
              </a:extLst>
            </p:cNvPr>
            <p:cNvCxnSpPr/>
            <p:nvPr/>
          </p:nvCxnSpPr>
          <p:spPr>
            <a:xfrm>
              <a:off x="1933620" y="4024189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CB03307-8E0E-DDDB-7FCD-30713DC6C51C}"/>
                </a:ext>
              </a:extLst>
            </p:cNvPr>
            <p:cNvCxnSpPr/>
            <p:nvPr/>
          </p:nvCxnSpPr>
          <p:spPr>
            <a:xfrm>
              <a:off x="1930687" y="4090863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36716E47-BE53-1F47-22B9-F76C6FAD91E4}"/>
                </a:ext>
              </a:extLst>
            </p:cNvPr>
            <p:cNvCxnSpPr/>
            <p:nvPr/>
          </p:nvCxnSpPr>
          <p:spPr>
            <a:xfrm>
              <a:off x="1933074" y="4157539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3B427069-8355-CFD2-226F-21CCE2877001}"/>
                </a:ext>
              </a:extLst>
            </p:cNvPr>
            <p:cNvCxnSpPr/>
            <p:nvPr/>
          </p:nvCxnSpPr>
          <p:spPr>
            <a:xfrm>
              <a:off x="2440388" y="3976561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ight Brace 9">
            <a:extLst>
              <a:ext uri="{FF2B5EF4-FFF2-40B4-BE49-F238E27FC236}">
                <a16:creationId xmlns:a16="http://schemas.microsoft.com/office/drawing/2014/main" id="{8E885ED7-9198-F560-B476-7D4970150C87}"/>
              </a:ext>
            </a:extLst>
          </p:cNvPr>
          <p:cNvSpPr/>
          <p:nvPr/>
        </p:nvSpPr>
        <p:spPr>
          <a:xfrm>
            <a:off x="3002955" y="1349802"/>
            <a:ext cx="153858" cy="1437053"/>
          </a:xfrm>
          <a:prstGeom prst="rightBrace">
            <a:avLst>
              <a:gd name="adj1" fmla="val 77396"/>
              <a:gd name="adj2" fmla="val 3298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DF28936-EE59-0A0E-7BB2-FB1B2DB60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637115"/>
              </p:ext>
            </p:extLst>
          </p:nvPr>
        </p:nvGraphicFramePr>
        <p:xfrm>
          <a:off x="1206137" y="1107754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4912C2E-10F6-AE35-6C14-64A7133566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928109"/>
              </p:ext>
            </p:extLst>
          </p:nvPr>
        </p:nvGraphicFramePr>
        <p:xfrm>
          <a:off x="1472837" y="1397314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15EC8D8-5C51-3012-5413-F9BF61C2FC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430349"/>
              </p:ext>
            </p:extLst>
          </p:nvPr>
        </p:nvGraphicFramePr>
        <p:xfrm>
          <a:off x="2066718" y="1993534"/>
          <a:ext cx="1041400" cy="1066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FF01D1ED-168E-05F9-9ADD-D1C6EEC91608}"/>
              </a:ext>
            </a:extLst>
          </p:cNvPr>
          <p:cNvSpPr txBox="1"/>
          <p:nvPr/>
        </p:nvSpPr>
        <p:spPr>
          <a:xfrm>
            <a:off x="704052" y="649201"/>
            <a:ext cx="683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SIM</a:t>
            </a:r>
            <a:endParaRPr lang="en-GB" noProof="0" dirty="0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AE362E43-8B1C-20A4-9BC1-F5ADF8DF3516}"/>
              </a:ext>
            </a:extLst>
          </p:cNvPr>
          <p:cNvSpPr/>
          <p:nvPr/>
        </p:nvSpPr>
        <p:spPr>
          <a:xfrm flipH="1">
            <a:off x="2115498" y="2560574"/>
            <a:ext cx="972886" cy="1179576"/>
          </a:xfrm>
          <a:prstGeom prst="arc">
            <a:avLst>
              <a:gd name="adj1" fmla="val 20479574"/>
              <a:gd name="adj2" fmla="val 3048912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BBD22B-B68B-387C-9ECB-C62747AC731A}"/>
                  </a:ext>
                </a:extLst>
              </p:cNvPr>
              <p:cNvSpPr txBox="1"/>
              <p:nvPr/>
            </p:nvSpPr>
            <p:spPr>
              <a:xfrm>
                <a:off x="2251084" y="3432288"/>
                <a:ext cx="568195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atom</m:t>
                          </m:r>
                          <m: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disip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BBD22B-B68B-387C-9ECB-C62747AC7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084" y="3432288"/>
                <a:ext cx="568195" cy="394019"/>
              </a:xfrm>
              <a:prstGeom prst="rect">
                <a:avLst/>
              </a:prstGeom>
              <a:blipFill>
                <a:blip r:embed="rId12"/>
                <a:stretch>
                  <a:fillRect r="-121505" b="-923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7E3C9AA-DC68-013F-FED3-A538E44DAB8A}"/>
              </a:ext>
            </a:extLst>
          </p:cNvPr>
          <p:cNvGrpSpPr/>
          <p:nvPr/>
        </p:nvGrpSpPr>
        <p:grpSpPr>
          <a:xfrm>
            <a:off x="178230" y="1475483"/>
            <a:ext cx="697409" cy="787747"/>
            <a:chOff x="550767" y="1475483"/>
            <a:chExt cx="697409" cy="787747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40D0296-EADF-B216-5749-92BDA41D19B2}"/>
                </a:ext>
              </a:extLst>
            </p:cNvPr>
            <p:cNvGrpSpPr/>
            <p:nvPr/>
          </p:nvGrpSpPr>
          <p:grpSpPr>
            <a:xfrm>
              <a:off x="552688" y="1475483"/>
              <a:ext cx="113775" cy="153319"/>
              <a:chOff x="1844231" y="869163"/>
              <a:chExt cx="108640" cy="146399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9AD130BA-B17D-D77F-C0DB-DE975CFFF82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220B2BDA-C5A6-434E-1BC7-3F3FE7203D0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7E16CD6D-D9D6-7245-C78D-CA203DC61B0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FBDA461-F37F-B0BF-D08E-495DBD6B5804}"/>
                </a:ext>
              </a:extLst>
            </p:cNvPr>
            <p:cNvGrpSpPr/>
            <p:nvPr/>
          </p:nvGrpSpPr>
          <p:grpSpPr>
            <a:xfrm>
              <a:off x="550767" y="2109911"/>
              <a:ext cx="113775" cy="153319"/>
              <a:chOff x="1844231" y="869163"/>
              <a:chExt cx="108640" cy="146399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334AFC02-FB74-4CB2-1C4D-0A1A4611934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19231414-0095-9E89-69B4-C055500C7AFA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82C68387-9FC2-6AD3-AE7C-2F87D7FD8672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D14AD10-989A-A8AD-61FC-1EC45BE8959F}"/>
                </a:ext>
              </a:extLst>
            </p:cNvPr>
            <p:cNvGrpSpPr/>
            <p:nvPr/>
          </p:nvGrpSpPr>
          <p:grpSpPr>
            <a:xfrm>
              <a:off x="1127205" y="1482054"/>
              <a:ext cx="113775" cy="153319"/>
              <a:chOff x="1844231" y="869163"/>
              <a:chExt cx="108640" cy="146399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509D44F2-DF20-9398-4C9A-ACE30413C87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60706651-1F02-2F26-92D6-C6B7B2DD3B2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092792EC-EAB0-FBDA-58E1-AAE9AA5853E5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FAAE9E8-704F-615D-1C47-583F5E01DE83}"/>
                </a:ext>
              </a:extLst>
            </p:cNvPr>
            <p:cNvGrpSpPr/>
            <p:nvPr/>
          </p:nvGrpSpPr>
          <p:grpSpPr>
            <a:xfrm>
              <a:off x="1134401" y="2105329"/>
              <a:ext cx="113775" cy="153319"/>
              <a:chOff x="1844231" y="869163"/>
              <a:chExt cx="108640" cy="146399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0ED64CD7-871B-C9D8-81EC-0CE00822951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2A073F99-A137-225F-A91D-F1478A68CF2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785AE171-E1AB-3C63-89C3-17BB87041FDC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2C249EF6-6080-1727-2D90-E48E5E02B2A1}"/>
                  </a:ext>
                </a:extLst>
              </p:cNvPr>
              <p:cNvSpPr txBox="1"/>
              <p:nvPr/>
            </p:nvSpPr>
            <p:spPr>
              <a:xfrm>
                <a:off x="3061816" y="675569"/>
                <a:ext cx="973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2C249EF6-6080-1727-2D90-E48E5E02B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816" y="675569"/>
                <a:ext cx="973280" cy="369332"/>
              </a:xfrm>
              <a:prstGeom prst="rect">
                <a:avLst/>
              </a:prstGeom>
              <a:blipFill>
                <a:blip r:embed="rId1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4C85000-6722-BF50-86FD-E7B27721AF7B}"/>
              </a:ext>
            </a:extLst>
          </p:cNvPr>
          <p:cNvCxnSpPr>
            <a:cxnSpLocks/>
          </p:cNvCxnSpPr>
          <p:nvPr/>
        </p:nvCxnSpPr>
        <p:spPr>
          <a:xfrm>
            <a:off x="2769325" y="1061819"/>
            <a:ext cx="478518" cy="3750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C5C3E91-9869-0071-FA26-3ACD59145BBF}"/>
                  </a:ext>
                </a:extLst>
              </p:cNvPr>
              <p:cNvSpPr txBox="1"/>
              <p:nvPr/>
            </p:nvSpPr>
            <p:spPr>
              <a:xfrm>
                <a:off x="2574789" y="3139268"/>
                <a:ext cx="5458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C5C3E91-9869-0071-FA26-3ACD59145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789" y="3139268"/>
                <a:ext cx="54585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444B579-C68C-0F7F-ACC3-54A1CA1045F7}"/>
                  </a:ext>
                </a:extLst>
              </p:cNvPr>
              <p:cNvSpPr txBox="1"/>
              <p:nvPr/>
            </p:nvSpPr>
            <p:spPr>
              <a:xfrm>
                <a:off x="3040775" y="1675573"/>
                <a:ext cx="553485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444B579-C68C-0F7F-ACC3-54A1CA104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0775" y="1675573"/>
                <a:ext cx="553485" cy="391261"/>
              </a:xfrm>
              <a:prstGeom prst="rect">
                <a:avLst/>
              </a:prstGeom>
              <a:blipFill>
                <a:blip r:embed="rId15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Brace 104">
            <a:extLst>
              <a:ext uri="{FF2B5EF4-FFF2-40B4-BE49-F238E27FC236}">
                <a16:creationId xmlns:a16="http://schemas.microsoft.com/office/drawing/2014/main" id="{BD9E4C12-DC1F-D202-AF73-42EDB47B1931}"/>
              </a:ext>
            </a:extLst>
          </p:cNvPr>
          <p:cNvSpPr/>
          <p:nvPr/>
        </p:nvSpPr>
        <p:spPr>
          <a:xfrm rot="5400000">
            <a:off x="2086379" y="2433544"/>
            <a:ext cx="165258" cy="1385244"/>
          </a:xfrm>
          <a:prstGeom prst="rightBrace">
            <a:avLst>
              <a:gd name="adj1" fmla="val 77396"/>
              <a:gd name="adj2" fmla="val 324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3DAEC4-88FD-CD3B-9E5D-15CAE6679159}"/>
                  </a:ext>
                </a:extLst>
              </p:cNvPr>
              <p:cNvSpPr txBox="1"/>
              <p:nvPr/>
            </p:nvSpPr>
            <p:spPr>
              <a:xfrm>
                <a:off x="4324630" y="2321916"/>
                <a:ext cx="4027909" cy="811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upd</m:t>
                              </m:r>
                            </m:sub>
                          </m:sSub>
                        </m:e>
                      </m:d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3.2+4</m:t>
                                </m:r>
                                <m:sSub>
                                  <m:sSubPr>
                                    <m:ctrlPr>
                                      <a:rPr lang="en-GB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p</m:t>
                                    </m:r>
                                  </m:sub>
                                </m:sSub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GB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upd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i="1" noProof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GB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×2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(8.4+</m:t>
                                </m:r>
                                <m:r>
                                  <m:rPr>
                                    <m:brk m:alnAt="7"/>
                                  </m:rPr>
                                  <a:rPr lang="en-GB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  <m:sSub>
                                  <m:sSubPr>
                                    <m:ctrlPr>
                                      <a:rPr lang="en-GB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p</m:t>
                                    </m:r>
                                  </m:sub>
                                </m:sSub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GB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upd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GB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3DAEC4-88FD-CD3B-9E5D-15CAE6679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630" y="2321916"/>
                <a:ext cx="4027909" cy="81176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BE0C6-BC08-A2EC-8945-A7EC683B5351}"/>
                  </a:ext>
                </a:extLst>
              </p:cNvPr>
              <p:cNvSpPr txBox="1"/>
              <p:nvPr/>
            </p:nvSpPr>
            <p:spPr>
              <a:xfrm>
                <a:off x="4337156" y="3139415"/>
                <a:ext cx="4027909" cy="413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MU</m:t>
                          </m:r>
                        </m:sub>
                      </m:sSub>
                      <m:d>
                        <m:d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upd</m:t>
                              </m:r>
                            </m:sub>
                          </m:sSub>
                        </m:e>
                      </m:d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MU</m:t>
                          </m:r>
                        </m:sub>
                      </m:sSub>
                      <m:r>
                        <a:rPr lang="en-GB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m:rPr>
                          <m:brk m:alnAt="7"/>
                        </m:rPr>
                        <a:rPr lang="en-GB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GB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BE0C6-BC08-A2EC-8945-A7EC683B5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56" y="3139415"/>
                <a:ext cx="4027909" cy="413768"/>
              </a:xfrm>
              <a:prstGeom prst="rect">
                <a:avLst/>
              </a:prstGeom>
              <a:blipFill>
                <a:blip r:embed="rId17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5323FA5-BD99-1BE3-C444-5C29D1A6C988}"/>
              </a:ext>
            </a:extLst>
          </p:cNvPr>
          <p:cNvSpPr txBox="1"/>
          <p:nvPr/>
        </p:nvSpPr>
        <p:spPr>
          <a:xfrm>
            <a:off x="8163728" y="3170045"/>
            <a:ext cx="4203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noProof="0" dirty="0"/>
              <a:t>(5)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5B6066-39B3-BBF9-E030-25F1D5F5DE25}"/>
              </a:ext>
            </a:extLst>
          </p:cNvPr>
          <p:cNvSpPr txBox="1"/>
          <p:nvPr/>
        </p:nvSpPr>
        <p:spPr>
          <a:xfrm>
            <a:off x="8586741" y="3999012"/>
            <a:ext cx="4203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noProof="0" dirty="0"/>
              <a:t>(6)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381BA8-051A-D6F6-3151-9692F11E589E}"/>
                  </a:ext>
                </a:extLst>
              </p:cNvPr>
              <p:cNvSpPr txBox="1"/>
              <p:nvPr/>
            </p:nvSpPr>
            <p:spPr>
              <a:xfrm>
                <a:off x="4437295" y="3787892"/>
                <a:ext cx="4097439" cy="811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upd</m:t>
                              </m:r>
                            </m:sub>
                          </m:sSub>
                        </m:e>
                      </m:d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3.</m:t>
                                </m:r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GB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+4</m:t>
                                </m:r>
                                <m:sSub>
                                  <m:sSubPr>
                                    <m:ctrlPr>
                                      <a:rPr lang="en-GB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p</m:t>
                                    </m:r>
                                  </m:sub>
                                </m:sSub>
                                <m:r>
                                  <a:rPr lang="en-GB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GB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upd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GB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[</m:t>
                                </m:r>
                                <m:r>
                                  <m:rPr>
                                    <m:nor/>
                                  </m:rPr>
                                  <a:rPr lang="en-GB" b="0" i="0" noProof="0" smtClean="0">
                                    <a:ea typeface="Cambria Math" panose="02040503050406030204" pitchFamily="18" charset="0"/>
                                  </a:rPr>
                                  <m:t>J</m:t>
                                </m:r>
                                <m:r>
                                  <m:rPr>
                                    <m:nor/>
                                  </m:rPr>
                                  <a:rPr lang="en-GB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  <m:e>
                                <m:r>
                                  <a:rPr lang="en-GB" i="1" noProof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GB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×2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(8.</m:t>
                                </m:r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GB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brk m:alnAt="7"/>
                                  </m:rPr>
                                  <a:rPr lang="en-GB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  <m:sSub>
                                  <m:sSubPr>
                                    <m:ctrlPr>
                                      <a:rPr lang="en-GB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p</m:t>
                                    </m:r>
                                  </m:sub>
                                </m:sSub>
                                <m:r>
                                  <a:rPr lang="en-GB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GB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upd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GB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m:rPr>
                                    <m:nor/>
                                  </m:rPr>
                                  <a:rPr lang="en-GB" noProof="0" smtClean="0">
                                    <a:ea typeface="Cambria Math" panose="02040503050406030204" pitchFamily="18" charset="0"/>
                                  </a:rPr>
                                  <m:t>J</m:t>
                                </m:r>
                                <m:r>
                                  <m:rPr>
                                    <m:nor/>
                                  </m:rPr>
                                  <a:rPr lang="en-GB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  <m:e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GB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381BA8-051A-D6F6-3151-9692F11E5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295" y="3787892"/>
                <a:ext cx="4097439" cy="81176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17852F46-53E6-6CC1-8616-0FD2CE005DCA}"/>
              </a:ext>
            </a:extLst>
          </p:cNvPr>
          <p:cNvSpPr/>
          <p:nvPr/>
        </p:nvSpPr>
        <p:spPr>
          <a:xfrm>
            <a:off x="4405627" y="3759932"/>
            <a:ext cx="4601421" cy="88909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E40727-8125-87D1-83A3-D3B43598DA1D}"/>
                  </a:ext>
                </a:extLst>
              </p:cNvPr>
              <p:cNvSpPr txBox="1"/>
              <p:nvPr/>
            </p:nvSpPr>
            <p:spPr>
              <a:xfrm>
                <a:off x="139043" y="1632127"/>
                <a:ext cx="775152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E40727-8125-87D1-83A3-D3B43598D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43" y="1632127"/>
                <a:ext cx="775152" cy="394019"/>
              </a:xfrm>
              <a:prstGeom prst="rect">
                <a:avLst/>
              </a:prstGeom>
              <a:blipFill>
                <a:blip r:embed="rId1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969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C706F-9FD6-DE6A-0A46-399CDE26C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9EDB52DC-BD3C-9E63-300B-F0CB318827D4}"/>
              </a:ext>
            </a:extLst>
          </p:cNvPr>
          <p:cNvSpPr/>
          <p:nvPr/>
        </p:nvSpPr>
        <p:spPr>
          <a:xfrm>
            <a:off x="133415" y="4713432"/>
            <a:ext cx="2211302" cy="658091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4" name="TextBox 8">
            <a:extLst>
              <a:ext uri="{FF2B5EF4-FFF2-40B4-BE49-F238E27FC236}">
                <a16:creationId xmlns:a16="http://schemas.microsoft.com/office/drawing/2014/main" id="{47455934-CC32-91B3-F4E9-8DE692FBA3A1}"/>
              </a:ext>
            </a:extLst>
          </p:cNvPr>
          <p:cNvSpPr/>
          <p:nvPr/>
        </p:nvSpPr>
        <p:spPr>
          <a:xfrm>
            <a:off x="704635" y="3616433"/>
            <a:ext cx="8683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GB" spc="-1" noProof="0" dirty="0">
                <a:solidFill>
                  <a:srgbClr val="000000"/>
                </a:solidFill>
                <a:latin typeface="Calibri"/>
              </a:rPr>
              <a:t>User</a:t>
            </a:r>
            <a:endParaRPr lang="en-GB" sz="1800" b="0" strike="noStrike" spc="-1" noProof="0" dirty="0">
              <a:latin typeface="Arial"/>
            </a:endParaRPr>
          </a:p>
        </p:txBody>
      </p:sp>
      <p:pic>
        <p:nvPicPr>
          <p:cNvPr id="125" name="Graphic 35" descr="Smart Phone with solid fill">
            <a:extLst>
              <a:ext uri="{FF2B5EF4-FFF2-40B4-BE49-F238E27FC236}">
                <a16:creationId xmlns:a16="http://schemas.microsoft.com/office/drawing/2014/main" id="{4495EAE7-4BC0-F218-5D3F-872CD55B9C4D}"/>
              </a:ext>
            </a:extLst>
          </p:cNvPr>
          <p:cNvPicPr/>
          <p:nvPr/>
        </p:nvPicPr>
        <p:blipFill>
          <a:blip r:embed="rId3"/>
          <a:stretch/>
        </p:blipFill>
        <p:spPr>
          <a:xfrm rot="1730551">
            <a:off x="1194319" y="4343583"/>
            <a:ext cx="616517" cy="570959"/>
          </a:xfrm>
          <a:prstGeom prst="rect">
            <a:avLst/>
          </a:prstGeom>
          <a:ln w="0">
            <a:noFill/>
          </a:ln>
        </p:spPr>
      </p:pic>
      <p:sp>
        <p:nvSpPr>
          <p:cNvPr id="127" name="PlaceHolder 1">
            <a:extLst>
              <a:ext uri="{FF2B5EF4-FFF2-40B4-BE49-F238E27FC236}">
                <a16:creationId xmlns:a16="http://schemas.microsoft.com/office/drawing/2014/main" id="{946E988A-5569-6F1A-9734-534807B0983B}"/>
              </a:ext>
            </a:extLst>
          </p:cNvPr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255DAC-7A2D-4214-8EEB-05093A7AB0F8}" type="slidenum">
              <a:rPr lang="en-GB" sz="2000" b="0" strike="noStrike" spc="-1" noProof="0" smtClean="0">
                <a:solidFill>
                  <a:srgbClr val="8B8B8B"/>
                </a:solidFill>
                <a:latin typeface="Calibri"/>
              </a:rPr>
              <a:t>23</a:t>
            </a:fld>
            <a:endParaRPr lang="en-GB" sz="2000" b="0" strike="noStrike" spc="-1" noProof="0" dirty="0">
              <a:latin typeface="Times New Roman"/>
            </a:endParaRPr>
          </a:p>
        </p:txBody>
      </p:sp>
      <p:pic>
        <p:nvPicPr>
          <p:cNvPr id="5" name="Graphic 4" descr="Walk with solid fill">
            <a:extLst>
              <a:ext uri="{FF2B5EF4-FFF2-40B4-BE49-F238E27FC236}">
                <a16:creationId xmlns:a16="http://schemas.microsoft.com/office/drawing/2014/main" id="{EBCCEF39-30A4-0B6A-2D6D-289C0F2A73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3302" y="4258262"/>
            <a:ext cx="914400" cy="914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551906-B765-03A6-7901-C88950854E72}"/>
              </a:ext>
            </a:extLst>
          </p:cNvPr>
          <p:cNvSpPr/>
          <p:nvPr/>
        </p:nvSpPr>
        <p:spPr>
          <a:xfrm>
            <a:off x="3926301" y="828594"/>
            <a:ext cx="4257459" cy="2811738"/>
          </a:xfrm>
          <a:custGeom>
            <a:avLst/>
            <a:gdLst>
              <a:gd name="connsiteX0" fmla="*/ 0 w 4257459"/>
              <a:gd name="connsiteY0" fmla="*/ 0 h 2811738"/>
              <a:gd name="connsiteX1" fmla="*/ 565634 w 4257459"/>
              <a:gd name="connsiteY1" fmla="*/ 0 h 2811738"/>
              <a:gd name="connsiteX2" fmla="*/ 1046118 w 4257459"/>
              <a:gd name="connsiteY2" fmla="*/ 0 h 2811738"/>
              <a:gd name="connsiteX3" fmla="*/ 1739476 w 4257459"/>
              <a:gd name="connsiteY3" fmla="*/ 0 h 2811738"/>
              <a:gd name="connsiteX4" fmla="*/ 2305110 w 4257459"/>
              <a:gd name="connsiteY4" fmla="*/ 0 h 2811738"/>
              <a:gd name="connsiteX5" fmla="*/ 2870744 w 4257459"/>
              <a:gd name="connsiteY5" fmla="*/ 0 h 2811738"/>
              <a:gd name="connsiteX6" fmla="*/ 3564101 w 4257459"/>
              <a:gd name="connsiteY6" fmla="*/ 0 h 2811738"/>
              <a:gd name="connsiteX7" fmla="*/ 4257459 w 4257459"/>
              <a:gd name="connsiteY7" fmla="*/ 0 h 2811738"/>
              <a:gd name="connsiteX8" fmla="*/ 4257459 w 4257459"/>
              <a:gd name="connsiteY8" fmla="*/ 618582 h 2811738"/>
              <a:gd name="connsiteX9" fmla="*/ 4257459 w 4257459"/>
              <a:gd name="connsiteY9" fmla="*/ 1124695 h 2811738"/>
              <a:gd name="connsiteX10" fmla="*/ 4257459 w 4257459"/>
              <a:gd name="connsiteY10" fmla="*/ 1630808 h 2811738"/>
              <a:gd name="connsiteX11" fmla="*/ 4257459 w 4257459"/>
              <a:gd name="connsiteY11" fmla="*/ 2193156 h 2811738"/>
              <a:gd name="connsiteX12" fmla="*/ 4257459 w 4257459"/>
              <a:gd name="connsiteY12" fmla="*/ 2811738 h 2811738"/>
              <a:gd name="connsiteX13" fmla="*/ 3776974 w 4257459"/>
              <a:gd name="connsiteY13" fmla="*/ 2811738 h 2811738"/>
              <a:gd name="connsiteX14" fmla="*/ 3083617 w 4257459"/>
              <a:gd name="connsiteY14" fmla="*/ 2811738 h 2811738"/>
              <a:gd name="connsiteX15" fmla="*/ 2560557 w 4257459"/>
              <a:gd name="connsiteY15" fmla="*/ 2811738 h 2811738"/>
              <a:gd name="connsiteX16" fmla="*/ 1952349 w 4257459"/>
              <a:gd name="connsiteY16" fmla="*/ 2811738 h 2811738"/>
              <a:gd name="connsiteX17" fmla="*/ 1258991 w 4257459"/>
              <a:gd name="connsiteY17" fmla="*/ 2811738 h 2811738"/>
              <a:gd name="connsiteX18" fmla="*/ 650783 w 4257459"/>
              <a:gd name="connsiteY18" fmla="*/ 2811738 h 2811738"/>
              <a:gd name="connsiteX19" fmla="*/ 0 w 4257459"/>
              <a:gd name="connsiteY19" fmla="*/ 2811738 h 2811738"/>
              <a:gd name="connsiteX20" fmla="*/ 0 w 4257459"/>
              <a:gd name="connsiteY20" fmla="*/ 2305625 h 2811738"/>
              <a:gd name="connsiteX21" fmla="*/ 0 w 4257459"/>
              <a:gd name="connsiteY21" fmla="*/ 1771395 h 2811738"/>
              <a:gd name="connsiteX22" fmla="*/ 0 w 4257459"/>
              <a:gd name="connsiteY22" fmla="*/ 1152813 h 2811738"/>
              <a:gd name="connsiteX23" fmla="*/ 0 w 4257459"/>
              <a:gd name="connsiteY23" fmla="*/ 590465 h 2811738"/>
              <a:gd name="connsiteX24" fmla="*/ 0 w 4257459"/>
              <a:gd name="connsiteY24" fmla="*/ 0 h 2811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7459" h="2811738" extrusionOk="0">
                <a:moveTo>
                  <a:pt x="0" y="0"/>
                </a:moveTo>
                <a:cubicBezTo>
                  <a:pt x="122378" y="-9188"/>
                  <a:pt x="283855" y="-5958"/>
                  <a:pt x="565634" y="0"/>
                </a:cubicBezTo>
                <a:cubicBezTo>
                  <a:pt x="847413" y="5958"/>
                  <a:pt x="903048" y="-22304"/>
                  <a:pt x="1046118" y="0"/>
                </a:cubicBezTo>
                <a:cubicBezTo>
                  <a:pt x="1189188" y="22304"/>
                  <a:pt x="1582390" y="-32358"/>
                  <a:pt x="1739476" y="0"/>
                </a:cubicBezTo>
                <a:cubicBezTo>
                  <a:pt x="1896562" y="32358"/>
                  <a:pt x="2117742" y="27612"/>
                  <a:pt x="2305110" y="0"/>
                </a:cubicBezTo>
                <a:cubicBezTo>
                  <a:pt x="2492478" y="-27612"/>
                  <a:pt x="2594114" y="23731"/>
                  <a:pt x="2870744" y="0"/>
                </a:cubicBezTo>
                <a:cubicBezTo>
                  <a:pt x="3147374" y="-23731"/>
                  <a:pt x="3400591" y="28598"/>
                  <a:pt x="3564101" y="0"/>
                </a:cubicBezTo>
                <a:cubicBezTo>
                  <a:pt x="3727611" y="-28598"/>
                  <a:pt x="3968965" y="32510"/>
                  <a:pt x="4257459" y="0"/>
                </a:cubicBezTo>
                <a:cubicBezTo>
                  <a:pt x="4248794" y="203147"/>
                  <a:pt x="4281183" y="353766"/>
                  <a:pt x="4257459" y="618582"/>
                </a:cubicBezTo>
                <a:cubicBezTo>
                  <a:pt x="4233735" y="883398"/>
                  <a:pt x="4240320" y="1023326"/>
                  <a:pt x="4257459" y="1124695"/>
                </a:cubicBezTo>
                <a:cubicBezTo>
                  <a:pt x="4274598" y="1226064"/>
                  <a:pt x="4235991" y="1378995"/>
                  <a:pt x="4257459" y="1630808"/>
                </a:cubicBezTo>
                <a:cubicBezTo>
                  <a:pt x="4278927" y="1882621"/>
                  <a:pt x="4256491" y="1937104"/>
                  <a:pt x="4257459" y="2193156"/>
                </a:cubicBezTo>
                <a:cubicBezTo>
                  <a:pt x="4258427" y="2449208"/>
                  <a:pt x="4238035" y="2525151"/>
                  <a:pt x="4257459" y="2811738"/>
                </a:cubicBezTo>
                <a:cubicBezTo>
                  <a:pt x="4039978" y="2811301"/>
                  <a:pt x="3910475" y="2801861"/>
                  <a:pt x="3776974" y="2811738"/>
                </a:cubicBezTo>
                <a:cubicBezTo>
                  <a:pt x="3643474" y="2821615"/>
                  <a:pt x="3360684" y="2778073"/>
                  <a:pt x="3083617" y="2811738"/>
                </a:cubicBezTo>
                <a:cubicBezTo>
                  <a:pt x="2806550" y="2845403"/>
                  <a:pt x="2798779" y="2789078"/>
                  <a:pt x="2560557" y="2811738"/>
                </a:cubicBezTo>
                <a:cubicBezTo>
                  <a:pt x="2322335" y="2834398"/>
                  <a:pt x="2175630" y="2812198"/>
                  <a:pt x="1952349" y="2811738"/>
                </a:cubicBezTo>
                <a:cubicBezTo>
                  <a:pt x="1729068" y="2811278"/>
                  <a:pt x="1582251" y="2793672"/>
                  <a:pt x="1258991" y="2811738"/>
                </a:cubicBezTo>
                <a:cubicBezTo>
                  <a:pt x="935731" y="2829804"/>
                  <a:pt x="776127" y="2799118"/>
                  <a:pt x="650783" y="2811738"/>
                </a:cubicBezTo>
                <a:cubicBezTo>
                  <a:pt x="525439" y="2824358"/>
                  <a:pt x="261694" y="2837878"/>
                  <a:pt x="0" y="2811738"/>
                </a:cubicBezTo>
                <a:cubicBezTo>
                  <a:pt x="-24896" y="2560625"/>
                  <a:pt x="-9588" y="2509526"/>
                  <a:pt x="0" y="2305625"/>
                </a:cubicBezTo>
                <a:cubicBezTo>
                  <a:pt x="9588" y="2101724"/>
                  <a:pt x="10154" y="1996463"/>
                  <a:pt x="0" y="1771395"/>
                </a:cubicBezTo>
                <a:cubicBezTo>
                  <a:pt x="-10154" y="1546327"/>
                  <a:pt x="17081" y="1338299"/>
                  <a:pt x="0" y="1152813"/>
                </a:cubicBezTo>
                <a:cubicBezTo>
                  <a:pt x="-17081" y="967327"/>
                  <a:pt x="-15536" y="806761"/>
                  <a:pt x="0" y="590465"/>
                </a:cubicBezTo>
                <a:cubicBezTo>
                  <a:pt x="15536" y="374169"/>
                  <a:pt x="2987" y="292047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981E33-2E97-13A2-2A61-D37510C9D590}"/>
              </a:ext>
            </a:extLst>
          </p:cNvPr>
          <p:cNvSpPr txBox="1"/>
          <p:nvPr/>
        </p:nvSpPr>
        <p:spPr>
          <a:xfrm>
            <a:off x="3926301" y="366292"/>
            <a:ext cx="1236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noProof="0" dirty="0"/>
              <a:t>Variables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0F33F5D-5A3E-5692-7782-421064528208}"/>
              </a:ext>
            </a:extLst>
          </p:cNvPr>
          <p:cNvCxnSpPr/>
          <p:nvPr/>
        </p:nvCxnSpPr>
        <p:spPr>
          <a:xfrm>
            <a:off x="8162574" y="1392072"/>
            <a:ext cx="1061575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465C8F1-7A51-5C00-2BD7-7C9D8E210A74}"/>
              </a:ext>
            </a:extLst>
          </p:cNvPr>
          <p:cNvSpPr txBox="1"/>
          <p:nvPr/>
        </p:nvSpPr>
        <p:spPr>
          <a:xfrm>
            <a:off x="6250135" y="4141030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Problem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3AF7E8-C444-6D0B-7A90-12F7D91AFE98}"/>
                  </a:ext>
                </a:extLst>
              </p:cNvPr>
              <p:cNvSpPr txBox="1"/>
              <p:nvPr/>
            </p:nvSpPr>
            <p:spPr>
              <a:xfrm>
                <a:off x="6687506" y="5319871"/>
                <a:ext cx="4602794" cy="710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i="0" noProof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GB" i="1" noProof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upd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GB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GB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GB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GB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GB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GB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GB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upd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b="0" i="0" noProof="0" smtClean="0">
                                      <a:latin typeface="Cambria Math" panose="02040503050406030204" pitchFamily="18" charset="0"/>
                                    </a:rPr>
                                    <m:t>SIM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MU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upd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3AF7E8-C444-6D0B-7A90-12F7D91AF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506" y="5319871"/>
                <a:ext cx="4602794" cy="7107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F74C3694-1783-ACCD-2F87-26399B989492}"/>
              </a:ext>
            </a:extLst>
          </p:cNvPr>
          <p:cNvSpPr/>
          <p:nvPr/>
        </p:nvSpPr>
        <p:spPr>
          <a:xfrm>
            <a:off x="6198550" y="4098925"/>
            <a:ext cx="5652130" cy="2083125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BE92E0-DD56-58AC-0B82-314573A3ED2E}"/>
              </a:ext>
            </a:extLst>
          </p:cNvPr>
          <p:cNvSpPr txBox="1"/>
          <p:nvPr/>
        </p:nvSpPr>
        <p:spPr>
          <a:xfrm>
            <a:off x="11765416" y="115468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(1)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FD7F47-137A-6152-0C3C-39AD4FEFE631}"/>
              </a:ext>
            </a:extLst>
          </p:cNvPr>
          <p:cNvSpPr txBox="1"/>
          <p:nvPr/>
        </p:nvSpPr>
        <p:spPr>
          <a:xfrm>
            <a:off x="11786356" y="2219139"/>
            <a:ext cx="508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noProof="0" dirty="0"/>
              <a:t>(2)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7F0CFD-BC52-66A2-C991-97AE1D34C194}"/>
              </a:ext>
            </a:extLst>
          </p:cNvPr>
          <p:cNvSpPr txBox="1"/>
          <p:nvPr/>
        </p:nvSpPr>
        <p:spPr>
          <a:xfrm>
            <a:off x="9237729" y="460525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(3)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CA43C5-B0B8-EAAF-E3C8-EFFB48EE7966}"/>
              </a:ext>
            </a:extLst>
          </p:cNvPr>
          <p:cNvSpPr txBox="1"/>
          <p:nvPr/>
        </p:nvSpPr>
        <p:spPr>
          <a:xfrm>
            <a:off x="10345225" y="546296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(4)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E8B362-F7AC-474A-CFC1-171A03E0DC02}"/>
              </a:ext>
            </a:extLst>
          </p:cNvPr>
          <p:cNvSpPr txBox="1"/>
          <p:nvPr/>
        </p:nvSpPr>
        <p:spPr>
          <a:xfrm>
            <a:off x="3996014" y="902777"/>
            <a:ext cx="39413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913" indent="-342900">
              <a:buFont typeface="+mj-lt"/>
              <a:buAutoNum type="arabicPeriod"/>
            </a:pPr>
            <a:r>
              <a:rPr lang="en-GB" noProof="0" dirty="0"/>
              <a:t>Performance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Relative errors for localization</a:t>
            </a:r>
          </a:p>
          <a:p>
            <a:pPr marL="61913" indent="-342900">
              <a:buFont typeface="+mj-lt"/>
              <a:buAutoNum type="arabicPeriod"/>
            </a:pPr>
            <a:endParaRPr lang="en-GB" noProof="0" dirty="0"/>
          </a:p>
          <a:p>
            <a:pPr marL="61913" indent="-342900">
              <a:buFont typeface="+mj-lt"/>
              <a:buAutoNum type="arabicPeriod"/>
            </a:pPr>
            <a:r>
              <a:rPr lang="en-GB" noProof="0" dirty="0"/>
              <a:t>Complexity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Number of SIM layers</a:t>
            </a:r>
          </a:p>
          <a:p>
            <a:pPr marL="176213" lvl="1"/>
            <a:endParaRPr lang="en-GB" noProof="0" dirty="0">
              <a:solidFill>
                <a:schemeClr val="bg1">
                  <a:lumMod val="75000"/>
                </a:schemeClr>
              </a:solidFill>
            </a:endParaRPr>
          </a:p>
          <a:p>
            <a:pPr marL="61913" indent="-342900">
              <a:buFont typeface="+mj-lt"/>
              <a:buAutoNum type="arabicPeriod"/>
            </a:pPr>
            <a:r>
              <a:rPr lang="en-GB" noProof="0" dirty="0"/>
              <a:t>Overhead</a:t>
            </a:r>
          </a:p>
          <a:p>
            <a:pPr marL="519113" lvl="1" indent="-342900">
              <a:buFont typeface="Arial" panose="020B0604020202020204" pitchFamily="34" charset="0"/>
              <a:buChar char="•"/>
            </a:pPr>
            <a:r>
              <a:rPr lang="en-GB" noProof="0" dirty="0"/>
              <a:t>Number of packets</a:t>
            </a:r>
          </a:p>
          <a:p>
            <a:pPr marL="519113" lvl="1" indent="-342900">
              <a:buFont typeface="Arial" panose="020B0604020202020204" pitchFamily="34" charset="0"/>
              <a:buChar char="•"/>
            </a:pPr>
            <a:r>
              <a:rPr lang="en-GB" noProof="0" dirty="0"/>
              <a:t>SIM re-configuration</a:t>
            </a: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E4C5B0BB-B4FF-1E74-FF82-F00D7D95EEC4}"/>
              </a:ext>
            </a:extLst>
          </p:cNvPr>
          <p:cNvSpPr/>
          <p:nvPr/>
        </p:nvSpPr>
        <p:spPr>
          <a:xfrm flipV="1">
            <a:off x="6214554" y="2221323"/>
            <a:ext cx="1072417" cy="1148204"/>
          </a:xfrm>
          <a:prstGeom prst="arc">
            <a:avLst>
              <a:gd name="adj1" fmla="val 16200000"/>
              <a:gd name="adj2" fmla="val 4656136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6D74BB21-2324-1BA9-4D0E-221C7E903FBB}"/>
              </a:ext>
            </a:extLst>
          </p:cNvPr>
          <p:cNvSpPr/>
          <p:nvPr/>
        </p:nvSpPr>
        <p:spPr>
          <a:xfrm flipV="1">
            <a:off x="5817400" y="1381546"/>
            <a:ext cx="1691258" cy="1679554"/>
          </a:xfrm>
          <a:prstGeom prst="arc">
            <a:avLst>
              <a:gd name="adj1" fmla="val 16200000"/>
              <a:gd name="adj2" fmla="val 3062002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2C950D4-759F-569E-DCF5-F9705C57CF42}"/>
              </a:ext>
            </a:extLst>
          </p:cNvPr>
          <p:cNvCxnSpPr>
            <a:cxnSpLocks/>
          </p:cNvCxnSpPr>
          <p:nvPr/>
        </p:nvCxnSpPr>
        <p:spPr>
          <a:xfrm>
            <a:off x="7286971" y="2136287"/>
            <a:ext cx="1149119" cy="1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F40DD4C-F313-339E-A0AB-0195D763DC25}"/>
                  </a:ext>
                </a:extLst>
              </p:cNvPr>
              <p:cNvSpPr txBox="1"/>
              <p:nvPr/>
            </p:nvSpPr>
            <p:spPr>
              <a:xfrm>
                <a:off x="9224149" y="1053143"/>
                <a:ext cx="2242152" cy="67884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upd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fName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F40DD4C-F313-339E-A0AB-0195D763D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4149" y="1053143"/>
                <a:ext cx="2242152" cy="6788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D9945F5-8D65-3058-E6E8-00690ACDD965}"/>
                  </a:ext>
                </a:extLst>
              </p:cNvPr>
              <p:cNvSpPr txBox="1"/>
              <p:nvPr/>
            </p:nvSpPr>
            <p:spPr>
              <a:xfrm>
                <a:off x="6813313" y="4492766"/>
                <a:ext cx="2211302" cy="6622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i="0" noProof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b="0" i="0" noProof="0" smtClean="0">
                                      <a:latin typeface="Cambria Math" panose="02040503050406030204" pitchFamily="18" charset="0"/>
                                    </a:rPr>
                                    <m:t>upd</m:t>
                                  </m:r>
                                </m:sub>
                              </m:s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f>
                            <m:f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den>
                          </m:f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 [</m:t>
                          </m:r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</a:rPr>
                            <m:t>bit</m:t>
                          </m:r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en-GB" b="0" i="0" noProof="0" smtClean="0"/>
                            <m:t>J</m:t>
                          </m:r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D9945F5-8D65-3058-E6E8-00690ACDD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313" y="4492766"/>
                <a:ext cx="2211302" cy="6622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8DAF7E75-5F73-5ACF-2298-4A298A4FF6B7}"/>
              </a:ext>
            </a:extLst>
          </p:cNvPr>
          <p:cNvSpPr txBox="1"/>
          <p:nvPr/>
        </p:nvSpPr>
        <p:spPr>
          <a:xfrm>
            <a:off x="8436090" y="1891630"/>
            <a:ext cx="2219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/>
              <a:t>Energy consumption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9F2FE28-35C9-975A-2F2C-6BFF3F2DEC73}"/>
              </a:ext>
            </a:extLst>
          </p:cNvPr>
          <p:cNvSpPr/>
          <p:nvPr/>
        </p:nvSpPr>
        <p:spPr>
          <a:xfrm>
            <a:off x="8436090" y="1891630"/>
            <a:ext cx="3414590" cy="867446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292D0290-0C0B-7C0B-CA2C-C0A56BBD8C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963702"/>
              </p:ext>
            </p:extLst>
          </p:nvPr>
        </p:nvGraphicFramePr>
        <p:xfrm>
          <a:off x="1727606" y="1129240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339EF8A5-79C5-1DB6-220F-F17ABCA1D4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426968"/>
              </p:ext>
            </p:extLst>
          </p:nvPr>
        </p:nvGraphicFramePr>
        <p:xfrm>
          <a:off x="1994306" y="1418800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8452C787-9490-FDBB-F920-56BD04C69D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499174"/>
              </p:ext>
            </p:extLst>
          </p:nvPr>
        </p:nvGraphicFramePr>
        <p:xfrm>
          <a:off x="2588187" y="2015020"/>
          <a:ext cx="1041400" cy="1066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pSp>
        <p:nvGrpSpPr>
          <p:cNvPr id="45" name="Group 44">
            <a:extLst>
              <a:ext uri="{FF2B5EF4-FFF2-40B4-BE49-F238E27FC236}">
                <a16:creationId xmlns:a16="http://schemas.microsoft.com/office/drawing/2014/main" id="{D3673634-4635-5264-E5CE-5F6332A707EA}"/>
              </a:ext>
            </a:extLst>
          </p:cNvPr>
          <p:cNvGrpSpPr>
            <a:grpSpLocks noChangeAspect="1"/>
          </p:cNvGrpSpPr>
          <p:nvPr/>
        </p:nvGrpSpPr>
        <p:grpSpPr>
          <a:xfrm>
            <a:off x="110153" y="1032603"/>
            <a:ext cx="1443385" cy="1498358"/>
            <a:chOff x="1851871" y="1287138"/>
            <a:chExt cx="1378238" cy="1430728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FFCFFA0-5CBB-3436-BAB6-CC844D6952CB}"/>
                </a:ext>
              </a:extLst>
            </p:cNvPr>
            <p:cNvGrpSpPr/>
            <p:nvPr/>
          </p:nvGrpSpPr>
          <p:grpSpPr>
            <a:xfrm>
              <a:off x="1871922" y="1287138"/>
              <a:ext cx="108640" cy="146399"/>
              <a:chOff x="1844231" y="869163"/>
              <a:chExt cx="108640" cy="146399"/>
            </a:xfrm>
          </p:grpSpPr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B1617808-9311-64AE-12CC-532733BADCC5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60748BEB-4E58-D12E-21B6-7D7E5579DD3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91F36079-AD9F-3CC0-F8FE-24163465818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55A9DD8-EE7D-D7E3-D343-4174222448B6}"/>
                </a:ext>
              </a:extLst>
            </p:cNvPr>
            <p:cNvGrpSpPr/>
            <p:nvPr/>
          </p:nvGrpSpPr>
          <p:grpSpPr>
            <a:xfrm>
              <a:off x="1851871" y="1716303"/>
              <a:ext cx="108640" cy="146399"/>
              <a:chOff x="1844231" y="869163"/>
              <a:chExt cx="108640" cy="146399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F5B49F77-E942-9F86-5A72-F40F06A35985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9D551A46-5BFB-F8A1-0CA8-80EF561F62A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CE3CC5C3-082F-8A86-2249-F5FD22CC3B3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DBEB19C6-A7BF-245F-9933-7941B5E5708A}"/>
                </a:ext>
              </a:extLst>
            </p:cNvPr>
            <p:cNvGrpSpPr/>
            <p:nvPr/>
          </p:nvGrpSpPr>
          <p:grpSpPr>
            <a:xfrm>
              <a:off x="1858742" y="2138974"/>
              <a:ext cx="108640" cy="146399"/>
              <a:chOff x="1844231" y="869163"/>
              <a:chExt cx="108640" cy="146399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0196D4B1-9D9D-E97E-6820-25A6A1F4925F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05BDF424-F198-7C55-C2B3-8DAE9C7FA2DE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ED6E82DC-B399-8E48-6CB5-2D93DEB22551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5BD8DBB-188B-839C-4DE2-C8E4194DFA36}"/>
                </a:ext>
              </a:extLst>
            </p:cNvPr>
            <p:cNvGrpSpPr/>
            <p:nvPr/>
          </p:nvGrpSpPr>
          <p:grpSpPr>
            <a:xfrm>
              <a:off x="1858742" y="2571204"/>
              <a:ext cx="108640" cy="146399"/>
              <a:chOff x="1844231" y="869163"/>
              <a:chExt cx="108640" cy="146399"/>
            </a:xfrm>
          </p:grpSpPr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5D6AF84F-0A40-18AB-C14A-FCD6CC416369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1A7BA493-BC60-8576-AEE6-CCAF4CD6F3A8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B259B7F4-4A6F-FD4C-D135-9DF4EF0ACCC2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D8D07A7-4282-B92C-3ECE-4E1440900368}"/>
                </a:ext>
              </a:extLst>
            </p:cNvPr>
            <p:cNvGrpSpPr/>
            <p:nvPr/>
          </p:nvGrpSpPr>
          <p:grpSpPr>
            <a:xfrm>
              <a:off x="2279675" y="1290378"/>
              <a:ext cx="108640" cy="146399"/>
              <a:chOff x="1844231" y="869163"/>
              <a:chExt cx="108640" cy="146399"/>
            </a:xfrm>
          </p:grpSpPr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C7EB11C7-1D1F-DD76-CC82-FD332BC2FB07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AE0445CA-CA89-6993-DF49-D6FFCC197D4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C149FE48-4CD3-C878-49CE-0A094F3E367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C4B2A81-5524-39A5-496E-DF3DD238DC50}"/>
                </a:ext>
              </a:extLst>
            </p:cNvPr>
            <p:cNvGrpSpPr/>
            <p:nvPr/>
          </p:nvGrpSpPr>
          <p:grpSpPr>
            <a:xfrm>
              <a:off x="2274432" y="1710028"/>
              <a:ext cx="108640" cy="146399"/>
              <a:chOff x="1844231" y="869163"/>
              <a:chExt cx="108640" cy="146399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57B5C649-8F60-0AFC-8707-93E79B6AE0BF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52C0E4AB-D06E-346B-5BC1-BC35E80A2CC2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79BAD701-B47C-FE79-664E-B83DAD2E648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19A77B3-A33E-BFE6-CB12-C5215502EBB5}"/>
                </a:ext>
              </a:extLst>
            </p:cNvPr>
            <p:cNvGrpSpPr/>
            <p:nvPr/>
          </p:nvGrpSpPr>
          <p:grpSpPr>
            <a:xfrm>
              <a:off x="2272598" y="2132570"/>
              <a:ext cx="108640" cy="146399"/>
              <a:chOff x="1844231" y="869163"/>
              <a:chExt cx="108640" cy="146399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CDB73BF-48CE-FB02-DF4D-92D67C6A84E7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A9FDAF31-E62A-F280-30EB-29BF29DF04E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9A32E3AC-2C90-8B8A-BD7B-7176A71DFA70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6BE65E1-4841-7DE8-1438-3A1940D35DD2}"/>
                </a:ext>
              </a:extLst>
            </p:cNvPr>
            <p:cNvGrpSpPr/>
            <p:nvPr/>
          </p:nvGrpSpPr>
          <p:grpSpPr>
            <a:xfrm>
              <a:off x="2279055" y="2571467"/>
              <a:ext cx="108640" cy="146399"/>
              <a:chOff x="1844231" y="869163"/>
              <a:chExt cx="108640" cy="146399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2086410B-13F8-586C-7025-F415ABE55679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2A30669D-93DC-E0DB-55F6-EE0458B5D1B2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D78D9FAF-57B4-46F7-8297-3D085EA9201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02641E3-F143-3AAD-124C-1E36810AF8F3}"/>
                </a:ext>
              </a:extLst>
            </p:cNvPr>
            <p:cNvGrpSpPr/>
            <p:nvPr/>
          </p:nvGrpSpPr>
          <p:grpSpPr>
            <a:xfrm>
              <a:off x="2713716" y="1287138"/>
              <a:ext cx="108640" cy="146399"/>
              <a:chOff x="1844231" y="869163"/>
              <a:chExt cx="108640" cy="146399"/>
            </a:xfrm>
          </p:grpSpPr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84C71171-FA82-ABC2-C499-1AD01302B4F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9C8578C6-E17B-8DC0-6949-C3B29B56B87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856F315B-A466-B45B-5570-0AEF64F2807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A7E818CF-B326-68EB-2BF2-8C7F0CA3F067}"/>
                </a:ext>
              </a:extLst>
            </p:cNvPr>
            <p:cNvGrpSpPr/>
            <p:nvPr/>
          </p:nvGrpSpPr>
          <p:grpSpPr>
            <a:xfrm>
              <a:off x="2693665" y="1716303"/>
              <a:ext cx="108640" cy="146399"/>
              <a:chOff x="1844231" y="869163"/>
              <a:chExt cx="108640" cy="146399"/>
            </a:xfrm>
          </p:grpSpPr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7002F7B-C87E-1D9A-60FD-3232DE77EBF0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6606386E-67A3-1967-B83E-7347C175E56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329CF76B-EFA4-3B50-070F-1BA5CFA4F05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F200B257-0B41-6FEF-03F1-CF65F7702D86}"/>
                </a:ext>
              </a:extLst>
            </p:cNvPr>
            <p:cNvGrpSpPr/>
            <p:nvPr/>
          </p:nvGrpSpPr>
          <p:grpSpPr>
            <a:xfrm>
              <a:off x="2700536" y="2138974"/>
              <a:ext cx="108640" cy="146399"/>
              <a:chOff x="1844231" y="869163"/>
              <a:chExt cx="108640" cy="146399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64FAB4D-B0E7-23F6-28EA-DBB468AB7AD4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6FF4C9A2-1173-1980-4C58-4F67B292445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D3424F6-6F5A-5CBC-9752-2E29F7609CD2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0066870-032C-7AAD-D47D-4E9335B84DC5}"/>
                </a:ext>
              </a:extLst>
            </p:cNvPr>
            <p:cNvGrpSpPr/>
            <p:nvPr/>
          </p:nvGrpSpPr>
          <p:grpSpPr>
            <a:xfrm>
              <a:off x="2700536" y="2571204"/>
              <a:ext cx="108640" cy="146399"/>
              <a:chOff x="1844231" y="869163"/>
              <a:chExt cx="108640" cy="146399"/>
            </a:xfrm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7FF6E414-961D-55AA-5FCA-0CF74AE17028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B39EEED0-B123-62BD-BAAE-6CB76A44D58C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1294E7E8-5211-5E93-81CE-70937F587C6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AA327EC-8575-214D-559F-6EF4DE24042A}"/>
                </a:ext>
              </a:extLst>
            </p:cNvPr>
            <p:cNvGrpSpPr/>
            <p:nvPr/>
          </p:nvGrpSpPr>
          <p:grpSpPr>
            <a:xfrm>
              <a:off x="3121469" y="1290378"/>
              <a:ext cx="108640" cy="146399"/>
              <a:chOff x="1844231" y="869163"/>
              <a:chExt cx="108640" cy="146399"/>
            </a:xfrm>
          </p:grpSpPr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126DABE3-467D-DD73-1A59-E7C80C0152EA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466FB3EB-D4F2-08DE-2294-B8E1663EF9E8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29482985-04DE-3E4D-1DBD-87C4DF01F0F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1BDDBD6-9625-CBDF-96DE-AA37CAC13EE2}"/>
                </a:ext>
              </a:extLst>
            </p:cNvPr>
            <p:cNvGrpSpPr/>
            <p:nvPr/>
          </p:nvGrpSpPr>
          <p:grpSpPr>
            <a:xfrm>
              <a:off x="3116226" y="1710028"/>
              <a:ext cx="108640" cy="146399"/>
              <a:chOff x="1844231" y="869163"/>
              <a:chExt cx="108640" cy="146399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44B6F684-5B22-E093-34C8-043038485D7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1786D668-CCF2-BF26-30C9-30F3C107BAF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77311D0-0702-22CD-03F2-B9B7C3A8201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68816B0-1062-D3EA-78AC-FD19BAE82758}"/>
                </a:ext>
              </a:extLst>
            </p:cNvPr>
            <p:cNvGrpSpPr/>
            <p:nvPr/>
          </p:nvGrpSpPr>
          <p:grpSpPr>
            <a:xfrm>
              <a:off x="3114392" y="2132570"/>
              <a:ext cx="108640" cy="146399"/>
              <a:chOff x="1844231" y="869163"/>
              <a:chExt cx="108640" cy="146399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13B95B1-4EE1-EC3D-2041-AC8312F9FD90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4C79BEB2-D262-C9B4-2316-392AD3B217F1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BF6B1B6A-D8C1-14DC-C4E4-67C55B051500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5072185-9B4E-F372-1015-216BFAA3B49A}"/>
                </a:ext>
              </a:extLst>
            </p:cNvPr>
            <p:cNvGrpSpPr/>
            <p:nvPr/>
          </p:nvGrpSpPr>
          <p:grpSpPr>
            <a:xfrm>
              <a:off x="3120849" y="2571467"/>
              <a:ext cx="108640" cy="146399"/>
              <a:chOff x="1844231" y="869163"/>
              <a:chExt cx="108640" cy="146399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422099D-E4BA-4464-10C4-71DE5219BE01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E1FF0031-0033-74AC-42B0-03AADC10C137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2201ADD-9E27-2134-ED0A-0ABAD6163A3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E7F3628F-D1A7-08E5-0E5F-F9B8F732CBB5}"/>
                  </a:ext>
                </a:extLst>
              </p:cNvPr>
              <p:cNvSpPr txBox="1"/>
              <p:nvPr/>
            </p:nvSpPr>
            <p:spPr>
              <a:xfrm>
                <a:off x="1539085" y="3338110"/>
                <a:ext cx="5095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E7F3628F-D1A7-08E5-0E5F-F9B8F732C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085" y="3338110"/>
                <a:ext cx="50959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E7CA3176-42BF-FF28-489F-00A82BB41B49}"/>
              </a:ext>
            </a:extLst>
          </p:cNvPr>
          <p:cNvCxnSpPr/>
          <p:nvPr/>
        </p:nvCxnSpPr>
        <p:spPr>
          <a:xfrm flipV="1">
            <a:off x="1638300" y="3315321"/>
            <a:ext cx="706417" cy="88997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0C6B3C90-7D70-64E9-B356-ED298DB099E5}"/>
                  </a:ext>
                </a:extLst>
              </p:cNvPr>
              <p:cNvSpPr txBox="1"/>
              <p:nvPr/>
            </p:nvSpPr>
            <p:spPr>
              <a:xfrm>
                <a:off x="1581162" y="2930163"/>
                <a:ext cx="49156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IM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0C6B3C90-7D70-64E9-B356-ED298DB09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162" y="2930163"/>
                <a:ext cx="491561" cy="369332"/>
              </a:xfrm>
              <a:prstGeom prst="rect">
                <a:avLst/>
              </a:prstGeom>
              <a:blipFill>
                <a:blip r:embed="rId10"/>
                <a:stretch>
                  <a:fillRect r="-18519" b="-1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7" name="Graphic 116" descr="Processor outline">
            <a:extLst>
              <a:ext uri="{FF2B5EF4-FFF2-40B4-BE49-F238E27FC236}">
                <a16:creationId xmlns:a16="http://schemas.microsoft.com/office/drawing/2014/main" id="{10CCF6B7-FAB7-BE68-77A0-4127EC1DEF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5034" y="2607927"/>
            <a:ext cx="672227" cy="6722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95B1A54-B11E-BF87-F849-1CE8CA266102}"/>
                  </a:ext>
                </a:extLst>
              </p:cNvPr>
              <p:cNvSpPr txBox="1"/>
              <p:nvPr/>
            </p:nvSpPr>
            <p:spPr>
              <a:xfrm>
                <a:off x="2754219" y="2330713"/>
                <a:ext cx="656869" cy="369332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95B1A54-B11E-BF87-F849-1CE8CA266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219" y="2330713"/>
                <a:ext cx="656869" cy="369332"/>
              </a:xfrm>
              <a:prstGeom prst="rect">
                <a:avLst/>
              </a:prstGeom>
              <a:blipFill>
                <a:blip r:embed="rId13"/>
                <a:stretch>
                  <a:fillRect r="-13889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33">
            <a:extLst>
              <a:ext uri="{FF2B5EF4-FFF2-40B4-BE49-F238E27FC236}">
                <a16:creationId xmlns:a16="http://schemas.microsoft.com/office/drawing/2014/main" id="{A44515C4-31CC-6CB8-CE2F-2125A58B4FB4}"/>
              </a:ext>
            </a:extLst>
          </p:cNvPr>
          <p:cNvSpPr/>
          <p:nvPr/>
        </p:nvSpPr>
        <p:spPr>
          <a:xfrm>
            <a:off x="0" y="1257"/>
            <a:ext cx="3779631" cy="521766"/>
          </a:xfrm>
          <a:prstGeom prst="rect">
            <a:avLst/>
          </a:prstGeom>
          <a:solidFill>
            <a:srgbClr val="C00000">
              <a:alpha val="22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Problem Formulation</a:t>
            </a:r>
            <a:endParaRPr lang="en-GB" sz="2800" b="0" strike="noStrike" spc="-1" noProof="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19">
                <a:extLst>
                  <a:ext uri="{FF2B5EF4-FFF2-40B4-BE49-F238E27FC236}">
                    <a16:creationId xmlns:a16="http://schemas.microsoft.com/office/drawing/2014/main" id="{8EDA832E-4B19-E59D-219A-097A06D95EE2}"/>
                  </a:ext>
                </a:extLst>
              </p:cNvPr>
              <p:cNvSpPr txBox="1"/>
              <p:nvPr/>
            </p:nvSpPr>
            <p:spPr>
              <a:xfrm>
                <a:off x="8470490" y="2181422"/>
                <a:ext cx="3452680" cy="498315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noProof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noProof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MU</m:t>
                          </m:r>
                        </m:sub>
                      </m:sSub>
                      <m:d>
                        <m:d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upd</m:t>
                              </m:r>
                            </m:sub>
                          </m:sSub>
                        </m:e>
                      </m:d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  <m:r>
                        <a:rPr lang="en-GB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  <m:r>
                        <a:rPr lang="en-GB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GB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" name="TextBox 19">
                <a:extLst>
                  <a:ext uri="{FF2B5EF4-FFF2-40B4-BE49-F238E27FC236}">
                    <a16:creationId xmlns:a16="http://schemas.microsoft.com/office/drawing/2014/main" id="{8EDA832E-4B19-E59D-219A-097A06D95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0490" y="2181422"/>
                <a:ext cx="3452680" cy="49831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202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59268-EE1E-FF7E-973A-FC88756A9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30">
            <a:extLst>
              <a:ext uri="{FF2B5EF4-FFF2-40B4-BE49-F238E27FC236}">
                <a16:creationId xmlns:a16="http://schemas.microsoft.com/office/drawing/2014/main" id="{76E15999-7520-9AED-13E2-623E1B59D424}"/>
              </a:ext>
            </a:extLst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grpSp>
        <p:nvGrpSpPr>
          <p:cNvPr id="83" name="Group 32">
            <a:extLst>
              <a:ext uri="{FF2B5EF4-FFF2-40B4-BE49-F238E27FC236}">
                <a16:creationId xmlns:a16="http://schemas.microsoft.com/office/drawing/2014/main" id="{62D58DBE-F563-D7E4-0A88-ADBB62593AF4}"/>
              </a:ext>
            </a:extLst>
          </p:cNvPr>
          <p:cNvGrpSpPr/>
          <p:nvPr/>
        </p:nvGrpSpPr>
        <p:grpSpPr>
          <a:xfrm>
            <a:off x="10741320" y="-454680"/>
            <a:ext cx="2323440" cy="2323080"/>
            <a:chOff x="10741320" y="-454680"/>
            <a:chExt cx="2323440" cy="2323080"/>
          </a:xfrm>
        </p:grpSpPr>
        <p:sp>
          <p:nvSpPr>
            <p:cNvPr id="84" name="Freeform: Shape 33">
              <a:extLst>
                <a:ext uri="{FF2B5EF4-FFF2-40B4-BE49-F238E27FC236}">
                  <a16:creationId xmlns:a16="http://schemas.microsoft.com/office/drawing/2014/main" id="{EE72FEEA-B132-656D-880B-113A62A7A61C}"/>
                </a:ext>
              </a:extLst>
            </p:cNvPr>
            <p:cNvSpPr/>
            <p:nvPr/>
          </p:nvSpPr>
          <p:spPr>
            <a:xfrm rot="18900000" flipH="1">
              <a:off x="11198160" y="-231120"/>
              <a:ext cx="1409400" cy="1876320"/>
            </a:xfrm>
            <a:custGeom>
              <a:avLst/>
              <a:gdLst/>
              <a:ahLst/>
              <a:cxnLst/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85" name="Rectangle 34">
              <a:extLst>
                <a:ext uri="{FF2B5EF4-FFF2-40B4-BE49-F238E27FC236}">
                  <a16:creationId xmlns:a16="http://schemas.microsoft.com/office/drawing/2014/main" id="{21410746-3FA8-0AA4-F6DF-C8914E29CF13}"/>
                </a:ext>
              </a:extLst>
            </p:cNvPr>
            <p:cNvSpPr/>
            <p:nvPr/>
          </p:nvSpPr>
          <p:spPr>
            <a:xfrm rot="18900000" flipH="1">
              <a:off x="11405880" y="1282680"/>
              <a:ext cx="485280" cy="48528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</p:grpSp>
      <p:sp>
        <p:nvSpPr>
          <p:cNvPr id="86" name="Rectangle 36">
            <a:extLst>
              <a:ext uri="{FF2B5EF4-FFF2-40B4-BE49-F238E27FC236}">
                <a16:creationId xmlns:a16="http://schemas.microsoft.com/office/drawing/2014/main" id="{A5C5FA07-1598-CDF7-393E-CA5A8BCC2705}"/>
              </a:ext>
            </a:extLst>
          </p:cNvPr>
          <p:cNvSpPr/>
          <p:nvPr/>
        </p:nvSpPr>
        <p:spPr>
          <a:xfrm rot="2700000">
            <a:off x="2737440" y="6033600"/>
            <a:ext cx="645120" cy="64512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87" name="Isosceles Triangle 38">
            <a:extLst>
              <a:ext uri="{FF2B5EF4-FFF2-40B4-BE49-F238E27FC236}">
                <a16:creationId xmlns:a16="http://schemas.microsoft.com/office/drawing/2014/main" id="{71E85CA4-D76C-AF45-D1E3-18707937B19B}"/>
              </a:ext>
            </a:extLst>
          </p:cNvPr>
          <p:cNvSpPr/>
          <p:nvPr/>
        </p:nvSpPr>
        <p:spPr>
          <a:xfrm>
            <a:off x="1343520" y="5721120"/>
            <a:ext cx="2261520" cy="1136520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pic>
        <p:nvPicPr>
          <p:cNvPr id="88" name="Picture 7">
            <a:extLst>
              <a:ext uri="{FF2B5EF4-FFF2-40B4-BE49-F238E27FC236}">
                <a16:creationId xmlns:a16="http://schemas.microsoft.com/office/drawing/2014/main" id="{9D523852-69A4-4C3E-F2A5-1B7A9ECBDB04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43320" y="757080"/>
            <a:ext cx="10904760" cy="5343120"/>
          </a:xfrm>
          <a:prstGeom prst="rect">
            <a:avLst/>
          </a:prstGeom>
          <a:ln w="0">
            <a:noFill/>
          </a:ln>
        </p:spPr>
      </p:pic>
      <p:grpSp>
        <p:nvGrpSpPr>
          <p:cNvPr id="89" name="Group 3">
            <a:extLst>
              <a:ext uri="{FF2B5EF4-FFF2-40B4-BE49-F238E27FC236}">
                <a16:creationId xmlns:a16="http://schemas.microsoft.com/office/drawing/2014/main" id="{349A93CA-F998-F56C-5F26-79162C166E11}"/>
              </a:ext>
            </a:extLst>
          </p:cNvPr>
          <p:cNvGrpSpPr/>
          <p:nvPr/>
        </p:nvGrpSpPr>
        <p:grpSpPr>
          <a:xfrm>
            <a:off x="10490040" y="6138360"/>
            <a:ext cx="1246680" cy="496080"/>
            <a:chOff x="10490040" y="6138360"/>
            <a:chExt cx="1246680" cy="496080"/>
          </a:xfrm>
        </p:grpSpPr>
        <p:sp>
          <p:nvSpPr>
            <p:cNvPr id="90" name="Rectangle 4">
              <a:extLst>
                <a:ext uri="{FF2B5EF4-FFF2-40B4-BE49-F238E27FC236}">
                  <a16:creationId xmlns:a16="http://schemas.microsoft.com/office/drawing/2014/main" id="{14AF9A02-A192-9806-762A-450BF28CB905}"/>
                </a:ext>
              </a:extLst>
            </p:cNvPr>
            <p:cNvSpPr/>
            <p:nvPr/>
          </p:nvSpPr>
          <p:spPr>
            <a:xfrm>
              <a:off x="10490040" y="6138360"/>
              <a:ext cx="1246680" cy="49608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pic>
          <p:nvPicPr>
            <p:cNvPr id="91" name="Graphic 5">
              <a:extLst>
                <a:ext uri="{FF2B5EF4-FFF2-40B4-BE49-F238E27FC236}">
                  <a16:creationId xmlns:a16="http://schemas.microsoft.com/office/drawing/2014/main" id="{BAC2084B-DC6B-53FD-DEC3-591BE3E69034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10503720" y="6324480"/>
              <a:ext cx="1232640" cy="25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92" name="TextBox 9">
            <a:extLst>
              <a:ext uri="{FF2B5EF4-FFF2-40B4-BE49-F238E27FC236}">
                <a16:creationId xmlns:a16="http://schemas.microsoft.com/office/drawing/2014/main" id="{8F61C366-D56A-DE14-F0C5-500CD0CB892B}"/>
              </a:ext>
            </a:extLst>
          </p:cNvPr>
          <p:cNvSpPr/>
          <p:nvPr/>
        </p:nvSpPr>
        <p:spPr>
          <a:xfrm>
            <a:off x="828957" y="886872"/>
            <a:ext cx="6301516" cy="10757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3200" b="0" strike="noStrike" spc="-1" noProof="0" dirty="0">
                <a:solidFill>
                  <a:srgbClr val="000000"/>
                </a:solidFill>
                <a:latin typeface="Calibri"/>
              </a:rPr>
              <a:t>Rejuvenating the IRS: Reconfiguration Policies</a:t>
            </a:r>
            <a:endParaRPr lang="en-GB" sz="3200" b="0" strike="noStrike" spc="-1" noProof="0" dirty="0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8BF01E-4E49-1486-9C88-58ABE5DF6611}"/>
              </a:ext>
            </a:extLst>
          </p:cNvPr>
          <p:cNvSpPr txBox="1"/>
          <p:nvPr/>
        </p:nvSpPr>
        <p:spPr>
          <a:xfrm>
            <a:off x="7893351" y="5575362"/>
            <a:ext cx="3480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Research Meeting 28 Aug. 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2E6932-D7B6-9B60-D39C-0F53B53C3D9F}"/>
              </a:ext>
            </a:extLst>
          </p:cNvPr>
          <p:cNvSpPr txBox="1"/>
          <p:nvPr/>
        </p:nvSpPr>
        <p:spPr>
          <a:xfrm>
            <a:off x="3748455" y="6127134"/>
            <a:ext cx="66527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baseline="0" noProof="0" dirty="0">
                <a:latin typeface="NimbusRomNo9L-Regu"/>
              </a:rPr>
              <a:t>Jorge Torres Gomez, Joana Angjo, Moritz Garkisch, Vahid Jamali, Robert Schober, and Falko Dressler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9014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traight Arrow Connector 23"/>
          <p:cNvSpPr/>
          <p:nvPr/>
        </p:nvSpPr>
        <p:spPr>
          <a:xfrm>
            <a:off x="8051040" y="788400"/>
            <a:ext cx="2328480" cy="1357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129" name="Straight Arrow Connector 9"/>
          <p:cNvSpPr/>
          <p:nvPr/>
        </p:nvSpPr>
        <p:spPr>
          <a:xfrm flipV="1">
            <a:off x="2040480" y="787320"/>
            <a:ext cx="2231280" cy="1533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130" name="TextBox 4"/>
          <p:cNvSpPr/>
          <p:nvPr/>
        </p:nvSpPr>
        <p:spPr>
          <a:xfrm>
            <a:off x="0" y="6219000"/>
            <a:ext cx="10718280" cy="1002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200" b="0" strike="noStrike" spc="-1" noProof="0" dirty="0">
                <a:solidFill>
                  <a:srgbClr val="000000"/>
                </a:solidFill>
                <a:latin typeface="Calibri"/>
              </a:rPr>
              <a:t>[1] Y. Sun and B. Cyr, ‘Information Aging through Queues: A Mutual Information Perspective’, presented at the IEEE 19th International Workshop on Signal Processing Advances in Wireless Communications (SPAWC), Jun. 2018. Accessed: Jul. 08, 2020. [Online]. Available: </a:t>
            </a:r>
            <a:r>
              <a:rPr lang="en-GB" sz="1200" b="0" u="sng" strike="noStrike" spc="-1" noProof="0" dirty="0">
                <a:solidFill>
                  <a:srgbClr val="0563C1"/>
                </a:solidFill>
                <a:uFillTx/>
                <a:latin typeface="Calibri"/>
                <a:hlinkClick r:id="rId2"/>
              </a:rPr>
              <a:t>http://arxiv.org/abs/1806.06243</a:t>
            </a:r>
            <a:endParaRPr lang="en-GB" sz="1200" b="0" strike="noStrike" spc="-1" noProof="0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200" b="0" strike="noStrike" spc="-1" noProof="0" dirty="0">
                <a:solidFill>
                  <a:srgbClr val="000000"/>
                </a:solidFill>
                <a:latin typeface="Calibri"/>
              </a:rPr>
              <a:t>[2] C. Pan </a:t>
            </a:r>
            <a:r>
              <a:rPr lang="en-GB" sz="1200" b="0" i="1" strike="noStrike" spc="-1" noProof="0" dirty="0">
                <a:solidFill>
                  <a:srgbClr val="000000"/>
                </a:solidFill>
                <a:latin typeface="Calibri"/>
              </a:rPr>
              <a:t>et al.</a:t>
            </a:r>
            <a:r>
              <a:rPr lang="en-GB" sz="1200" b="0" strike="noStrike" spc="-1" noProof="0" dirty="0">
                <a:solidFill>
                  <a:srgbClr val="000000"/>
                </a:solidFill>
                <a:latin typeface="Calibri"/>
              </a:rPr>
              <a:t>, ‘An Overview of Signal Processing Techniques for RIS/IRS-aided Wireless Systems’, </a:t>
            </a:r>
            <a:r>
              <a:rPr lang="en-GB" sz="1200" b="0" strike="noStrike" spc="-1" noProof="0" dirty="0" err="1">
                <a:solidFill>
                  <a:srgbClr val="000000"/>
                </a:solidFill>
                <a:latin typeface="Calibri"/>
              </a:rPr>
              <a:t>arXiv</a:t>
            </a:r>
            <a:r>
              <a:rPr lang="en-GB" sz="1200" b="0" strike="noStrike" spc="-1" noProof="0" dirty="0">
                <a:solidFill>
                  <a:srgbClr val="000000"/>
                </a:solidFill>
                <a:latin typeface="Calibri"/>
              </a:rPr>
              <a:t>, arXiv:2112.05989, Dec. 2021. </a:t>
            </a:r>
            <a:r>
              <a:rPr lang="en-GB" sz="1200" b="0" strike="noStrike" spc="-1" noProof="0" dirty="0" err="1">
                <a:solidFill>
                  <a:srgbClr val="000000"/>
                </a:solidFill>
                <a:latin typeface="Calibri"/>
              </a:rPr>
              <a:t>doi</a:t>
            </a:r>
            <a:r>
              <a:rPr lang="en-GB" sz="1200" b="0" strike="noStrike" spc="-1" noProof="0" dirty="0">
                <a:solidFill>
                  <a:srgbClr val="000000"/>
                </a:solidFill>
                <a:latin typeface="Calibri"/>
              </a:rPr>
              <a:t>: </a:t>
            </a:r>
            <a:r>
              <a:rPr lang="en-GB" sz="1200" b="0" u="sng" strike="noStrike" spc="-1" noProof="0" dirty="0">
                <a:solidFill>
                  <a:srgbClr val="0563C1"/>
                </a:solidFill>
                <a:uFillTx/>
                <a:latin typeface="Calibri"/>
                <a:hlinkClick r:id="rId3"/>
              </a:rPr>
              <a:t>10.48550/arXiv.2112.05989</a:t>
            </a:r>
            <a:r>
              <a:rPr lang="en-GB" sz="1200" b="0" strike="noStrike" spc="-1" noProof="0" dirty="0">
                <a:solidFill>
                  <a:srgbClr val="000000"/>
                </a:solidFill>
                <a:latin typeface="Calibri"/>
              </a:rPr>
              <a:t>.</a:t>
            </a:r>
            <a:endParaRPr lang="en-GB" sz="1200" b="0" strike="noStrike" spc="-1" noProof="0" dirty="0">
              <a:latin typeface="Arial"/>
            </a:endParaRPr>
          </a:p>
        </p:txBody>
      </p:sp>
      <p:pic>
        <p:nvPicPr>
          <p:cNvPr id="131" name="Picture 6"/>
          <p:cNvPicPr/>
          <p:nvPr/>
        </p:nvPicPr>
        <p:blipFill>
          <a:blip r:embed="rId4"/>
          <a:srcRect l="23289" t="10709" r="22283" b="34619"/>
          <a:stretch/>
        </p:blipFill>
        <p:spPr>
          <a:xfrm>
            <a:off x="4272120" y="38520"/>
            <a:ext cx="3778560" cy="1499040"/>
          </a:xfrm>
          <a:prstGeom prst="rect">
            <a:avLst/>
          </a:prstGeom>
          <a:ln w="0">
            <a:noFill/>
          </a:ln>
        </p:spPr>
      </p:pic>
      <p:pic>
        <p:nvPicPr>
          <p:cNvPr id="132" name="Graphic 2" descr="Cell Tower with solid fill"/>
          <p:cNvPicPr/>
          <p:nvPr/>
        </p:nvPicPr>
        <p:blipFill>
          <a:blip r:embed="rId5"/>
          <a:stretch/>
        </p:blipFill>
        <p:spPr>
          <a:xfrm>
            <a:off x="888120" y="1746720"/>
            <a:ext cx="1152000" cy="1152000"/>
          </a:xfrm>
          <a:prstGeom prst="rect">
            <a:avLst/>
          </a:prstGeom>
          <a:ln w="0">
            <a:noFill/>
          </a:ln>
        </p:spPr>
      </p:pic>
      <p:sp>
        <p:nvSpPr>
          <p:cNvPr id="133" name="TextBox 3"/>
          <p:cNvSpPr/>
          <p:nvPr/>
        </p:nvSpPr>
        <p:spPr>
          <a:xfrm flipH="1">
            <a:off x="592200" y="2838600"/>
            <a:ext cx="1742760" cy="118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Base Station</a:t>
            </a:r>
            <a:endParaRPr lang="en-GB" sz="1800" b="0" strike="noStrike" spc="-1" noProof="0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Beam forming vector 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134" name="TextBox 15"/>
          <p:cNvSpPr/>
          <p:nvPr/>
        </p:nvSpPr>
        <p:spPr>
          <a:xfrm>
            <a:off x="3918240" y="1409400"/>
            <a:ext cx="409932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Reflective Intelligent Surface (RIS)</a:t>
            </a:r>
            <a:endParaRPr lang="en-GB" sz="1800" b="0" strike="noStrike" spc="-1" noProof="0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phase shift vector 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135" name="Rectangle: Rounded Corners 18"/>
          <p:cNvSpPr/>
          <p:nvPr/>
        </p:nvSpPr>
        <p:spPr>
          <a:xfrm>
            <a:off x="2998440" y="1005480"/>
            <a:ext cx="897480" cy="506520"/>
          </a:xfrm>
          <a:custGeom>
            <a:avLst/>
            <a:gdLst/>
            <a:ahLst/>
            <a:cxnLst/>
            <a:rect l="l" t="t" r="r" b="b"/>
            <a:pathLst>
              <a:path w="897970" h="506930" fill="none">
                <a:moveTo>
                  <a:pt x="0" y="84490"/>
                </a:moveTo>
                <a:cubicBezTo>
                  <a:pt x="4638" y="43509"/>
                  <a:pt x="43654" y="-5101"/>
                  <a:pt x="84490" y="0"/>
                </a:cubicBezTo>
                <a:cubicBezTo>
                  <a:pt x="170461" y="9035"/>
                  <a:pt x="275927" y="-9219"/>
                  <a:pt x="448985" y="0"/>
                </a:cubicBezTo>
                <a:cubicBezTo>
                  <a:pt x="622043" y="9219"/>
                  <a:pt x="651634" y="6559"/>
                  <a:pt x="813480" y="0"/>
                </a:cubicBezTo>
                <a:cubicBezTo>
                  <a:pt x="858725" y="-2890"/>
                  <a:pt x="898644" y="28707"/>
                  <a:pt x="897970" y="84490"/>
                </a:cubicBezTo>
                <a:cubicBezTo>
                  <a:pt x="891714" y="244588"/>
                  <a:pt x="884150" y="303743"/>
                  <a:pt x="897970" y="422440"/>
                </a:cubicBezTo>
                <a:cubicBezTo>
                  <a:pt x="892365" y="469334"/>
                  <a:pt x="865743" y="496835"/>
                  <a:pt x="813480" y="506930"/>
                </a:cubicBezTo>
                <a:cubicBezTo>
                  <a:pt x="639557" y="509669"/>
                  <a:pt x="613804" y="524706"/>
                  <a:pt x="441695" y="506930"/>
                </a:cubicBezTo>
                <a:cubicBezTo>
                  <a:pt x="269587" y="489154"/>
                  <a:pt x="177154" y="522747"/>
                  <a:pt x="84490" y="506930"/>
                </a:cubicBezTo>
                <a:cubicBezTo>
                  <a:pt x="37419" y="495931"/>
                  <a:pt x="5921" y="470338"/>
                  <a:pt x="0" y="422440"/>
                </a:cubicBezTo>
                <a:cubicBezTo>
                  <a:pt x="9782" y="254192"/>
                  <a:pt x="11423" y="156526"/>
                  <a:pt x="0" y="84490"/>
                </a:cubicBezTo>
                <a:close/>
              </a:path>
              <a:path w="897970" h="506930" stroke="0">
                <a:moveTo>
                  <a:pt x="0" y="84490"/>
                </a:moveTo>
                <a:cubicBezTo>
                  <a:pt x="-2684" y="36171"/>
                  <a:pt x="27444" y="3897"/>
                  <a:pt x="84490" y="0"/>
                </a:cubicBezTo>
                <a:cubicBezTo>
                  <a:pt x="217396" y="11104"/>
                  <a:pt x="362481" y="10625"/>
                  <a:pt x="463565" y="0"/>
                </a:cubicBezTo>
                <a:cubicBezTo>
                  <a:pt x="564649" y="-10625"/>
                  <a:pt x="691274" y="5446"/>
                  <a:pt x="813480" y="0"/>
                </a:cubicBezTo>
                <a:cubicBezTo>
                  <a:pt x="857339" y="-1534"/>
                  <a:pt x="907312" y="42291"/>
                  <a:pt x="897970" y="84490"/>
                </a:cubicBezTo>
                <a:cubicBezTo>
                  <a:pt x="903340" y="181571"/>
                  <a:pt x="895160" y="287906"/>
                  <a:pt x="897970" y="422440"/>
                </a:cubicBezTo>
                <a:cubicBezTo>
                  <a:pt x="899013" y="467405"/>
                  <a:pt x="858806" y="508105"/>
                  <a:pt x="813480" y="506930"/>
                </a:cubicBezTo>
                <a:cubicBezTo>
                  <a:pt x="682612" y="514964"/>
                  <a:pt x="605405" y="512338"/>
                  <a:pt x="448985" y="506930"/>
                </a:cubicBezTo>
                <a:cubicBezTo>
                  <a:pt x="292565" y="501522"/>
                  <a:pt x="192770" y="490281"/>
                  <a:pt x="84490" y="506930"/>
                </a:cubicBezTo>
                <a:cubicBezTo>
                  <a:pt x="28867" y="506418"/>
                  <a:pt x="3358" y="459895"/>
                  <a:pt x="0" y="422440"/>
                </a:cubicBezTo>
                <a:cubicBezTo>
                  <a:pt x="10072" y="266074"/>
                  <a:pt x="-10585" y="185277"/>
                  <a:pt x="0" y="8449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7"/>
              <p:cNvSpPr txBox="1"/>
              <p:nvPr/>
            </p:nvSpPr>
            <p:spPr>
              <a:xfrm>
                <a:off x="3219120" y="1086840"/>
                <a:ext cx="474120" cy="2764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noProof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36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120" y="1086840"/>
                <a:ext cx="474120" cy="276480"/>
              </a:xfrm>
              <a:prstGeom prst="rect">
                <a:avLst/>
              </a:prstGeom>
              <a:blipFill>
                <a:blip r:embed="rId6"/>
                <a:stretch>
                  <a:fillRect r="-3846" b="-2608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Rectangle: Rounded Corners 20"/>
          <p:cNvSpPr/>
          <p:nvPr/>
        </p:nvSpPr>
        <p:spPr>
          <a:xfrm>
            <a:off x="8578440" y="995760"/>
            <a:ext cx="897480" cy="506520"/>
          </a:xfrm>
          <a:custGeom>
            <a:avLst/>
            <a:gdLst/>
            <a:ahLst/>
            <a:cxnLst/>
            <a:rect l="l" t="t" r="r" b="b"/>
            <a:pathLst>
              <a:path w="897970" h="506930" fill="none">
                <a:moveTo>
                  <a:pt x="0" y="84490"/>
                </a:moveTo>
                <a:cubicBezTo>
                  <a:pt x="4638" y="43509"/>
                  <a:pt x="43654" y="-5101"/>
                  <a:pt x="84490" y="0"/>
                </a:cubicBezTo>
                <a:cubicBezTo>
                  <a:pt x="170461" y="9035"/>
                  <a:pt x="275927" y="-9219"/>
                  <a:pt x="448985" y="0"/>
                </a:cubicBezTo>
                <a:cubicBezTo>
                  <a:pt x="622043" y="9219"/>
                  <a:pt x="651634" y="6559"/>
                  <a:pt x="813480" y="0"/>
                </a:cubicBezTo>
                <a:cubicBezTo>
                  <a:pt x="858725" y="-2890"/>
                  <a:pt x="898644" y="28707"/>
                  <a:pt x="897970" y="84490"/>
                </a:cubicBezTo>
                <a:cubicBezTo>
                  <a:pt x="891714" y="244588"/>
                  <a:pt x="884150" y="303743"/>
                  <a:pt x="897970" y="422440"/>
                </a:cubicBezTo>
                <a:cubicBezTo>
                  <a:pt x="892365" y="469334"/>
                  <a:pt x="865743" y="496835"/>
                  <a:pt x="813480" y="506930"/>
                </a:cubicBezTo>
                <a:cubicBezTo>
                  <a:pt x="639557" y="509669"/>
                  <a:pt x="613804" y="524706"/>
                  <a:pt x="441695" y="506930"/>
                </a:cubicBezTo>
                <a:cubicBezTo>
                  <a:pt x="269587" y="489154"/>
                  <a:pt x="177154" y="522747"/>
                  <a:pt x="84490" y="506930"/>
                </a:cubicBezTo>
                <a:cubicBezTo>
                  <a:pt x="37419" y="495931"/>
                  <a:pt x="5921" y="470338"/>
                  <a:pt x="0" y="422440"/>
                </a:cubicBezTo>
                <a:cubicBezTo>
                  <a:pt x="9782" y="254192"/>
                  <a:pt x="11423" y="156526"/>
                  <a:pt x="0" y="84490"/>
                </a:cubicBezTo>
                <a:close/>
              </a:path>
              <a:path w="897970" h="506930" stroke="0">
                <a:moveTo>
                  <a:pt x="0" y="84490"/>
                </a:moveTo>
                <a:cubicBezTo>
                  <a:pt x="-2684" y="36171"/>
                  <a:pt x="27444" y="3897"/>
                  <a:pt x="84490" y="0"/>
                </a:cubicBezTo>
                <a:cubicBezTo>
                  <a:pt x="217396" y="11104"/>
                  <a:pt x="362481" y="10625"/>
                  <a:pt x="463565" y="0"/>
                </a:cubicBezTo>
                <a:cubicBezTo>
                  <a:pt x="564649" y="-10625"/>
                  <a:pt x="691274" y="5446"/>
                  <a:pt x="813480" y="0"/>
                </a:cubicBezTo>
                <a:cubicBezTo>
                  <a:pt x="857339" y="-1534"/>
                  <a:pt x="907312" y="42291"/>
                  <a:pt x="897970" y="84490"/>
                </a:cubicBezTo>
                <a:cubicBezTo>
                  <a:pt x="903340" y="181571"/>
                  <a:pt x="895160" y="287906"/>
                  <a:pt x="897970" y="422440"/>
                </a:cubicBezTo>
                <a:cubicBezTo>
                  <a:pt x="899013" y="467405"/>
                  <a:pt x="858806" y="508105"/>
                  <a:pt x="813480" y="506930"/>
                </a:cubicBezTo>
                <a:cubicBezTo>
                  <a:pt x="682612" y="514964"/>
                  <a:pt x="605405" y="512338"/>
                  <a:pt x="448985" y="506930"/>
                </a:cubicBezTo>
                <a:cubicBezTo>
                  <a:pt x="292565" y="501522"/>
                  <a:pt x="192770" y="490281"/>
                  <a:pt x="84490" y="506930"/>
                </a:cubicBezTo>
                <a:cubicBezTo>
                  <a:pt x="28867" y="506418"/>
                  <a:pt x="3358" y="459895"/>
                  <a:pt x="0" y="422440"/>
                </a:cubicBezTo>
                <a:cubicBezTo>
                  <a:pt x="10072" y="266074"/>
                  <a:pt x="-10585" y="185277"/>
                  <a:pt x="0" y="8449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21"/>
              <p:cNvSpPr txBox="1"/>
              <p:nvPr/>
            </p:nvSpPr>
            <p:spPr>
              <a:xfrm>
                <a:off x="8666280" y="1072080"/>
                <a:ext cx="653040" cy="2764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noProof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38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280" y="1072080"/>
                <a:ext cx="653040" cy="276480"/>
              </a:xfrm>
              <a:prstGeom prst="rect">
                <a:avLst/>
              </a:prstGeom>
              <a:blipFill>
                <a:blip r:embed="rId7"/>
                <a:stretch>
                  <a:fillRect r="-7477" b="-4444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9" name="Graphic 30" descr="Question Mark with solid fill"/>
          <p:cNvPicPr/>
          <p:nvPr/>
        </p:nvPicPr>
        <p:blipFill>
          <a:blip r:embed="rId8"/>
          <a:stretch/>
        </p:blipFill>
        <p:spPr>
          <a:xfrm rot="1264800">
            <a:off x="8186400" y="2141280"/>
            <a:ext cx="379080" cy="379080"/>
          </a:xfrm>
          <a:prstGeom prst="rect">
            <a:avLst/>
          </a:prstGeom>
          <a:ln w="0">
            <a:noFill/>
          </a:ln>
        </p:spPr>
      </p:pic>
      <p:sp>
        <p:nvSpPr>
          <p:cNvPr id="140" name="TextBox 33"/>
          <p:cNvSpPr/>
          <p:nvPr/>
        </p:nvSpPr>
        <p:spPr>
          <a:xfrm>
            <a:off x="-95040" y="162360"/>
            <a:ext cx="314388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Problem to solve</a:t>
            </a:r>
            <a:endParaRPr lang="en-GB" sz="2800" b="0" strike="noStrike" spc="-1" noProof="0" dirty="0">
              <a:latin typeface="Arial"/>
            </a:endParaRPr>
          </a:p>
        </p:txBody>
      </p:sp>
      <p:sp>
        <p:nvSpPr>
          <p:cNvPr id="141" name="TextBox 22"/>
          <p:cNvSpPr/>
          <p:nvPr/>
        </p:nvSpPr>
        <p:spPr>
          <a:xfrm>
            <a:off x="4105440" y="2226960"/>
            <a:ext cx="4102920" cy="912600"/>
          </a:xfrm>
          <a:custGeom>
            <a:avLst/>
            <a:gdLst/>
            <a:ahLst/>
            <a:cxnLst/>
            <a:rect l="l" t="t" r="r" b="b"/>
            <a:pathLst>
              <a:path w="4103370" h="646331">
                <a:moveTo>
                  <a:pt x="0" y="0"/>
                </a:moveTo>
                <a:cubicBezTo>
                  <a:pt x="111562" y="-53481"/>
                  <a:pt x="429742" y="46246"/>
                  <a:pt x="545162" y="0"/>
                </a:cubicBezTo>
                <a:cubicBezTo>
                  <a:pt x="660582" y="-46246"/>
                  <a:pt x="814218" y="8368"/>
                  <a:pt x="1008257" y="0"/>
                </a:cubicBezTo>
                <a:cubicBezTo>
                  <a:pt x="1202297" y="-8368"/>
                  <a:pt x="1433783" y="72700"/>
                  <a:pt x="1635486" y="0"/>
                </a:cubicBezTo>
                <a:cubicBezTo>
                  <a:pt x="1837189" y="-72700"/>
                  <a:pt x="2017084" y="70060"/>
                  <a:pt x="2303749" y="0"/>
                </a:cubicBezTo>
                <a:cubicBezTo>
                  <a:pt x="2590414" y="-70060"/>
                  <a:pt x="2632733" y="39781"/>
                  <a:pt x="2766844" y="0"/>
                </a:cubicBezTo>
                <a:cubicBezTo>
                  <a:pt x="2900955" y="-39781"/>
                  <a:pt x="3168943" y="59108"/>
                  <a:pt x="3312006" y="0"/>
                </a:cubicBezTo>
                <a:cubicBezTo>
                  <a:pt x="3455069" y="-59108"/>
                  <a:pt x="3798998" y="81945"/>
                  <a:pt x="4103370" y="0"/>
                </a:cubicBezTo>
                <a:cubicBezTo>
                  <a:pt x="4136353" y="74974"/>
                  <a:pt x="4099793" y="178439"/>
                  <a:pt x="4103370" y="329629"/>
                </a:cubicBezTo>
                <a:cubicBezTo>
                  <a:pt x="4106947" y="480819"/>
                  <a:pt x="4088686" y="525472"/>
                  <a:pt x="4103370" y="646331"/>
                </a:cubicBezTo>
                <a:cubicBezTo>
                  <a:pt x="3945093" y="657687"/>
                  <a:pt x="3806616" y="615739"/>
                  <a:pt x="3640275" y="646331"/>
                </a:cubicBezTo>
                <a:cubicBezTo>
                  <a:pt x="3473935" y="676923"/>
                  <a:pt x="3237855" y="607605"/>
                  <a:pt x="3095113" y="646331"/>
                </a:cubicBezTo>
                <a:cubicBezTo>
                  <a:pt x="2952371" y="685057"/>
                  <a:pt x="2834116" y="588504"/>
                  <a:pt x="2590985" y="646331"/>
                </a:cubicBezTo>
                <a:cubicBezTo>
                  <a:pt x="2347854" y="704158"/>
                  <a:pt x="2329548" y="589924"/>
                  <a:pt x="2086857" y="646331"/>
                </a:cubicBezTo>
                <a:cubicBezTo>
                  <a:pt x="1844166" y="702738"/>
                  <a:pt x="1735269" y="640444"/>
                  <a:pt x="1623762" y="646331"/>
                </a:cubicBezTo>
                <a:cubicBezTo>
                  <a:pt x="1512256" y="652218"/>
                  <a:pt x="1321135" y="619545"/>
                  <a:pt x="1037566" y="646331"/>
                </a:cubicBezTo>
                <a:cubicBezTo>
                  <a:pt x="753997" y="673117"/>
                  <a:pt x="654114" y="612578"/>
                  <a:pt x="533438" y="646331"/>
                </a:cubicBezTo>
                <a:cubicBezTo>
                  <a:pt x="412762" y="680084"/>
                  <a:pt x="232701" y="645835"/>
                  <a:pt x="0" y="646331"/>
                </a:cubicBezTo>
                <a:cubicBezTo>
                  <a:pt x="-33785" y="579736"/>
                  <a:pt x="7702" y="431868"/>
                  <a:pt x="0" y="329629"/>
                </a:cubicBezTo>
                <a:cubicBezTo>
                  <a:pt x="-7702" y="227390"/>
                  <a:pt x="19559" y="66559"/>
                  <a:pt x="0" y="0"/>
                </a:cubicBezTo>
                <a:close/>
              </a:path>
            </a:pathLst>
          </a:custGeom>
          <a:noFill/>
          <a:ln w="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trade-off</a:t>
            </a:r>
            <a:endParaRPr lang="en-GB" sz="1800" b="0" strike="noStrike" spc="-1" noProof="0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performance vs overhead vs complexity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142" name="TextBox 27"/>
          <p:cNvSpPr/>
          <p:nvPr/>
        </p:nvSpPr>
        <p:spPr>
          <a:xfrm>
            <a:off x="10608120" y="2850120"/>
            <a:ext cx="86832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Mobile user</a:t>
            </a:r>
            <a:endParaRPr lang="en-GB" sz="1800" b="0" strike="noStrike" spc="-1" noProof="0" dirty="0">
              <a:latin typeface="Arial"/>
            </a:endParaRPr>
          </a:p>
        </p:txBody>
      </p:sp>
      <p:pic>
        <p:nvPicPr>
          <p:cNvPr id="143" name="Graphic 28" descr="Car with solid fill"/>
          <p:cNvPicPr/>
          <p:nvPr/>
        </p:nvPicPr>
        <p:blipFill>
          <a:blip r:embed="rId9"/>
          <a:stretch/>
        </p:blipFill>
        <p:spPr>
          <a:xfrm>
            <a:off x="10554120" y="2043000"/>
            <a:ext cx="914040" cy="914040"/>
          </a:xfrm>
          <a:prstGeom prst="rect">
            <a:avLst/>
          </a:prstGeom>
          <a:ln w="0">
            <a:noFill/>
          </a:ln>
        </p:spPr>
      </p:pic>
      <p:sp>
        <p:nvSpPr>
          <p:cNvPr id="144" name="Freeform: Shape 12"/>
          <p:cNvSpPr/>
          <p:nvPr/>
        </p:nvSpPr>
        <p:spPr>
          <a:xfrm rot="286200">
            <a:off x="3306960" y="5139720"/>
            <a:ext cx="2047680" cy="816840"/>
          </a:xfrm>
          <a:custGeom>
            <a:avLst/>
            <a:gdLst/>
            <a:ahLst/>
            <a:cxnLst/>
            <a:rect l="l" t="t" r="r" b="b"/>
            <a:pathLst>
              <a:path w="2047875" h="817022">
                <a:moveTo>
                  <a:pt x="0" y="639889"/>
                </a:moveTo>
                <a:cubicBezTo>
                  <a:pt x="37306" y="306514"/>
                  <a:pt x="74613" y="-26861"/>
                  <a:pt x="171450" y="1714"/>
                </a:cubicBezTo>
                <a:cubicBezTo>
                  <a:pt x="268287" y="30289"/>
                  <a:pt x="450850" y="749427"/>
                  <a:pt x="581025" y="811339"/>
                </a:cubicBezTo>
                <a:cubicBezTo>
                  <a:pt x="711200" y="873252"/>
                  <a:pt x="830263" y="409701"/>
                  <a:pt x="952500" y="373189"/>
                </a:cubicBezTo>
                <a:cubicBezTo>
                  <a:pt x="1074737" y="336677"/>
                  <a:pt x="1204913" y="582739"/>
                  <a:pt x="1314450" y="592264"/>
                </a:cubicBezTo>
                <a:cubicBezTo>
                  <a:pt x="1423987" y="601789"/>
                  <a:pt x="1487488" y="435101"/>
                  <a:pt x="1609725" y="430339"/>
                </a:cubicBezTo>
                <a:cubicBezTo>
                  <a:pt x="1731962" y="425577"/>
                  <a:pt x="1889918" y="494633"/>
                  <a:pt x="2047875" y="563689"/>
                </a:cubicBezTo>
              </a:path>
            </a:pathLst>
          </a:custGeom>
          <a:noFill/>
          <a:ln w="34925"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145" name="Freeform: Shape 13"/>
          <p:cNvSpPr/>
          <p:nvPr/>
        </p:nvSpPr>
        <p:spPr>
          <a:xfrm>
            <a:off x="3923640" y="4338000"/>
            <a:ext cx="2317320" cy="822960"/>
          </a:xfrm>
          <a:custGeom>
            <a:avLst/>
            <a:gdLst/>
            <a:ahLst/>
            <a:cxnLst/>
            <a:rect l="l" t="t" r="r" b="b"/>
            <a:pathLst>
              <a:path w="2785241" h="823343">
                <a:moveTo>
                  <a:pt x="0" y="651671"/>
                </a:moveTo>
                <a:cubicBezTo>
                  <a:pt x="111234" y="600871"/>
                  <a:pt x="222468" y="550071"/>
                  <a:pt x="294289" y="567588"/>
                </a:cubicBezTo>
                <a:cubicBezTo>
                  <a:pt x="366110" y="585105"/>
                  <a:pt x="362607" y="746265"/>
                  <a:pt x="430924" y="756775"/>
                </a:cubicBezTo>
                <a:cubicBezTo>
                  <a:pt x="499241" y="767285"/>
                  <a:pt x="609600" y="623643"/>
                  <a:pt x="704193" y="630650"/>
                </a:cubicBezTo>
                <a:cubicBezTo>
                  <a:pt x="798786" y="637657"/>
                  <a:pt x="900385" y="903919"/>
                  <a:pt x="998482" y="798816"/>
                </a:cubicBezTo>
                <a:cubicBezTo>
                  <a:pt x="1096579" y="693713"/>
                  <a:pt x="1178910" y="5285"/>
                  <a:pt x="1292772" y="30"/>
                </a:cubicBezTo>
                <a:cubicBezTo>
                  <a:pt x="1406634" y="-5225"/>
                  <a:pt x="1567793" y="663933"/>
                  <a:pt x="1681655" y="767285"/>
                </a:cubicBezTo>
                <a:cubicBezTo>
                  <a:pt x="1795517" y="870637"/>
                  <a:pt x="1879599" y="616637"/>
                  <a:pt x="1975944" y="620140"/>
                </a:cubicBezTo>
                <a:cubicBezTo>
                  <a:pt x="2072289" y="623643"/>
                  <a:pt x="2172138" y="790058"/>
                  <a:pt x="2259724" y="788306"/>
                </a:cubicBezTo>
                <a:cubicBezTo>
                  <a:pt x="2347310" y="786554"/>
                  <a:pt x="2413876" y="616637"/>
                  <a:pt x="2501462" y="609630"/>
                </a:cubicBezTo>
                <a:cubicBezTo>
                  <a:pt x="2589048" y="602623"/>
                  <a:pt x="2687144" y="674443"/>
                  <a:pt x="2785241" y="746264"/>
                </a:cubicBezTo>
              </a:path>
            </a:pathLst>
          </a:custGeom>
          <a:noFill/>
          <a:ln w="38100">
            <a:solidFill>
              <a:srgbClr val="32549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146" name="Straight Arrow Connector 16"/>
          <p:cNvSpPr/>
          <p:nvPr/>
        </p:nvSpPr>
        <p:spPr>
          <a:xfrm flipH="1">
            <a:off x="2909160" y="4639680"/>
            <a:ext cx="1247400" cy="1461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147" name="Straight Arrow Connector 32"/>
          <p:cNvSpPr/>
          <p:nvPr/>
        </p:nvSpPr>
        <p:spPr>
          <a:xfrm flipV="1">
            <a:off x="4157640" y="4602960"/>
            <a:ext cx="2317320" cy="33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148" name="Straight Arrow Connector 44"/>
          <p:cNvSpPr/>
          <p:nvPr/>
        </p:nvSpPr>
        <p:spPr>
          <a:xfrm flipV="1">
            <a:off x="4157640" y="3195360"/>
            <a:ext cx="360" cy="1446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149" name="Straight Arrow Connector 46"/>
          <p:cNvSpPr/>
          <p:nvPr/>
        </p:nvSpPr>
        <p:spPr>
          <a:xfrm flipV="1">
            <a:off x="3889440" y="5007600"/>
            <a:ext cx="2317320" cy="33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150" name="Straight Arrow Connector 47"/>
          <p:cNvSpPr/>
          <p:nvPr/>
        </p:nvSpPr>
        <p:spPr>
          <a:xfrm flipV="1">
            <a:off x="3285000" y="5643360"/>
            <a:ext cx="2317320" cy="33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151" name="TextBox 48"/>
          <p:cNvSpPr/>
          <p:nvPr/>
        </p:nvSpPr>
        <p:spPr>
          <a:xfrm>
            <a:off x="5492160" y="3803040"/>
            <a:ext cx="137736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Sequence </a:t>
            </a:r>
            <a:endParaRPr lang="en-GB" sz="1800" b="0" strike="noStrike" spc="-1" noProof="0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time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152" name="TextBox 49"/>
          <p:cNvSpPr/>
          <p:nvPr/>
        </p:nvSpPr>
        <p:spPr>
          <a:xfrm>
            <a:off x="1598400" y="5270400"/>
            <a:ext cx="164556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Observation </a:t>
            </a:r>
            <a:endParaRPr lang="en-GB" sz="1800" b="0" strike="noStrike" spc="-1" noProof="0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time </a:t>
            </a:r>
            <a:endParaRPr lang="en-GB" sz="1800" b="0" strike="noStrike" spc="-1" noProof="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50"/>
              <p:cNvSpPr txBox="1"/>
              <p:nvPr/>
            </p:nvSpPr>
            <p:spPr>
              <a:xfrm rot="16200000">
                <a:off x="3516840" y="3390480"/>
                <a:ext cx="672480" cy="2764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noProof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53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516840" y="3390480"/>
                <a:ext cx="672480" cy="276480"/>
              </a:xfrm>
              <a:prstGeom prst="rect">
                <a:avLst/>
              </a:prstGeom>
              <a:blipFill>
                <a:blip r:embed="rId10"/>
                <a:stretch>
                  <a:fillRect t="-2727" r="-52174" b="-272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52"/>
              <p:cNvSpPr txBox="1"/>
              <p:nvPr/>
            </p:nvSpPr>
            <p:spPr>
              <a:xfrm>
                <a:off x="6164640" y="4714200"/>
                <a:ext cx="1380240" cy="52632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^"/>
                              <m:ctrlPr>
                                <a:rPr lang="en-GB" i="1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noProof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−∆</m:t>
                          </m:r>
                          <m:d>
                            <m:dPr>
                              <m:ctrlPr>
                                <a:rPr lang="en-GB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noProof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54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640" y="4714200"/>
                <a:ext cx="1380240" cy="526320"/>
              </a:xfrm>
              <a:prstGeom prst="rect">
                <a:avLst/>
              </a:prstGeom>
              <a:blipFill>
                <a:blip r:embed="rId11"/>
                <a:stretch>
                  <a:fillRect t="-2413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54"/>
              <p:cNvSpPr txBox="1"/>
              <p:nvPr/>
            </p:nvSpPr>
            <p:spPr>
              <a:xfrm>
                <a:off x="6022440" y="5366160"/>
                <a:ext cx="982080" cy="47736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440" y="5366160"/>
                <a:ext cx="982080" cy="4773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56"/>
              <p:cNvSpPr txBox="1"/>
              <p:nvPr/>
            </p:nvSpPr>
            <p:spPr>
              <a:xfrm>
                <a:off x="7791840" y="5056200"/>
                <a:ext cx="2254680" cy="52632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noProof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noProof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noProof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noProof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noProof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^"/>
                                  <m:ctrlPr>
                                    <a:rPr lang="en-GB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noProof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noProof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noProof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GB" noProof="0">
                                  <a:latin typeface="Cambria Math" panose="02040503050406030204" pitchFamily="18" charset="0"/>
                                </a:rPr>
                                <m:t>−∆</m:t>
                              </m:r>
                              <m:d>
                                <m:dPr>
                                  <m:ctrlPr>
                                    <a:rPr lang="en-GB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sub>
                          </m:sSub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56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840" y="5056200"/>
                <a:ext cx="2254680" cy="526320"/>
              </a:xfrm>
              <a:prstGeom prst="rect">
                <a:avLst/>
              </a:prstGeom>
              <a:blipFill>
                <a:blip r:embed="rId13"/>
                <a:stretch>
                  <a:fillRect t="-2413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" name="Right Brace 57"/>
          <p:cNvSpPr/>
          <p:nvPr/>
        </p:nvSpPr>
        <p:spPr>
          <a:xfrm>
            <a:off x="7497360" y="4874040"/>
            <a:ext cx="221760" cy="983880"/>
          </a:xfrm>
          <a:prstGeom prst="rightBrace">
            <a:avLst>
              <a:gd name="adj1" fmla="val 57321"/>
              <a:gd name="adj2" fmla="val 50000"/>
            </a:avLst>
          </a:prstGeom>
          <a:noFill/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158" name="PlaceHolder 1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58E1C07-A5C7-49BE-8FE7-BB50A33C5777}" type="slidenum">
              <a:rPr lang="en-GB" sz="2000" b="0" strike="noStrike" spc="-1" noProof="0" smtClean="0">
                <a:solidFill>
                  <a:srgbClr val="8B8B8B"/>
                </a:solidFill>
                <a:latin typeface="Calibri"/>
              </a:rPr>
              <a:t>25</a:t>
            </a:fld>
            <a:endParaRPr lang="en-GB" sz="2000" b="0" strike="noStrike" spc="-1" noProof="0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576631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traight Arrow Connector 23"/>
          <p:cNvSpPr/>
          <p:nvPr/>
        </p:nvSpPr>
        <p:spPr>
          <a:xfrm>
            <a:off x="8051040" y="1017000"/>
            <a:ext cx="2328480" cy="1357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160" name="Straight Arrow Connector 9"/>
          <p:cNvSpPr/>
          <p:nvPr/>
        </p:nvSpPr>
        <p:spPr>
          <a:xfrm flipV="1">
            <a:off x="2040480" y="1015920"/>
            <a:ext cx="2231280" cy="1533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161" name="TextBox 4"/>
          <p:cNvSpPr/>
          <p:nvPr/>
        </p:nvSpPr>
        <p:spPr>
          <a:xfrm>
            <a:off x="0" y="6334920"/>
            <a:ext cx="1037952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200" b="0" strike="noStrike" spc="-1" noProof="0" dirty="0">
                <a:solidFill>
                  <a:srgbClr val="000000"/>
                </a:solidFill>
                <a:latin typeface="Calibri"/>
              </a:rPr>
              <a:t>[1] C. H. Bennett, P. Gacs, Ming Li, P. M. B. </a:t>
            </a:r>
            <a:r>
              <a:rPr lang="en-GB" sz="1200" b="0" strike="noStrike" spc="-1" noProof="0" dirty="0" err="1">
                <a:solidFill>
                  <a:srgbClr val="000000"/>
                </a:solidFill>
                <a:latin typeface="Calibri"/>
              </a:rPr>
              <a:t>Vitanyi</a:t>
            </a:r>
            <a:r>
              <a:rPr lang="en-GB" sz="1200" b="0" strike="noStrike" spc="-1" noProof="0" dirty="0">
                <a:solidFill>
                  <a:srgbClr val="000000"/>
                </a:solidFill>
                <a:latin typeface="Calibri"/>
              </a:rPr>
              <a:t>, and W. H. Zurek, ‘Information distance’, </a:t>
            </a:r>
            <a:r>
              <a:rPr lang="en-GB" sz="1200" b="0" i="1" strike="noStrike" spc="-1" noProof="0" dirty="0">
                <a:solidFill>
                  <a:srgbClr val="000000"/>
                </a:solidFill>
                <a:latin typeface="Calibri"/>
              </a:rPr>
              <a:t>IEEE Transactions on Information Theory</a:t>
            </a:r>
            <a:r>
              <a:rPr lang="en-GB" sz="1200" b="0" strike="noStrike" spc="-1" noProof="0" dirty="0">
                <a:solidFill>
                  <a:srgbClr val="000000"/>
                </a:solidFill>
                <a:latin typeface="Calibri"/>
              </a:rPr>
              <a:t>, vol. 44, no. 4, pp. 1407–1423, Jul. 1998, </a:t>
            </a:r>
            <a:r>
              <a:rPr lang="en-GB" sz="1200" b="0" strike="noStrike" spc="-1" noProof="0" dirty="0" err="1">
                <a:solidFill>
                  <a:srgbClr val="000000"/>
                </a:solidFill>
                <a:latin typeface="Calibri"/>
              </a:rPr>
              <a:t>doi</a:t>
            </a:r>
            <a:r>
              <a:rPr lang="en-GB" sz="1200" b="0" strike="noStrike" spc="-1" noProof="0" dirty="0">
                <a:solidFill>
                  <a:srgbClr val="000000"/>
                </a:solidFill>
                <a:latin typeface="Calibri"/>
              </a:rPr>
              <a:t>: </a:t>
            </a:r>
            <a:r>
              <a:rPr lang="en-GB" sz="1200" b="0" u="sng" strike="noStrike" spc="-1" noProof="0" dirty="0">
                <a:solidFill>
                  <a:srgbClr val="0563C1"/>
                </a:solidFill>
                <a:uFillTx/>
                <a:latin typeface="Calibri"/>
                <a:hlinkClick r:id="rId2"/>
              </a:rPr>
              <a:t>10.1109/18.681318</a:t>
            </a:r>
            <a:r>
              <a:rPr lang="en-GB" sz="1200" b="0" strike="noStrike" spc="-1" noProof="0" dirty="0">
                <a:solidFill>
                  <a:srgbClr val="000000"/>
                </a:solidFill>
                <a:latin typeface="Calibri"/>
              </a:rPr>
              <a:t>.</a:t>
            </a:r>
            <a:endParaRPr lang="en-GB" sz="1200" b="0" strike="noStrike" spc="-1" noProof="0" dirty="0">
              <a:latin typeface="Arial"/>
            </a:endParaRPr>
          </a:p>
        </p:txBody>
      </p:sp>
      <p:pic>
        <p:nvPicPr>
          <p:cNvPr id="162" name="Picture 6"/>
          <p:cNvPicPr/>
          <p:nvPr/>
        </p:nvPicPr>
        <p:blipFill>
          <a:blip r:embed="rId3"/>
          <a:srcRect l="23289" t="10709" r="22283" b="34619"/>
          <a:stretch/>
        </p:blipFill>
        <p:spPr>
          <a:xfrm>
            <a:off x="4272120" y="267120"/>
            <a:ext cx="3778560" cy="1499040"/>
          </a:xfrm>
          <a:prstGeom prst="rect">
            <a:avLst/>
          </a:prstGeom>
          <a:ln w="0">
            <a:noFill/>
          </a:ln>
        </p:spPr>
      </p:pic>
      <p:pic>
        <p:nvPicPr>
          <p:cNvPr id="163" name="Graphic 2" descr="Cell Tower with solid fill"/>
          <p:cNvPicPr/>
          <p:nvPr/>
        </p:nvPicPr>
        <p:blipFill>
          <a:blip r:embed="rId4"/>
          <a:stretch/>
        </p:blipFill>
        <p:spPr>
          <a:xfrm>
            <a:off x="888120" y="1975320"/>
            <a:ext cx="1152000" cy="115200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"/>
          <p:cNvSpPr/>
          <p:nvPr/>
        </p:nvSpPr>
        <p:spPr>
          <a:xfrm flipH="1">
            <a:off x="592200" y="3067200"/>
            <a:ext cx="1742760" cy="118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Base Station</a:t>
            </a:r>
            <a:endParaRPr lang="en-GB" sz="1800" b="0" strike="noStrike" spc="-1" noProof="0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Beam forming vector 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165" name="TextBox 15"/>
          <p:cNvSpPr/>
          <p:nvPr/>
        </p:nvSpPr>
        <p:spPr>
          <a:xfrm>
            <a:off x="3918240" y="1638000"/>
            <a:ext cx="409932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Reflective Intelligent Surface (RIS)</a:t>
            </a:r>
            <a:endParaRPr lang="en-GB" sz="1800" b="0" strike="noStrike" spc="-1" noProof="0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phase shift vector 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166" name="Rectangle: Rounded Corners 18"/>
          <p:cNvSpPr/>
          <p:nvPr/>
        </p:nvSpPr>
        <p:spPr>
          <a:xfrm>
            <a:off x="2998440" y="1234080"/>
            <a:ext cx="897480" cy="506520"/>
          </a:xfrm>
          <a:custGeom>
            <a:avLst/>
            <a:gdLst/>
            <a:ahLst/>
            <a:cxnLst/>
            <a:rect l="l" t="t" r="r" b="b"/>
            <a:pathLst>
              <a:path w="897970" h="506930" fill="none">
                <a:moveTo>
                  <a:pt x="0" y="84490"/>
                </a:moveTo>
                <a:cubicBezTo>
                  <a:pt x="4638" y="43509"/>
                  <a:pt x="43654" y="-5101"/>
                  <a:pt x="84490" y="0"/>
                </a:cubicBezTo>
                <a:cubicBezTo>
                  <a:pt x="170461" y="9035"/>
                  <a:pt x="275927" y="-9219"/>
                  <a:pt x="448985" y="0"/>
                </a:cubicBezTo>
                <a:cubicBezTo>
                  <a:pt x="622043" y="9219"/>
                  <a:pt x="651634" y="6559"/>
                  <a:pt x="813480" y="0"/>
                </a:cubicBezTo>
                <a:cubicBezTo>
                  <a:pt x="858725" y="-2890"/>
                  <a:pt x="898644" y="28707"/>
                  <a:pt x="897970" y="84490"/>
                </a:cubicBezTo>
                <a:cubicBezTo>
                  <a:pt x="891714" y="244588"/>
                  <a:pt x="884150" y="303743"/>
                  <a:pt x="897970" y="422440"/>
                </a:cubicBezTo>
                <a:cubicBezTo>
                  <a:pt x="892365" y="469334"/>
                  <a:pt x="865743" y="496835"/>
                  <a:pt x="813480" y="506930"/>
                </a:cubicBezTo>
                <a:cubicBezTo>
                  <a:pt x="639557" y="509669"/>
                  <a:pt x="613804" y="524706"/>
                  <a:pt x="441695" y="506930"/>
                </a:cubicBezTo>
                <a:cubicBezTo>
                  <a:pt x="269587" y="489154"/>
                  <a:pt x="177154" y="522747"/>
                  <a:pt x="84490" y="506930"/>
                </a:cubicBezTo>
                <a:cubicBezTo>
                  <a:pt x="37419" y="495931"/>
                  <a:pt x="5921" y="470338"/>
                  <a:pt x="0" y="422440"/>
                </a:cubicBezTo>
                <a:cubicBezTo>
                  <a:pt x="9782" y="254192"/>
                  <a:pt x="11423" y="156526"/>
                  <a:pt x="0" y="84490"/>
                </a:cubicBezTo>
                <a:close/>
              </a:path>
              <a:path w="897970" h="506930" stroke="0">
                <a:moveTo>
                  <a:pt x="0" y="84490"/>
                </a:moveTo>
                <a:cubicBezTo>
                  <a:pt x="-2684" y="36171"/>
                  <a:pt x="27444" y="3897"/>
                  <a:pt x="84490" y="0"/>
                </a:cubicBezTo>
                <a:cubicBezTo>
                  <a:pt x="217396" y="11104"/>
                  <a:pt x="362481" y="10625"/>
                  <a:pt x="463565" y="0"/>
                </a:cubicBezTo>
                <a:cubicBezTo>
                  <a:pt x="564649" y="-10625"/>
                  <a:pt x="691274" y="5446"/>
                  <a:pt x="813480" y="0"/>
                </a:cubicBezTo>
                <a:cubicBezTo>
                  <a:pt x="857339" y="-1534"/>
                  <a:pt x="907312" y="42291"/>
                  <a:pt x="897970" y="84490"/>
                </a:cubicBezTo>
                <a:cubicBezTo>
                  <a:pt x="903340" y="181571"/>
                  <a:pt x="895160" y="287906"/>
                  <a:pt x="897970" y="422440"/>
                </a:cubicBezTo>
                <a:cubicBezTo>
                  <a:pt x="899013" y="467405"/>
                  <a:pt x="858806" y="508105"/>
                  <a:pt x="813480" y="506930"/>
                </a:cubicBezTo>
                <a:cubicBezTo>
                  <a:pt x="682612" y="514964"/>
                  <a:pt x="605405" y="512338"/>
                  <a:pt x="448985" y="506930"/>
                </a:cubicBezTo>
                <a:cubicBezTo>
                  <a:pt x="292565" y="501522"/>
                  <a:pt x="192770" y="490281"/>
                  <a:pt x="84490" y="506930"/>
                </a:cubicBezTo>
                <a:cubicBezTo>
                  <a:pt x="28867" y="506418"/>
                  <a:pt x="3358" y="459895"/>
                  <a:pt x="0" y="422440"/>
                </a:cubicBezTo>
                <a:cubicBezTo>
                  <a:pt x="10072" y="266074"/>
                  <a:pt x="-10585" y="185277"/>
                  <a:pt x="0" y="8449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7"/>
              <p:cNvSpPr txBox="1"/>
              <p:nvPr/>
            </p:nvSpPr>
            <p:spPr>
              <a:xfrm>
                <a:off x="3219120" y="1315440"/>
                <a:ext cx="474120" cy="2764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noProof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67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120" y="1315440"/>
                <a:ext cx="474120" cy="276480"/>
              </a:xfrm>
              <a:prstGeom prst="rect">
                <a:avLst/>
              </a:prstGeom>
              <a:blipFill>
                <a:blip r:embed="rId5"/>
                <a:stretch>
                  <a:fillRect r="-3846" b="-2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Rectangle: Rounded Corners 20"/>
          <p:cNvSpPr/>
          <p:nvPr/>
        </p:nvSpPr>
        <p:spPr>
          <a:xfrm>
            <a:off x="8578440" y="1224360"/>
            <a:ext cx="897480" cy="506520"/>
          </a:xfrm>
          <a:custGeom>
            <a:avLst/>
            <a:gdLst/>
            <a:ahLst/>
            <a:cxnLst/>
            <a:rect l="l" t="t" r="r" b="b"/>
            <a:pathLst>
              <a:path w="897970" h="506930" fill="none">
                <a:moveTo>
                  <a:pt x="0" y="84490"/>
                </a:moveTo>
                <a:cubicBezTo>
                  <a:pt x="4638" y="43509"/>
                  <a:pt x="43654" y="-5101"/>
                  <a:pt x="84490" y="0"/>
                </a:cubicBezTo>
                <a:cubicBezTo>
                  <a:pt x="170461" y="9035"/>
                  <a:pt x="275927" y="-9219"/>
                  <a:pt x="448985" y="0"/>
                </a:cubicBezTo>
                <a:cubicBezTo>
                  <a:pt x="622043" y="9219"/>
                  <a:pt x="651634" y="6559"/>
                  <a:pt x="813480" y="0"/>
                </a:cubicBezTo>
                <a:cubicBezTo>
                  <a:pt x="858725" y="-2890"/>
                  <a:pt x="898644" y="28707"/>
                  <a:pt x="897970" y="84490"/>
                </a:cubicBezTo>
                <a:cubicBezTo>
                  <a:pt x="891714" y="244588"/>
                  <a:pt x="884150" y="303743"/>
                  <a:pt x="897970" y="422440"/>
                </a:cubicBezTo>
                <a:cubicBezTo>
                  <a:pt x="892365" y="469334"/>
                  <a:pt x="865743" y="496835"/>
                  <a:pt x="813480" y="506930"/>
                </a:cubicBezTo>
                <a:cubicBezTo>
                  <a:pt x="639557" y="509669"/>
                  <a:pt x="613804" y="524706"/>
                  <a:pt x="441695" y="506930"/>
                </a:cubicBezTo>
                <a:cubicBezTo>
                  <a:pt x="269587" y="489154"/>
                  <a:pt x="177154" y="522747"/>
                  <a:pt x="84490" y="506930"/>
                </a:cubicBezTo>
                <a:cubicBezTo>
                  <a:pt x="37419" y="495931"/>
                  <a:pt x="5921" y="470338"/>
                  <a:pt x="0" y="422440"/>
                </a:cubicBezTo>
                <a:cubicBezTo>
                  <a:pt x="9782" y="254192"/>
                  <a:pt x="11423" y="156526"/>
                  <a:pt x="0" y="84490"/>
                </a:cubicBezTo>
                <a:close/>
              </a:path>
              <a:path w="897970" h="506930" stroke="0">
                <a:moveTo>
                  <a:pt x="0" y="84490"/>
                </a:moveTo>
                <a:cubicBezTo>
                  <a:pt x="-2684" y="36171"/>
                  <a:pt x="27444" y="3897"/>
                  <a:pt x="84490" y="0"/>
                </a:cubicBezTo>
                <a:cubicBezTo>
                  <a:pt x="217396" y="11104"/>
                  <a:pt x="362481" y="10625"/>
                  <a:pt x="463565" y="0"/>
                </a:cubicBezTo>
                <a:cubicBezTo>
                  <a:pt x="564649" y="-10625"/>
                  <a:pt x="691274" y="5446"/>
                  <a:pt x="813480" y="0"/>
                </a:cubicBezTo>
                <a:cubicBezTo>
                  <a:pt x="857339" y="-1534"/>
                  <a:pt x="907312" y="42291"/>
                  <a:pt x="897970" y="84490"/>
                </a:cubicBezTo>
                <a:cubicBezTo>
                  <a:pt x="903340" y="181571"/>
                  <a:pt x="895160" y="287906"/>
                  <a:pt x="897970" y="422440"/>
                </a:cubicBezTo>
                <a:cubicBezTo>
                  <a:pt x="899013" y="467405"/>
                  <a:pt x="858806" y="508105"/>
                  <a:pt x="813480" y="506930"/>
                </a:cubicBezTo>
                <a:cubicBezTo>
                  <a:pt x="682612" y="514964"/>
                  <a:pt x="605405" y="512338"/>
                  <a:pt x="448985" y="506930"/>
                </a:cubicBezTo>
                <a:cubicBezTo>
                  <a:pt x="292565" y="501522"/>
                  <a:pt x="192770" y="490281"/>
                  <a:pt x="84490" y="506930"/>
                </a:cubicBezTo>
                <a:cubicBezTo>
                  <a:pt x="28867" y="506418"/>
                  <a:pt x="3358" y="459895"/>
                  <a:pt x="0" y="422440"/>
                </a:cubicBezTo>
                <a:cubicBezTo>
                  <a:pt x="10072" y="266074"/>
                  <a:pt x="-10585" y="185277"/>
                  <a:pt x="0" y="8449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21"/>
              <p:cNvSpPr txBox="1"/>
              <p:nvPr/>
            </p:nvSpPr>
            <p:spPr>
              <a:xfrm>
                <a:off x="8666280" y="1300680"/>
                <a:ext cx="653040" cy="2764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noProof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69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280" y="1300680"/>
                <a:ext cx="653040" cy="276480"/>
              </a:xfrm>
              <a:prstGeom prst="rect">
                <a:avLst/>
              </a:prstGeom>
              <a:blipFill>
                <a:blip r:embed="rId6"/>
                <a:stretch>
                  <a:fillRect r="-7477" b="-4347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0" name="Graphic 30" descr="Question Mark with solid fill"/>
          <p:cNvPicPr/>
          <p:nvPr/>
        </p:nvPicPr>
        <p:blipFill>
          <a:blip r:embed="rId7"/>
          <a:stretch/>
        </p:blipFill>
        <p:spPr>
          <a:xfrm rot="1264800">
            <a:off x="8203680" y="2750760"/>
            <a:ext cx="379080" cy="379080"/>
          </a:xfrm>
          <a:prstGeom prst="rect">
            <a:avLst/>
          </a:prstGeom>
          <a:ln w="0">
            <a:noFill/>
          </a:ln>
        </p:spPr>
      </p:pic>
      <p:sp>
        <p:nvSpPr>
          <p:cNvPr id="171" name="TextBox 33"/>
          <p:cNvSpPr/>
          <p:nvPr/>
        </p:nvSpPr>
        <p:spPr>
          <a:xfrm>
            <a:off x="-27360" y="198360"/>
            <a:ext cx="314388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Problem to solve</a:t>
            </a:r>
            <a:endParaRPr lang="en-GB" sz="2800" b="0" strike="noStrike" spc="-1" noProof="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9"/>
              <p:cNvSpPr txBox="1"/>
              <p:nvPr/>
            </p:nvSpPr>
            <p:spPr>
              <a:xfrm>
                <a:off x="4122720" y="4201200"/>
                <a:ext cx="264672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noProof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GB" noProof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noProof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GB" noProof="0">
                          <a:latin typeface="Cambria Math" panose="02040503050406030204" pitchFamily="18" charset="0"/>
                        </a:rPr>
                        <m:t>𝑘𝑇𝑙𝑛</m:t>
                      </m:r>
                      <m:r>
                        <a:rPr lang="en-GB" noProof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72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720" y="4201200"/>
                <a:ext cx="2646720" cy="369000"/>
              </a:xfrm>
              <a:prstGeom prst="rect">
                <a:avLst/>
              </a:prstGeom>
              <a:blipFill>
                <a:blip r:embed="rId8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TextBox 22"/>
          <p:cNvSpPr/>
          <p:nvPr/>
        </p:nvSpPr>
        <p:spPr>
          <a:xfrm>
            <a:off x="4122720" y="2836440"/>
            <a:ext cx="4102920" cy="912600"/>
          </a:xfrm>
          <a:custGeom>
            <a:avLst/>
            <a:gdLst/>
            <a:ahLst/>
            <a:cxnLst/>
            <a:rect l="l" t="t" r="r" b="b"/>
            <a:pathLst>
              <a:path w="4103370" h="646331">
                <a:moveTo>
                  <a:pt x="0" y="0"/>
                </a:moveTo>
                <a:cubicBezTo>
                  <a:pt x="111562" y="-53481"/>
                  <a:pt x="429742" y="46246"/>
                  <a:pt x="545162" y="0"/>
                </a:cubicBezTo>
                <a:cubicBezTo>
                  <a:pt x="660582" y="-46246"/>
                  <a:pt x="814218" y="8368"/>
                  <a:pt x="1008257" y="0"/>
                </a:cubicBezTo>
                <a:cubicBezTo>
                  <a:pt x="1202297" y="-8368"/>
                  <a:pt x="1433783" y="72700"/>
                  <a:pt x="1635486" y="0"/>
                </a:cubicBezTo>
                <a:cubicBezTo>
                  <a:pt x="1837189" y="-72700"/>
                  <a:pt x="2017084" y="70060"/>
                  <a:pt x="2303749" y="0"/>
                </a:cubicBezTo>
                <a:cubicBezTo>
                  <a:pt x="2590414" y="-70060"/>
                  <a:pt x="2632733" y="39781"/>
                  <a:pt x="2766844" y="0"/>
                </a:cubicBezTo>
                <a:cubicBezTo>
                  <a:pt x="2900955" y="-39781"/>
                  <a:pt x="3168943" y="59108"/>
                  <a:pt x="3312006" y="0"/>
                </a:cubicBezTo>
                <a:cubicBezTo>
                  <a:pt x="3455069" y="-59108"/>
                  <a:pt x="3798998" y="81945"/>
                  <a:pt x="4103370" y="0"/>
                </a:cubicBezTo>
                <a:cubicBezTo>
                  <a:pt x="4136353" y="74974"/>
                  <a:pt x="4099793" y="178439"/>
                  <a:pt x="4103370" y="329629"/>
                </a:cubicBezTo>
                <a:cubicBezTo>
                  <a:pt x="4106947" y="480819"/>
                  <a:pt x="4088686" y="525472"/>
                  <a:pt x="4103370" y="646331"/>
                </a:cubicBezTo>
                <a:cubicBezTo>
                  <a:pt x="3945093" y="657687"/>
                  <a:pt x="3806616" y="615739"/>
                  <a:pt x="3640275" y="646331"/>
                </a:cubicBezTo>
                <a:cubicBezTo>
                  <a:pt x="3473935" y="676923"/>
                  <a:pt x="3237855" y="607605"/>
                  <a:pt x="3095113" y="646331"/>
                </a:cubicBezTo>
                <a:cubicBezTo>
                  <a:pt x="2952371" y="685057"/>
                  <a:pt x="2834116" y="588504"/>
                  <a:pt x="2590985" y="646331"/>
                </a:cubicBezTo>
                <a:cubicBezTo>
                  <a:pt x="2347854" y="704158"/>
                  <a:pt x="2329548" y="589924"/>
                  <a:pt x="2086857" y="646331"/>
                </a:cubicBezTo>
                <a:cubicBezTo>
                  <a:pt x="1844166" y="702738"/>
                  <a:pt x="1735269" y="640444"/>
                  <a:pt x="1623762" y="646331"/>
                </a:cubicBezTo>
                <a:cubicBezTo>
                  <a:pt x="1512256" y="652218"/>
                  <a:pt x="1321135" y="619545"/>
                  <a:pt x="1037566" y="646331"/>
                </a:cubicBezTo>
                <a:cubicBezTo>
                  <a:pt x="753997" y="673117"/>
                  <a:pt x="654114" y="612578"/>
                  <a:pt x="533438" y="646331"/>
                </a:cubicBezTo>
                <a:cubicBezTo>
                  <a:pt x="412762" y="680084"/>
                  <a:pt x="232701" y="645835"/>
                  <a:pt x="0" y="646331"/>
                </a:cubicBezTo>
                <a:cubicBezTo>
                  <a:pt x="-33785" y="579736"/>
                  <a:pt x="7702" y="431868"/>
                  <a:pt x="0" y="329629"/>
                </a:cubicBezTo>
                <a:cubicBezTo>
                  <a:pt x="-7702" y="227390"/>
                  <a:pt x="19559" y="66559"/>
                  <a:pt x="0" y="0"/>
                </a:cubicBezTo>
                <a:close/>
              </a:path>
            </a:pathLst>
          </a:custGeom>
          <a:noFill/>
          <a:ln w="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trade-off</a:t>
            </a:r>
            <a:endParaRPr lang="en-GB" sz="1800" b="0" strike="noStrike" spc="-1" noProof="0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performance vs overhead vs complexity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174" name="Connector: Elbow 26"/>
          <p:cNvSpPr/>
          <p:nvPr/>
        </p:nvSpPr>
        <p:spPr>
          <a:xfrm rot="5400000">
            <a:off x="6721560" y="3613680"/>
            <a:ext cx="920880" cy="615960"/>
          </a:xfrm>
          <a:prstGeom prst="bentConnector3">
            <a:avLst>
              <a:gd name="adj1" fmla="val 100199"/>
            </a:avLst>
          </a:prstGeom>
          <a:noFill/>
          <a:ln w="25400">
            <a:solidFill>
              <a:srgbClr val="4472C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175" name="TextBox 27"/>
          <p:cNvSpPr/>
          <p:nvPr/>
        </p:nvSpPr>
        <p:spPr>
          <a:xfrm>
            <a:off x="10608120" y="3078720"/>
            <a:ext cx="86832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Mobile user</a:t>
            </a:r>
            <a:endParaRPr lang="en-GB" sz="1800" b="0" strike="noStrike" spc="-1" noProof="0" dirty="0">
              <a:latin typeface="Arial"/>
            </a:endParaRPr>
          </a:p>
        </p:txBody>
      </p:sp>
      <p:pic>
        <p:nvPicPr>
          <p:cNvPr id="176" name="Graphic 28" descr="Car with solid fill"/>
          <p:cNvPicPr/>
          <p:nvPr/>
        </p:nvPicPr>
        <p:blipFill>
          <a:blip r:embed="rId9"/>
          <a:stretch/>
        </p:blipFill>
        <p:spPr>
          <a:xfrm>
            <a:off x="10554120" y="2271600"/>
            <a:ext cx="914040" cy="914040"/>
          </a:xfrm>
          <a:prstGeom prst="rect">
            <a:avLst/>
          </a:prstGeom>
          <a:ln w="0">
            <a:noFill/>
          </a:ln>
        </p:spPr>
      </p:pic>
      <p:sp>
        <p:nvSpPr>
          <p:cNvPr id="177" name="PlaceHolder 1"/>
          <p:cNvSpPr>
            <a:spLocks noGrp="1"/>
          </p:cNvSpPr>
          <p:nvPr>
            <p:ph type="sldNum" idx="1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C65B0BD-CA89-4E6B-B2DE-A9CC5D7FAE69}" type="slidenum">
              <a:rPr lang="en-GB" sz="2000" b="0" strike="noStrike" spc="-1" noProof="0" smtClean="0">
                <a:solidFill>
                  <a:srgbClr val="8B8B8B"/>
                </a:solidFill>
                <a:latin typeface="Calibri"/>
              </a:rPr>
              <a:t>26</a:t>
            </a:fld>
            <a:endParaRPr lang="en-GB" sz="2000" b="0" strike="noStrike" spc="-1" noProof="0" dirty="0">
              <a:latin typeface="Times New Roman"/>
            </a:endParaRPr>
          </a:p>
        </p:txBody>
      </p:sp>
      <p:sp>
        <p:nvSpPr>
          <p:cNvPr id="178" name="TextBox 12"/>
          <p:cNvSpPr/>
          <p:nvPr/>
        </p:nvSpPr>
        <p:spPr>
          <a:xfrm>
            <a:off x="6095880" y="4827240"/>
            <a:ext cx="5380560" cy="108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 noProof="0" dirty="0">
                <a:solidFill>
                  <a:srgbClr val="000000"/>
                </a:solidFill>
                <a:latin typeface="Calibri"/>
              </a:rPr>
              <a:t>Least square (LS) estimator</a:t>
            </a:r>
            <a:endParaRPr lang="en-GB" sz="2000" b="0" strike="noStrike" spc="-1" noProof="0" dirty="0">
              <a:latin typeface="Arial"/>
            </a:endParaRPr>
          </a:p>
          <a:p>
            <a:pPr marL="285840" indent="-28584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 noProof="0" dirty="0">
                <a:solidFill>
                  <a:srgbClr val="000000"/>
                </a:solidFill>
                <a:latin typeface="Calibri"/>
              </a:rPr>
              <a:t>Linear Minimum Mean-Squared-Error (LMMSE)</a:t>
            </a:r>
            <a:endParaRPr lang="en-GB" sz="2000" b="0" strike="noStrike" spc="-1" noProof="0" dirty="0">
              <a:latin typeface="Arial"/>
            </a:endParaRPr>
          </a:p>
        </p:txBody>
      </p:sp>
      <p:sp>
        <p:nvSpPr>
          <p:cNvPr id="179" name="Right Brace 29"/>
          <p:cNvSpPr/>
          <p:nvPr/>
        </p:nvSpPr>
        <p:spPr>
          <a:xfrm flipH="1">
            <a:off x="5967720" y="4727880"/>
            <a:ext cx="221760" cy="983880"/>
          </a:xfrm>
          <a:prstGeom prst="rightBrace">
            <a:avLst>
              <a:gd name="adj1" fmla="val 57321"/>
              <a:gd name="adj2" fmla="val 50000"/>
            </a:avLst>
          </a:prstGeom>
          <a:noFill/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180" name="Connector: Elbow 31"/>
          <p:cNvSpPr/>
          <p:nvPr/>
        </p:nvSpPr>
        <p:spPr>
          <a:xfrm rot="16200000" flipH="1">
            <a:off x="5499360" y="4809960"/>
            <a:ext cx="512280" cy="295920"/>
          </a:xfrm>
          <a:prstGeom prst="bentConnector3">
            <a:avLst>
              <a:gd name="adj1" fmla="val 98805"/>
            </a:avLst>
          </a:prstGeom>
          <a:noFill/>
          <a:ln w="25400">
            <a:solidFill>
              <a:srgbClr val="4472C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2718241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traight Arrow Connector 23"/>
          <p:cNvSpPr/>
          <p:nvPr/>
        </p:nvSpPr>
        <p:spPr>
          <a:xfrm>
            <a:off x="8051040" y="1017000"/>
            <a:ext cx="2328480" cy="1357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182" name="Straight Arrow Connector 9"/>
          <p:cNvSpPr/>
          <p:nvPr/>
        </p:nvSpPr>
        <p:spPr>
          <a:xfrm flipV="1">
            <a:off x="2040480" y="1015920"/>
            <a:ext cx="2231280" cy="1533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pic>
        <p:nvPicPr>
          <p:cNvPr id="183" name="Picture 6"/>
          <p:cNvPicPr/>
          <p:nvPr/>
        </p:nvPicPr>
        <p:blipFill>
          <a:blip r:embed="rId2"/>
          <a:srcRect l="23289" t="10709" r="22283" b="34619"/>
          <a:stretch/>
        </p:blipFill>
        <p:spPr>
          <a:xfrm>
            <a:off x="4272120" y="267120"/>
            <a:ext cx="3778560" cy="1499040"/>
          </a:xfrm>
          <a:prstGeom prst="rect">
            <a:avLst/>
          </a:prstGeom>
          <a:ln w="0">
            <a:noFill/>
          </a:ln>
        </p:spPr>
      </p:pic>
      <p:pic>
        <p:nvPicPr>
          <p:cNvPr id="184" name="Graphic 2" descr="Cell Tower with solid fill"/>
          <p:cNvPicPr/>
          <p:nvPr/>
        </p:nvPicPr>
        <p:blipFill>
          <a:blip r:embed="rId3"/>
          <a:stretch/>
        </p:blipFill>
        <p:spPr>
          <a:xfrm>
            <a:off x="888120" y="1975320"/>
            <a:ext cx="1152000" cy="1152000"/>
          </a:xfrm>
          <a:prstGeom prst="rect">
            <a:avLst/>
          </a:prstGeom>
          <a:ln w="0">
            <a:noFill/>
          </a:ln>
        </p:spPr>
      </p:pic>
      <p:sp>
        <p:nvSpPr>
          <p:cNvPr id="185" name="TextBox 3"/>
          <p:cNvSpPr/>
          <p:nvPr/>
        </p:nvSpPr>
        <p:spPr>
          <a:xfrm flipH="1">
            <a:off x="592200" y="3067200"/>
            <a:ext cx="1742760" cy="118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Base Station</a:t>
            </a:r>
            <a:endParaRPr lang="en-GB" sz="1800" b="0" strike="noStrike" spc="-1" noProof="0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Beam forming vector 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186" name="TextBox 15"/>
          <p:cNvSpPr/>
          <p:nvPr/>
        </p:nvSpPr>
        <p:spPr>
          <a:xfrm>
            <a:off x="3918240" y="1638000"/>
            <a:ext cx="409932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Reflective Intelligent Surface (RIS)</a:t>
            </a:r>
            <a:endParaRPr lang="en-GB" sz="1800" b="0" strike="noStrike" spc="-1" noProof="0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phase shift vector 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187" name="Rectangle: Rounded Corners 18"/>
          <p:cNvSpPr/>
          <p:nvPr/>
        </p:nvSpPr>
        <p:spPr>
          <a:xfrm>
            <a:off x="2998440" y="1234080"/>
            <a:ext cx="897480" cy="506520"/>
          </a:xfrm>
          <a:custGeom>
            <a:avLst/>
            <a:gdLst/>
            <a:ahLst/>
            <a:cxnLst/>
            <a:rect l="l" t="t" r="r" b="b"/>
            <a:pathLst>
              <a:path w="897970" h="506930" fill="none">
                <a:moveTo>
                  <a:pt x="0" y="84490"/>
                </a:moveTo>
                <a:cubicBezTo>
                  <a:pt x="4638" y="43509"/>
                  <a:pt x="43654" y="-5101"/>
                  <a:pt x="84490" y="0"/>
                </a:cubicBezTo>
                <a:cubicBezTo>
                  <a:pt x="170461" y="9035"/>
                  <a:pt x="275927" y="-9219"/>
                  <a:pt x="448985" y="0"/>
                </a:cubicBezTo>
                <a:cubicBezTo>
                  <a:pt x="622043" y="9219"/>
                  <a:pt x="651634" y="6559"/>
                  <a:pt x="813480" y="0"/>
                </a:cubicBezTo>
                <a:cubicBezTo>
                  <a:pt x="858725" y="-2890"/>
                  <a:pt x="898644" y="28707"/>
                  <a:pt x="897970" y="84490"/>
                </a:cubicBezTo>
                <a:cubicBezTo>
                  <a:pt x="891714" y="244588"/>
                  <a:pt x="884150" y="303743"/>
                  <a:pt x="897970" y="422440"/>
                </a:cubicBezTo>
                <a:cubicBezTo>
                  <a:pt x="892365" y="469334"/>
                  <a:pt x="865743" y="496835"/>
                  <a:pt x="813480" y="506930"/>
                </a:cubicBezTo>
                <a:cubicBezTo>
                  <a:pt x="639557" y="509669"/>
                  <a:pt x="613804" y="524706"/>
                  <a:pt x="441695" y="506930"/>
                </a:cubicBezTo>
                <a:cubicBezTo>
                  <a:pt x="269587" y="489154"/>
                  <a:pt x="177154" y="522747"/>
                  <a:pt x="84490" y="506930"/>
                </a:cubicBezTo>
                <a:cubicBezTo>
                  <a:pt x="37419" y="495931"/>
                  <a:pt x="5921" y="470338"/>
                  <a:pt x="0" y="422440"/>
                </a:cubicBezTo>
                <a:cubicBezTo>
                  <a:pt x="9782" y="254192"/>
                  <a:pt x="11423" y="156526"/>
                  <a:pt x="0" y="84490"/>
                </a:cubicBezTo>
                <a:close/>
              </a:path>
              <a:path w="897970" h="506930" stroke="0">
                <a:moveTo>
                  <a:pt x="0" y="84490"/>
                </a:moveTo>
                <a:cubicBezTo>
                  <a:pt x="-2684" y="36171"/>
                  <a:pt x="27444" y="3897"/>
                  <a:pt x="84490" y="0"/>
                </a:cubicBezTo>
                <a:cubicBezTo>
                  <a:pt x="217396" y="11104"/>
                  <a:pt x="362481" y="10625"/>
                  <a:pt x="463565" y="0"/>
                </a:cubicBezTo>
                <a:cubicBezTo>
                  <a:pt x="564649" y="-10625"/>
                  <a:pt x="691274" y="5446"/>
                  <a:pt x="813480" y="0"/>
                </a:cubicBezTo>
                <a:cubicBezTo>
                  <a:pt x="857339" y="-1534"/>
                  <a:pt x="907312" y="42291"/>
                  <a:pt x="897970" y="84490"/>
                </a:cubicBezTo>
                <a:cubicBezTo>
                  <a:pt x="903340" y="181571"/>
                  <a:pt x="895160" y="287906"/>
                  <a:pt x="897970" y="422440"/>
                </a:cubicBezTo>
                <a:cubicBezTo>
                  <a:pt x="899013" y="467405"/>
                  <a:pt x="858806" y="508105"/>
                  <a:pt x="813480" y="506930"/>
                </a:cubicBezTo>
                <a:cubicBezTo>
                  <a:pt x="682612" y="514964"/>
                  <a:pt x="605405" y="512338"/>
                  <a:pt x="448985" y="506930"/>
                </a:cubicBezTo>
                <a:cubicBezTo>
                  <a:pt x="292565" y="501522"/>
                  <a:pt x="192770" y="490281"/>
                  <a:pt x="84490" y="506930"/>
                </a:cubicBezTo>
                <a:cubicBezTo>
                  <a:pt x="28867" y="506418"/>
                  <a:pt x="3358" y="459895"/>
                  <a:pt x="0" y="422440"/>
                </a:cubicBezTo>
                <a:cubicBezTo>
                  <a:pt x="10072" y="266074"/>
                  <a:pt x="-10585" y="185277"/>
                  <a:pt x="0" y="8449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7"/>
              <p:cNvSpPr txBox="1"/>
              <p:nvPr/>
            </p:nvSpPr>
            <p:spPr>
              <a:xfrm>
                <a:off x="3219120" y="1315440"/>
                <a:ext cx="474120" cy="2764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noProof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8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120" y="1315440"/>
                <a:ext cx="474120" cy="276480"/>
              </a:xfrm>
              <a:prstGeom prst="rect">
                <a:avLst/>
              </a:prstGeom>
              <a:blipFill>
                <a:blip r:embed="rId4"/>
                <a:stretch>
                  <a:fillRect r="-3846" b="-2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9" name="Rectangle: Rounded Corners 20"/>
          <p:cNvSpPr/>
          <p:nvPr/>
        </p:nvSpPr>
        <p:spPr>
          <a:xfrm>
            <a:off x="8578440" y="1224360"/>
            <a:ext cx="897480" cy="506520"/>
          </a:xfrm>
          <a:custGeom>
            <a:avLst/>
            <a:gdLst/>
            <a:ahLst/>
            <a:cxnLst/>
            <a:rect l="l" t="t" r="r" b="b"/>
            <a:pathLst>
              <a:path w="897970" h="506930" fill="none">
                <a:moveTo>
                  <a:pt x="0" y="84490"/>
                </a:moveTo>
                <a:cubicBezTo>
                  <a:pt x="4638" y="43509"/>
                  <a:pt x="43654" y="-5101"/>
                  <a:pt x="84490" y="0"/>
                </a:cubicBezTo>
                <a:cubicBezTo>
                  <a:pt x="170461" y="9035"/>
                  <a:pt x="275927" y="-9219"/>
                  <a:pt x="448985" y="0"/>
                </a:cubicBezTo>
                <a:cubicBezTo>
                  <a:pt x="622043" y="9219"/>
                  <a:pt x="651634" y="6559"/>
                  <a:pt x="813480" y="0"/>
                </a:cubicBezTo>
                <a:cubicBezTo>
                  <a:pt x="858725" y="-2890"/>
                  <a:pt x="898644" y="28707"/>
                  <a:pt x="897970" y="84490"/>
                </a:cubicBezTo>
                <a:cubicBezTo>
                  <a:pt x="891714" y="244588"/>
                  <a:pt x="884150" y="303743"/>
                  <a:pt x="897970" y="422440"/>
                </a:cubicBezTo>
                <a:cubicBezTo>
                  <a:pt x="892365" y="469334"/>
                  <a:pt x="865743" y="496835"/>
                  <a:pt x="813480" y="506930"/>
                </a:cubicBezTo>
                <a:cubicBezTo>
                  <a:pt x="639557" y="509669"/>
                  <a:pt x="613804" y="524706"/>
                  <a:pt x="441695" y="506930"/>
                </a:cubicBezTo>
                <a:cubicBezTo>
                  <a:pt x="269587" y="489154"/>
                  <a:pt x="177154" y="522747"/>
                  <a:pt x="84490" y="506930"/>
                </a:cubicBezTo>
                <a:cubicBezTo>
                  <a:pt x="37419" y="495931"/>
                  <a:pt x="5921" y="470338"/>
                  <a:pt x="0" y="422440"/>
                </a:cubicBezTo>
                <a:cubicBezTo>
                  <a:pt x="9782" y="254192"/>
                  <a:pt x="11423" y="156526"/>
                  <a:pt x="0" y="84490"/>
                </a:cubicBezTo>
                <a:close/>
              </a:path>
              <a:path w="897970" h="506930" stroke="0">
                <a:moveTo>
                  <a:pt x="0" y="84490"/>
                </a:moveTo>
                <a:cubicBezTo>
                  <a:pt x="-2684" y="36171"/>
                  <a:pt x="27444" y="3897"/>
                  <a:pt x="84490" y="0"/>
                </a:cubicBezTo>
                <a:cubicBezTo>
                  <a:pt x="217396" y="11104"/>
                  <a:pt x="362481" y="10625"/>
                  <a:pt x="463565" y="0"/>
                </a:cubicBezTo>
                <a:cubicBezTo>
                  <a:pt x="564649" y="-10625"/>
                  <a:pt x="691274" y="5446"/>
                  <a:pt x="813480" y="0"/>
                </a:cubicBezTo>
                <a:cubicBezTo>
                  <a:pt x="857339" y="-1534"/>
                  <a:pt x="907312" y="42291"/>
                  <a:pt x="897970" y="84490"/>
                </a:cubicBezTo>
                <a:cubicBezTo>
                  <a:pt x="903340" y="181571"/>
                  <a:pt x="895160" y="287906"/>
                  <a:pt x="897970" y="422440"/>
                </a:cubicBezTo>
                <a:cubicBezTo>
                  <a:pt x="899013" y="467405"/>
                  <a:pt x="858806" y="508105"/>
                  <a:pt x="813480" y="506930"/>
                </a:cubicBezTo>
                <a:cubicBezTo>
                  <a:pt x="682612" y="514964"/>
                  <a:pt x="605405" y="512338"/>
                  <a:pt x="448985" y="506930"/>
                </a:cubicBezTo>
                <a:cubicBezTo>
                  <a:pt x="292565" y="501522"/>
                  <a:pt x="192770" y="490281"/>
                  <a:pt x="84490" y="506930"/>
                </a:cubicBezTo>
                <a:cubicBezTo>
                  <a:pt x="28867" y="506418"/>
                  <a:pt x="3358" y="459895"/>
                  <a:pt x="0" y="422440"/>
                </a:cubicBezTo>
                <a:cubicBezTo>
                  <a:pt x="10072" y="266074"/>
                  <a:pt x="-10585" y="185277"/>
                  <a:pt x="0" y="8449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21"/>
              <p:cNvSpPr txBox="1"/>
              <p:nvPr/>
            </p:nvSpPr>
            <p:spPr>
              <a:xfrm>
                <a:off x="8666280" y="1300680"/>
                <a:ext cx="653040" cy="2764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noProof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90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280" y="1300680"/>
                <a:ext cx="653040" cy="276480"/>
              </a:xfrm>
              <a:prstGeom prst="rect">
                <a:avLst/>
              </a:prstGeom>
              <a:blipFill>
                <a:blip r:embed="rId5"/>
                <a:stretch>
                  <a:fillRect r="-7477" b="-4347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1" name="Graphic 30" descr="Question Mark with solid fill"/>
          <p:cNvPicPr/>
          <p:nvPr/>
        </p:nvPicPr>
        <p:blipFill>
          <a:blip r:embed="rId6"/>
          <a:stretch/>
        </p:blipFill>
        <p:spPr>
          <a:xfrm rot="1264800">
            <a:off x="8203680" y="2750760"/>
            <a:ext cx="379080" cy="379080"/>
          </a:xfrm>
          <a:prstGeom prst="rect">
            <a:avLst/>
          </a:prstGeom>
          <a:ln w="0">
            <a:noFill/>
          </a:ln>
        </p:spPr>
      </p:pic>
      <p:sp>
        <p:nvSpPr>
          <p:cNvPr id="192" name="TextBox 33"/>
          <p:cNvSpPr/>
          <p:nvPr/>
        </p:nvSpPr>
        <p:spPr>
          <a:xfrm>
            <a:off x="-27360" y="198360"/>
            <a:ext cx="314388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Problem to solve</a:t>
            </a:r>
            <a:endParaRPr lang="en-GB" sz="2800" b="0" strike="noStrike" spc="-1" noProof="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"/>
              <p:cNvSpPr txBox="1"/>
              <p:nvPr/>
            </p:nvSpPr>
            <p:spPr>
              <a:xfrm>
                <a:off x="4267800" y="4405320"/>
                <a:ext cx="2570760" cy="84132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lim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𝑝</m:t>
                          </m:r>
                        </m:lim>
                      </m:limLow>
                      <m:f>
                        <m:f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GB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 lang="en-GB" noProof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^"/>
                                      <m:ctrlPr>
                                        <a:rPr lang="en-GB" i="1" noProof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noProof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−∆</m:t>
                                  </m:r>
                                  <m:d>
                                    <m:dPr>
                                      <m:ctrlPr>
                                        <a:rPr lang="en-GB" i="1" noProof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noProof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GB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noProof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93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800" y="4405320"/>
                <a:ext cx="2570760" cy="8413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" name="TextBox 22"/>
          <p:cNvSpPr/>
          <p:nvPr/>
        </p:nvSpPr>
        <p:spPr>
          <a:xfrm>
            <a:off x="4122720" y="2836440"/>
            <a:ext cx="4102920" cy="912600"/>
          </a:xfrm>
          <a:custGeom>
            <a:avLst/>
            <a:gdLst/>
            <a:ahLst/>
            <a:cxnLst/>
            <a:rect l="l" t="t" r="r" b="b"/>
            <a:pathLst>
              <a:path w="4103370" h="646331">
                <a:moveTo>
                  <a:pt x="0" y="0"/>
                </a:moveTo>
                <a:cubicBezTo>
                  <a:pt x="111562" y="-53481"/>
                  <a:pt x="429742" y="46246"/>
                  <a:pt x="545162" y="0"/>
                </a:cubicBezTo>
                <a:cubicBezTo>
                  <a:pt x="660582" y="-46246"/>
                  <a:pt x="814218" y="8368"/>
                  <a:pt x="1008257" y="0"/>
                </a:cubicBezTo>
                <a:cubicBezTo>
                  <a:pt x="1202297" y="-8368"/>
                  <a:pt x="1433783" y="72700"/>
                  <a:pt x="1635486" y="0"/>
                </a:cubicBezTo>
                <a:cubicBezTo>
                  <a:pt x="1837189" y="-72700"/>
                  <a:pt x="2017084" y="70060"/>
                  <a:pt x="2303749" y="0"/>
                </a:cubicBezTo>
                <a:cubicBezTo>
                  <a:pt x="2590414" y="-70060"/>
                  <a:pt x="2632733" y="39781"/>
                  <a:pt x="2766844" y="0"/>
                </a:cubicBezTo>
                <a:cubicBezTo>
                  <a:pt x="2900955" y="-39781"/>
                  <a:pt x="3168943" y="59108"/>
                  <a:pt x="3312006" y="0"/>
                </a:cubicBezTo>
                <a:cubicBezTo>
                  <a:pt x="3455069" y="-59108"/>
                  <a:pt x="3798998" y="81945"/>
                  <a:pt x="4103370" y="0"/>
                </a:cubicBezTo>
                <a:cubicBezTo>
                  <a:pt x="4136353" y="74974"/>
                  <a:pt x="4099793" y="178439"/>
                  <a:pt x="4103370" y="329629"/>
                </a:cubicBezTo>
                <a:cubicBezTo>
                  <a:pt x="4106947" y="480819"/>
                  <a:pt x="4088686" y="525472"/>
                  <a:pt x="4103370" y="646331"/>
                </a:cubicBezTo>
                <a:cubicBezTo>
                  <a:pt x="3945093" y="657687"/>
                  <a:pt x="3806616" y="615739"/>
                  <a:pt x="3640275" y="646331"/>
                </a:cubicBezTo>
                <a:cubicBezTo>
                  <a:pt x="3473935" y="676923"/>
                  <a:pt x="3237855" y="607605"/>
                  <a:pt x="3095113" y="646331"/>
                </a:cubicBezTo>
                <a:cubicBezTo>
                  <a:pt x="2952371" y="685057"/>
                  <a:pt x="2834116" y="588504"/>
                  <a:pt x="2590985" y="646331"/>
                </a:cubicBezTo>
                <a:cubicBezTo>
                  <a:pt x="2347854" y="704158"/>
                  <a:pt x="2329548" y="589924"/>
                  <a:pt x="2086857" y="646331"/>
                </a:cubicBezTo>
                <a:cubicBezTo>
                  <a:pt x="1844166" y="702738"/>
                  <a:pt x="1735269" y="640444"/>
                  <a:pt x="1623762" y="646331"/>
                </a:cubicBezTo>
                <a:cubicBezTo>
                  <a:pt x="1512256" y="652218"/>
                  <a:pt x="1321135" y="619545"/>
                  <a:pt x="1037566" y="646331"/>
                </a:cubicBezTo>
                <a:cubicBezTo>
                  <a:pt x="753997" y="673117"/>
                  <a:pt x="654114" y="612578"/>
                  <a:pt x="533438" y="646331"/>
                </a:cubicBezTo>
                <a:cubicBezTo>
                  <a:pt x="412762" y="680084"/>
                  <a:pt x="232701" y="645835"/>
                  <a:pt x="0" y="646331"/>
                </a:cubicBezTo>
                <a:cubicBezTo>
                  <a:pt x="-33785" y="579736"/>
                  <a:pt x="7702" y="431868"/>
                  <a:pt x="0" y="329629"/>
                </a:cubicBezTo>
                <a:cubicBezTo>
                  <a:pt x="-7702" y="227390"/>
                  <a:pt x="19559" y="66559"/>
                  <a:pt x="0" y="0"/>
                </a:cubicBezTo>
                <a:close/>
              </a:path>
            </a:pathLst>
          </a:custGeom>
          <a:noFill/>
          <a:ln w="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trade-off</a:t>
            </a:r>
            <a:endParaRPr lang="en-GB" sz="1800" b="0" strike="noStrike" spc="-1" noProof="0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performance vs overhead vs complexity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195" name="Straight Arrow Connector 24"/>
          <p:cNvSpPr/>
          <p:nvPr/>
        </p:nvSpPr>
        <p:spPr>
          <a:xfrm flipH="1" flipV="1">
            <a:off x="4762800" y="3400920"/>
            <a:ext cx="106560" cy="851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4472C4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196" name="Straight Arrow Connector 25"/>
          <p:cNvSpPr/>
          <p:nvPr/>
        </p:nvSpPr>
        <p:spPr>
          <a:xfrm flipH="1" flipV="1">
            <a:off x="6049080" y="3448440"/>
            <a:ext cx="342000" cy="988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4472C4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197" name="Connector: Elbow 26"/>
          <p:cNvSpPr/>
          <p:nvPr/>
        </p:nvSpPr>
        <p:spPr>
          <a:xfrm rot="5400000">
            <a:off x="6629400" y="3889440"/>
            <a:ext cx="1797480" cy="916920"/>
          </a:xfrm>
          <a:prstGeom prst="bentConnector3">
            <a:avLst>
              <a:gd name="adj1" fmla="val 99107"/>
            </a:avLst>
          </a:prstGeom>
          <a:noFill/>
          <a:ln w="25400">
            <a:solidFill>
              <a:srgbClr val="4472C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198" name="TextBox 27"/>
          <p:cNvSpPr/>
          <p:nvPr/>
        </p:nvSpPr>
        <p:spPr>
          <a:xfrm>
            <a:off x="10608120" y="3078720"/>
            <a:ext cx="86832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Mobile user</a:t>
            </a:r>
            <a:endParaRPr lang="en-GB" sz="1800" b="0" strike="noStrike" spc="-1" noProof="0" dirty="0">
              <a:latin typeface="Arial"/>
            </a:endParaRPr>
          </a:p>
        </p:txBody>
      </p:sp>
      <p:pic>
        <p:nvPicPr>
          <p:cNvPr id="199" name="Graphic 28" descr="Car with solid fill"/>
          <p:cNvPicPr/>
          <p:nvPr/>
        </p:nvPicPr>
        <p:blipFill>
          <a:blip r:embed="rId8"/>
          <a:stretch/>
        </p:blipFill>
        <p:spPr>
          <a:xfrm>
            <a:off x="10554120" y="2271600"/>
            <a:ext cx="914040" cy="914040"/>
          </a:xfrm>
          <a:prstGeom prst="rect">
            <a:avLst/>
          </a:prstGeom>
          <a:ln w="0">
            <a:noFill/>
          </a:ln>
        </p:spPr>
      </p:pic>
      <p:sp>
        <p:nvSpPr>
          <p:cNvPr id="200" name="PlaceHolder 1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0306996-DFC2-4117-B9CD-9C6F73CD0B79}" type="slidenum">
              <a:rPr lang="en-GB" sz="2000" b="0" strike="noStrike" spc="-1" noProof="0" smtClean="0">
                <a:solidFill>
                  <a:srgbClr val="8B8B8B"/>
                </a:solidFill>
                <a:latin typeface="Calibri"/>
              </a:rPr>
              <a:t>27</a:t>
            </a:fld>
            <a:endParaRPr lang="en-GB" sz="2000" b="0" strike="noStrike" spc="-1" noProof="0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31476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traight Arrow Connector 23"/>
          <p:cNvSpPr/>
          <p:nvPr/>
        </p:nvSpPr>
        <p:spPr>
          <a:xfrm>
            <a:off x="8051040" y="1017000"/>
            <a:ext cx="2328480" cy="1357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02" name="Straight Arrow Connector 9"/>
          <p:cNvSpPr/>
          <p:nvPr/>
        </p:nvSpPr>
        <p:spPr>
          <a:xfrm flipV="1">
            <a:off x="2040480" y="1015920"/>
            <a:ext cx="2231280" cy="1533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pic>
        <p:nvPicPr>
          <p:cNvPr id="203" name="Picture 6"/>
          <p:cNvPicPr/>
          <p:nvPr/>
        </p:nvPicPr>
        <p:blipFill>
          <a:blip r:embed="rId2"/>
          <a:srcRect l="23289" t="10709" r="22283" b="34619"/>
          <a:stretch/>
        </p:blipFill>
        <p:spPr>
          <a:xfrm>
            <a:off x="4272120" y="267120"/>
            <a:ext cx="3778560" cy="1499040"/>
          </a:xfrm>
          <a:prstGeom prst="rect">
            <a:avLst/>
          </a:prstGeom>
          <a:ln w="0">
            <a:noFill/>
          </a:ln>
        </p:spPr>
      </p:pic>
      <p:pic>
        <p:nvPicPr>
          <p:cNvPr id="204" name="Graphic 2" descr="Cell Tower with solid fill"/>
          <p:cNvPicPr/>
          <p:nvPr/>
        </p:nvPicPr>
        <p:blipFill>
          <a:blip r:embed="rId3"/>
          <a:stretch/>
        </p:blipFill>
        <p:spPr>
          <a:xfrm>
            <a:off x="888120" y="1975320"/>
            <a:ext cx="1152000" cy="1152000"/>
          </a:xfrm>
          <a:prstGeom prst="rect">
            <a:avLst/>
          </a:prstGeom>
          <a:ln w="0">
            <a:noFill/>
          </a:ln>
        </p:spPr>
      </p:pic>
      <p:sp>
        <p:nvSpPr>
          <p:cNvPr id="205" name="TextBox 3"/>
          <p:cNvSpPr/>
          <p:nvPr/>
        </p:nvSpPr>
        <p:spPr>
          <a:xfrm flipH="1">
            <a:off x="592200" y="3067200"/>
            <a:ext cx="1742760" cy="118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Base Station</a:t>
            </a:r>
            <a:endParaRPr lang="en-GB" sz="1800" b="0" strike="noStrike" spc="-1" noProof="0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Beam forming vector 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206" name="TextBox 15"/>
          <p:cNvSpPr/>
          <p:nvPr/>
        </p:nvSpPr>
        <p:spPr>
          <a:xfrm>
            <a:off x="3918240" y="1638000"/>
            <a:ext cx="409932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Reflective Intelligent Surface (RIS)</a:t>
            </a:r>
            <a:endParaRPr lang="en-GB" sz="1800" b="0" strike="noStrike" spc="-1" noProof="0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phase shift vector 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207" name="Rectangle: Rounded Corners 18"/>
          <p:cNvSpPr/>
          <p:nvPr/>
        </p:nvSpPr>
        <p:spPr>
          <a:xfrm>
            <a:off x="2998440" y="1234080"/>
            <a:ext cx="897480" cy="506520"/>
          </a:xfrm>
          <a:custGeom>
            <a:avLst/>
            <a:gdLst/>
            <a:ahLst/>
            <a:cxnLst/>
            <a:rect l="l" t="t" r="r" b="b"/>
            <a:pathLst>
              <a:path w="897970" h="506930" fill="none">
                <a:moveTo>
                  <a:pt x="0" y="84490"/>
                </a:moveTo>
                <a:cubicBezTo>
                  <a:pt x="4638" y="43509"/>
                  <a:pt x="43654" y="-5101"/>
                  <a:pt x="84490" y="0"/>
                </a:cubicBezTo>
                <a:cubicBezTo>
                  <a:pt x="170461" y="9035"/>
                  <a:pt x="275927" y="-9219"/>
                  <a:pt x="448985" y="0"/>
                </a:cubicBezTo>
                <a:cubicBezTo>
                  <a:pt x="622043" y="9219"/>
                  <a:pt x="651634" y="6559"/>
                  <a:pt x="813480" y="0"/>
                </a:cubicBezTo>
                <a:cubicBezTo>
                  <a:pt x="858725" y="-2890"/>
                  <a:pt x="898644" y="28707"/>
                  <a:pt x="897970" y="84490"/>
                </a:cubicBezTo>
                <a:cubicBezTo>
                  <a:pt x="891714" y="244588"/>
                  <a:pt x="884150" y="303743"/>
                  <a:pt x="897970" y="422440"/>
                </a:cubicBezTo>
                <a:cubicBezTo>
                  <a:pt x="892365" y="469334"/>
                  <a:pt x="865743" y="496835"/>
                  <a:pt x="813480" y="506930"/>
                </a:cubicBezTo>
                <a:cubicBezTo>
                  <a:pt x="639557" y="509669"/>
                  <a:pt x="613804" y="524706"/>
                  <a:pt x="441695" y="506930"/>
                </a:cubicBezTo>
                <a:cubicBezTo>
                  <a:pt x="269587" y="489154"/>
                  <a:pt x="177154" y="522747"/>
                  <a:pt x="84490" y="506930"/>
                </a:cubicBezTo>
                <a:cubicBezTo>
                  <a:pt x="37419" y="495931"/>
                  <a:pt x="5921" y="470338"/>
                  <a:pt x="0" y="422440"/>
                </a:cubicBezTo>
                <a:cubicBezTo>
                  <a:pt x="9782" y="254192"/>
                  <a:pt x="11423" y="156526"/>
                  <a:pt x="0" y="84490"/>
                </a:cubicBezTo>
                <a:close/>
              </a:path>
              <a:path w="897970" h="506930" stroke="0">
                <a:moveTo>
                  <a:pt x="0" y="84490"/>
                </a:moveTo>
                <a:cubicBezTo>
                  <a:pt x="-2684" y="36171"/>
                  <a:pt x="27444" y="3897"/>
                  <a:pt x="84490" y="0"/>
                </a:cubicBezTo>
                <a:cubicBezTo>
                  <a:pt x="217396" y="11104"/>
                  <a:pt x="362481" y="10625"/>
                  <a:pt x="463565" y="0"/>
                </a:cubicBezTo>
                <a:cubicBezTo>
                  <a:pt x="564649" y="-10625"/>
                  <a:pt x="691274" y="5446"/>
                  <a:pt x="813480" y="0"/>
                </a:cubicBezTo>
                <a:cubicBezTo>
                  <a:pt x="857339" y="-1534"/>
                  <a:pt x="907312" y="42291"/>
                  <a:pt x="897970" y="84490"/>
                </a:cubicBezTo>
                <a:cubicBezTo>
                  <a:pt x="903340" y="181571"/>
                  <a:pt x="895160" y="287906"/>
                  <a:pt x="897970" y="422440"/>
                </a:cubicBezTo>
                <a:cubicBezTo>
                  <a:pt x="899013" y="467405"/>
                  <a:pt x="858806" y="508105"/>
                  <a:pt x="813480" y="506930"/>
                </a:cubicBezTo>
                <a:cubicBezTo>
                  <a:pt x="682612" y="514964"/>
                  <a:pt x="605405" y="512338"/>
                  <a:pt x="448985" y="506930"/>
                </a:cubicBezTo>
                <a:cubicBezTo>
                  <a:pt x="292565" y="501522"/>
                  <a:pt x="192770" y="490281"/>
                  <a:pt x="84490" y="506930"/>
                </a:cubicBezTo>
                <a:cubicBezTo>
                  <a:pt x="28867" y="506418"/>
                  <a:pt x="3358" y="459895"/>
                  <a:pt x="0" y="422440"/>
                </a:cubicBezTo>
                <a:cubicBezTo>
                  <a:pt x="10072" y="266074"/>
                  <a:pt x="-10585" y="185277"/>
                  <a:pt x="0" y="8449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TextBox 17"/>
              <p:cNvSpPr txBox="1"/>
              <p:nvPr/>
            </p:nvSpPr>
            <p:spPr>
              <a:xfrm>
                <a:off x="3219120" y="1315440"/>
                <a:ext cx="474120" cy="2764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noProof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0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120" y="1315440"/>
                <a:ext cx="474120" cy="276480"/>
              </a:xfrm>
              <a:prstGeom prst="rect">
                <a:avLst/>
              </a:prstGeom>
              <a:blipFill>
                <a:blip r:embed="rId4"/>
                <a:stretch>
                  <a:fillRect r="-3846" b="-2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" name="Rectangle: Rounded Corners 20"/>
          <p:cNvSpPr/>
          <p:nvPr/>
        </p:nvSpPr>
        <p:spPr>
          <a:xfrm>
            <a:off x="8578440" y="1224360"/>
            <a:ext cx="897480" cy="506520"/>
          </a:xfrm>
          <a:custGeom>
            <a:avLst/>
            <a:gdLst/>
            <a:ahLst/>
            <a:cxnLst/>
            <a:rect l="l" t="t" r="r" b="b"/>
            <a:pathLst>
              <a:path w="897970" h="506930" fill="none">
                <a:moveTo>
                  <a:pt x="0" y="84490"/>
                </a:moveTo>
                <a:cubicBezTo>
                  <a:pt x="4638" y="43509"/>
                  <a:pt x="43654" y="-5101"/>
                  <a:pt x="84490" y="0"/>
                </a:cubicBezTo>
                <a:cubicBezTo>
                  <a:pt x="170461" y="9035"/>
                  <a:pt x="275927" y="-9219"/>
                  <a:pt x="448985" y="0"/>
                </a:cubicBezTo>
                <a:cubicBezTo>
                  <a:pt x="622043" y="9219"/>
                  <a:pt x="651634" y="6559"/>
                  <a:pt x="813480" y="0"/>
                </a:cubicBezTo>
                <a:cubicBezTo>
                  <a:pt x="858725" y="-2890"/>
                  <a:pt x="898644" y="28707"/>
                  <a:pt x="897970" y="84490"/>
                </a:cubicBezTo>
                <a:cubicBezTo>
                  <a:pt x="891714" y="244588"/>
                  <a:pt x="884150" y="303743"/>
                  <a:pt x="897970" y="422440"/>
                </a:cubicBezTo>
                <a:cubicBezTo>
                  <a:pt x="892365" y="469334"/>
                  <a:pt x="865743" y="496835"/>
                  <a:pt x="813480" y="506930"/>
                </a:cubicBezTo>
                <a:cubicBezTo>
                  <a:pt x="639557" y="509669"/>
                  <a:pt x="613804" y="524706"/>
                  <a:pt x="441695" y="506930"/>
                </a:cubicBezTo>
                <a:cubicBezTo>
                  <a:pt x="269587" y="489154"/>
                  <a:pt x="177154" y="522747"/>
                  <a:pt x="84490" y="506930"/>
                </a:cubicBezTo>
                <a:cubicBezTo>
                  <a:pt x="37419" y="495931"/>
                  <a:pt x="5921" y="470338"/>
                  <a:pt x="0" y="422440"/>
                </a:cubicBezTo>
                <a:cubicBezTo>
                  <a:pt x="9782" y="254192"/>
                  <a:pt x="11423" y="156526"/>
                  <a:pt x="0" y="84490"/>
                </a:cubicBezTo>
                <a:close/>
              </a:path>
              <a:path w="897970" h="506930" stroke="0">
                <a:moveTo>
                  <a:pt x="0" y="84490"/>
                </a:moveTo>
                <a:cubicBezTo>
                  <a:pt x="-2684" y="36171"/>
                  <a:pt x="27444" y="3897"/>
                  <a:pt x="84490" y="0"/>
                </a:cubicBezTo>
                <a:cubicBezTo>
                  <a:pt x="217396" y="11104"/>
                  <a:pt x="362481" y="10625"/>
                  <a:pt x="463565" y="0"/>
                </a:cubicBezTo>
                <a:cubicBezTo>
                  <a:pt x="564649" y="-10625"/>
                  <a:pt x="691274" y="5446"/>
                  <a:pt x="813480" y="0"/>
                </a:cubicBezTo>
                <a:cubicBezTo>
                  <a:pt x="857339" y="-1534"/>
                  <a:pt x="907312" y="42291"/>
                  <a:pt x="897970" y="84490"/>
                </a:cubicBezTo>
                <a:cubicBezTo>
                  <a:pt x="903340" y="181571"/>
                  <a:pt x="895160" y="287906"/>
                  <a:pt x="897970" y="422440"/>
                </a:cubicBezTo>
                <a:cubicBezTo>
                  <a:pt x="899013" y="467405"/>
                  <a:pt x="858806" y="508105"/>
                  <a:pt x="813480" y="506930"/>
                </a:cubicBezTo>
                <a:cubicBezTo>
                  <a:pt x="682612" y="514964"/>
                  <a:pt x="605405" y="512338"/>
                  <a:pt x="448985" y="506930"/>
                </a:cubicBezTo>
                <a:cubicBezTo>
                  <a:pt x="292565" y="501522"/>
                  <a:pt x="192770" y="490281"/>
                  <a:pt x="84490" y="506930"/>
                </a:cubicBezTo>
                <a:cubicBezTo>
                  <a:pt x="28867" y="506418"/>
                  <a:pt x="3358" y="459895"/>
                  <a:pt x="0" y="422440"/>
                </a:cubicBezTo>
                <a:cubicBezTo>
                  <a:pt x="10072" y="266074"/>
                  <a:pt x="-10585" y="185277"/>
                  <a:pt x="0" y="8449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TextBox 21"/>
              <p:cNvSpPr txBox="1"/>
              <p:nvPr/>
            </p:nvSpPr>
            <p:spPr>
              <a:xfrm>
                <a:off x="8666280" y="1300680"/>
                <a:ext cx="653040" cy="2764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noProof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10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280" y="1300680"/>
                <a:ext cx="653040" cy="276480"/>
              </a:xfrm>
              <a:prstGeom prst="rect">
                <a:avLst/>
              </a:prstGeom>
              <a:blipFill>
                <a:blip r:embed="rId5"/>
                <a:stretch>
                  <a:fillRect r="-7477" b="-4347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1" name="Graphic 30" descr="Question Mark with solid fill"/>
          <p:cNvPicPr/>
          <p:nvPr/>
        </p:nvPicPr>
        <p:blipFill>
          <a:blip r:embed="rId6"/>
          <a:stretch/>
        </p:blipFill>
        <p:spPr>
          <a:xfrm rot="1264800">
            <a:off x="8203680" y="2750760"/>
            <a:ext cx="379080" cy="379080"/>
          </a:xfrm>
          <a:prstGeom prst="rect">
            <a:avLst/>
          </a:prstGeom>
          <a:ln w="0">
            <a:noFill/>
          </a:ln>
        </p:spPr>
      </p:pic>
      <p:sp>
        <p:nvSpPr>
          <p:cNvPr id="212" name="TextBox 33"/>
          <p:cNvSpPr/>
          <p:nvPr/>
        </p:nvSpPr>
        <p:spPr>
          <a:xfrm>
            <a:off x="-106560" y="198360"/>
            <a:ext cx="384012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Work Packages: Plan</a:t>
            </a:r>
            <a:endParaRPr lang="en-GB" sz="2800" b="0" strike="noStrike" spc="-1" noProof="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19"/>
              <p:cNvSpPr txBox="1"/>
              <p:nvPr/>
            </p:nvSpPr>
            <p:spPr>
              <a:xfrm>
                <a:off x="4267800" y="4405320"/>
                <a:ext cx="2570760" cy="84132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lim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𝑝</m:t>
                          </m:r>
                        </m:lim>
                      </m:limLow>
                      <m:f>
                        <m:f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GB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 lang="en-GB" noProof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^"/>
                                      <m:ctrlPr>
                                        <a:rPr lang="en-GB" i="1" noProof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noProof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−∆</m:t>
                                  </m:r>
                                  <m:d>
                                    <m:dPr>
                                      <m:ctrlPr>
                                        <a:rPr lang="en-GB" i="1" noProof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noProof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GB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noProof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13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800" y="4405320"/>
                <a:ext cx="2570760" cy="8413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4" name="TextBox 22"/>
          <p:cNvSpPr/>
          <p:nvPr/>
        </p:nvSpPr>
        <p:spPr>
          <a:xfrm>
            <a:off x="4122720" y="2836440"/>
            <a:ext cx="4102920" cy="912600"/>
          </a:xfrm>
          <a:custGeom>
            <a:avLst/>
            <a:gdLst/>
            <a:ahLst/>
            <a:cxnLst/>
            <a:rect l="l" t="t" r="r" b="b"/>
            <a:pathLst>
              <a:path w="4103370" h="646331">
                <a:moveTo>
                  <a:pt x="0" y="0"/>
                </a:moveTo>
                <a:cubicBezTo>
                  <a:pt x="111562" y="-53481"/>
                  <a:pt x="429742" y="46246"/>
                  <a:pt x="545162" y="0"/>
                </a:cubicBezTo>
                <a:cubicBezTo>
                  <a:pt x="660582" y="-46246"/>
                  <a:pt x="814218" y="8368"/>
                  <a:pt x="1008257" y="0"/>
                </a:cubicBezTo>
                <a:cubicBezTo>
                  <a:pt x="1202297" y="-8368"/>
                  <a:pt x="1433783" y="72700"/>
                  <a:pt x="1635486" y="0"/>
                </a:cubicBezTo>
                <a:cubicBezTo>
                  <a:pt x="1837189" y="-72700"/>
                  <a:pt x="2017084" y="70060"/>
                  <a:pt x="2303749" y="0"/>
                </a:cubicBezTo>
                <a:cubicBezTo>
                  <a:pt x="2590414" y="-70060"/>
                  <a:pt x="2632733" y="39781"/>
                  <a:pt x="2766844" y="0"/>
                </a:cubicBezTo>
                <a:cubicBezTo>
                  <a:pt x="2900955" y="-39781"/>
                  <a:pt x="3168943" y="59108"/>
                  <a:pt x="3312006" y="0"/>
                </a:cubicBezTo>
                <a:cubicBezTo>
                  <a:pt x="3455069" y="-59108"/>
                  <a:pt x="3798998" y="81945"/>
                  <a:pt x="4103370" y="0"/>
                </a:cubicBezTo>
                <a:cubicBezTo>
                  <a:pt x="4136353" y="74974"/>
                  <a:pt x="4099793" y="178439"/>
                  <a:pt x="4103370" y="329629"/>
                </a:cubicBezTo>
                <a:cubicBezTo>
                  <a:pt x="4106947" y="480819"/>
                  <a:pt x="4088686" y="525472"/>
                  <a:pt x="4103370" y="646331"/>
                </a:cubicBezTo>
                <a:cubicBezTo>
                  <a:pt x="3945093" y="657687"/>
                  <a:pt x="3806616" y="615739"/>
                  <a:pt x="3640275" y="646331"/>
                </a:cubicBezTo>
                <a:cubicBezTo>
                  <a:pt x="3473935" y="676923"/>
                  <a:pt x="3237855" y="607605"/>
                  <a:pt x="3095113" y="646331"/>
                </a:cubicBezTo>
                <a:cubicBezTo>
                  <a:pt x="2952371" y="685057"/>
                  <a:pt x="2834116" y="588504"/>
                  <a:pt x="2590985" y="646331"/>
                </a:cubicBezTo>
                <a:cubicBezTo>
                  <a:pt x="2347854" y="704158"/>
                  <a:pt x="2329548" y="589924"/>
                  <a:pt x="2086857" y="646331"/>
                </a:cubicBezTo>
                <a:cubicBezTo>
                  <a:pt x="1844166" y="702738"/>
                  <a:pt x="1735269" y="640444"/>
                  <a:pt x="1623762" y="646331"/>
                </a:cubicBezTo>
                <a:cubicBezTo>
                  <a:pt x="1512256" y="652218"/>
                  <a:pt x="1321135" y="619545"/>
                  <a:pt x="1037566" y="646331"/>
                </a:cubicBezTo>
                <a:cubicBezTo>
                  <a:pt x="753997" y="673117"/>
                  <a:pt x="654114" y="612578"/>
                  <a:pt x="533438" y="646331"/>
                </a:cubicBezTo>
                <a:cubicBezTo>
                  <a:pt x="412762" y="680084"/>
                  <a:pt x="232701" y="645835"/>
                  <a:pt x="0" y="646331"/>
                </a:cubicBezTo>
                <a:cubicBezTo>
                  <a:pt x="-33785" y="579736"/>
                  <a:pt x="7702" y="431868"/>
                  <a:pt x="0" y="329629"/>
                </a:cubicBezTo>
                <a:cubicBezTo>
                  <a:pt x="-7702" y="227390"/>
                  <a:pt x="19559" y="66559"/>
                  <a:pt x="0" y="0"/>
                </a:cubicBezTo>
                <a:close/>
              </a:path>
            </a:pathLst>
          </a:custGeom>
          <a:noFill/>
          <a:ln w="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trade-off</a:t>
            </a:r>
            <a:endParaRPr lang="en-GB" sz="1800" b="0" strike="noStrike" spc="-1" noProof="0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performance vs overhead vs complexity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215" name="TextBox 27"/>
          <p:cNvSpPr/>
          <p:nvPr/>
        </p:nvSpPr>
        <p:spPr>
          <a:xfrm>
            <a:off x="10608120" y="3078720"/>
            <a:ext cx="86832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Mobile user</a:t>
            </a:r>
            <a:endParaRPr lang="en-GB" sz="1800" b="0" strike="noStrike" spc="-1" noProof="0" dirty="0">
              <a:latin typeface="Arial"/>
            </a:endParaRPr>
          </a:p>
        </p:txBody>
      </p:sp>
      <p:pic>
        <p:nvPicPr>
          <p:cNvPr id="216" name="Graphic 28" descr="Car with solid fill"/>
          <p:cNvPicPr/>
          <p:nvPr/>
        </p:nvPicPr>
        <p:blipFill>
          <a:blip r:embed="rId8"/>
          <a:stretch/>
        </p:blipFill>
        <p:spPr>
          <a:xfrm>
            <a:off x="10554120" y="2271600"/>
            <a:ext cx="914040" cy="914040"/>
          </a:xfrm>
          <a:prstGeom prst="rect">
            <a:avLst/>
          </a:prstGeom>
          <a:ln w="0">
            <a:noFill/>
          </a:ln>
        </p:spPr>
      </p:pic>
      <p:sp>
        <p:nvSpPr>
          <p:cNvPr id="217" name="TextBox 1"/>
          <p:cNvSpPr/>
          <p:nvPr/>
        </p:nvSpPr>
        <p:spPr>
          <a:xfrm>
            <a:off x="7619400" y="4385160"/>
            <a:ext cx="121284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400" b="0" strike="noStrike" spc="-1" noProof="0" dirty="0">
                <a:solidFill>
                  <a:srgbClr val="000000"/>
                </a:solidFill>
                <a:latin typeface="Calibri"/>
              </a:rPr>
              <a:t>WP #1</a:t>
            </a:r>
            <a:endParaRPr lang="en-GB" sz="2400" b="0" strike="noStrike" spc="-1" noProof="0" dirty="0">
              <a:latin typeface="Arial"/>
            </a:endParaRPr>
          </a:p>
        </p:txBody>
      </p:sp>
      <p:sp>
        <p:nvSpPr>
          <p:cNvPr id="218" name="TextBox 29"/>
          <p:cNvSpPr/>
          <p:nvPr/>
        </p:nvSpPr>
        <p:spPr>
          <a:xfrm>
            <a:off x="7619400" y="4943160"/>
            <a:ext cx="121284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400" b="0" strike="noStrike" spc="-1" noProof="0" dirty="0">
                <a:solidFill>
                  <a:srgbClr val="000000"/>
                </a:solidFill>
                <a:latin typeface="Calibri"/>
              </a:rPr>
              <a:t>WP #2</a:t>
            </a:r>
            <a:endParaRPr lang="en-GB" sz="2400" b="0" strike="noStrike" spc="-1" noProof="0" dirty="0">
              <a:latin typeface="Arial"/>
            </a:endParaRPr>
          </a:p>
        </p:txBody>
      </p:sp>
      <p:sp>
        <p:nvSpPr>
          <p:cNvPr id="219" name="TextBox 31"/>
          <p:cNvSpPr/>
          <p:nvPr/>
        </p:nvSpPr>
        <p:spPr>
          <a:xfrm>
            <a:off x="5189040" y="5938920"/>
            <a:ext cx="121284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400" b="0" strike="noStrike" spc="-1" noProof="0" dirty="0">
                <a:solidFill>
                  <a:srgbClr val="000000"/>
                </a:solidFill>
                <a:latin typeface="Calibri"/>
              </a:rPr>
              <a:t>WP #3</a:t>
            </a:r>
            <a:endParaRPr lang="en-GB" sz="2400" b="0" strike="noStrike" spc="-1" noProof="0" dirty="0">
              <a:latin typeface="Arial"/>
            </a:endParaRPr>
          </a:p>
        </p:txBody>
      </p:sp>
      <p:sp>
        <p:nvSpPr>
          <p:cNvPr id="220" name="Straight Arrow Connector 5"/>
          <p:cNvSpPr/>
          <p:nvPr/>
        </p:nvSpPr>
        <p:spPr>
          <a:xfrm>
            <a:off x="6989400" y="4665240"/>
            <a:ext cx="598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4472C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21" name="Straight Arrow Connector 24"/>
          <p:cNvSpPr/>
          <p:nvPr/>
        </p:nvSpPr>
        <p:spPr>
          <a:xfrm>
            <a:off x="6537600" y="5120280"/>
            <a:ext cx="1050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4472C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22" name="Right Brace 25"/>
          <p:cNvSpPr/>
          <p:nvPr/>
        </p:nvSpPr>
        <p:spPr>
          <a:xfrm rot="5400000">
            <a:off x="5623200" y="4208760"/>
            <a:ext cx="345240" cy="2986200"/>
          </a:xfrm>
          <a:prstGeom prst="rightBrace">
            <a:avLst>
              <a:gd name="adj1" fmla="val 57321"/>
              <a:gd name="adj2" fmla="val 50000"/>
            </a:avLst>
          </a:prstGeom>
          <a:noFill/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23" name="PlaceHolder 1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E0FC0A4-7D1B-4B5B-8A74-D9E84ADC97C7}" type="slidenum">
              <a:rPr lang="en-GB" sz="2000" b="0" strike="noStrike" spc="-1" noProof="0" smtClean="0">
                <a:solidFill>
                  <a:srgbClr val="8B8B8B"/>
                </a:solidFill>
                <a:latin typeface="Calibri"/>
              </a:rPr>
              <a:t>28</a:t>
            </a:fld>
            <a:endParaRPr lang="en-GB" sz="2000" b="0" strike="noStrike" spc="-1" noProof="0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6718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Box 33"/>
          <p:cNvSpPr/>
          <p:nvPr/>
        </p:nvSpPr>
        <p:spPr>
          <a:xfrm>
            <a:off x="-106560" y="198360"/>
            <a:ext cx="384012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Work Packages: Plan</a:t>
            </a:r>
            <a:endParaRPr lang="en-GB" sz="2800" b="0" strike="noStrike" spc="-1" noProof="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TextBox 19"/>
              <p:cNvSpPr txBox="1"/>
              <p:nvPr/>
            </p:nvSpPr>
            <p:spPr>
              <a:xfrm>
                <a:off x="686520" y="2263680"/>
                <a:ext cx="2570760" cy="84132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lim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𝑝</m:t>
                          </m:r>
                        </m:lim>
                      </m:limLow>
                      <m:f>
                        <m:f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GB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 lang="en-GB" noProof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^"/>
                                      <m:ctrlPr>
                                        <a:rPr lang="en-GB" i="1" noProof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noProof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−∆</m:t>
                                  </m:r>
                                  <m:d>
                                    <m:dPr>
                                      <m:ctrlPr>
                                        <a:rPr lang="en-GB" i="1" noProof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noProof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GB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noProof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25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520" y="2263680"/>
                <a:ext cx="2570760" cy="8413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6" name="TextBox 1"/>
          <p:cNvSpPr/>
          <p:nvPr/>
        </p:nvSpPr>
        <p:spPr>
          <a:xfrm>
            <a:off x="4038120" y="2243160"/>
            <a:ext cx="121284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400" b="0" strike="noStrike" spc="-1" noProof="0" dirty="0">
                <a:solidFill>
                  <a:srgbClr val="000000"/>
                </a:solidFill>
                <a:latin typeface="Calibri"/>
              </a:rPr>
              <a:t>WP #1</a:t>
            </a:r>
            <a:endParaRPr lang="en-GB" sz="2400" b="0" strike="noStrike" spc="-1" noProof="0" dirty="0">
              <a:latin typeface="Arial"/>
            </a:endParaRPr>
          </a:p>
        </p:txBody>
      </p:sp>
      <p:sp>
        <p:nvSpPr>
          <p:cNvPr id="227" name="TextBox 29"/>
          <p:cNvSpPr/>
          <p:nvPr/>
        </p:nvSpPr>
        <p:spPr>
          <a:xfrm>
            <a:off x="4038120" y="2801160"/>
            <a:ext cx="121284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400" b="0" strike="noStrike" spc="-1" noProof="0" dirty="0">
                <a:solidFill>
                  <a:srgbClr val="000000"/>
                </a:solidFill>
                <a:latin typeface="Calibri"/>
              </a:rPr>
              <a:t>WP #2</a:t>
            </a:r>
            <a:endParaRPr lang="en-GB" sz="2400" b="0" strike="noStrike" spc="-1" noProof="0" dirty="0">
              <a:latin typeface="Arial"/>
            </a:endParaRPr>
          </a:p>
        </p:txBody>
      </p:sp>
      <p:sp>
        <p:nvSpPr>
          <p:cNvPr id="228" name="TextBox 31"/>
          <p:cNvSpPr/>
          <p:nvPr/>
        </p:nvSpPr>
        <p:spPr>
          <a:xfrm>
            <a:off x="1607760" y="3796920"/>
            <a:ext cx="121284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400" b="0" strike="noStrike" spc="-1" noProof="0" dirty="0">
                <a:solidFill>
                  <a:srgbClr val="000000"/>
                </a:solidFill>
                <a:latin typeface="Calibri"/>
              </a:rPr>
              <a:t>WP #3</a:t>
            </a:r>
            <a:endParaRPr lang="en-GB" sz="2400" b="0" strike="noStrike" spc="-1" noProof="0" dirty="0">
              <a:latin typeface="Arial"/>
            </a:endParaRPr>
          </a:p>
        </p:txBody>
      </p:sp>
      <p:sp>
        <p:nvSpPr>
          <p:cNvPr id="229" name="Straight Arrow Connector 5"/>
          <p:cNvSpPr/>
          <p:nvPr/>
        </p:nvSpPr>
        <p:spPr>
          <a:xfrm>
            <a:off x="3408120" y="2523240"/>
            <a:ext cx="598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4472C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30" name="Straight Arrow Connector 24"/>
          <p:cNvSpPr/>
          <p:nvPr/>
        </p:nvSpPr>
        <p:spPr>
          <a:xfrm>
            <a:off x="2955960" y="2978280"/>
            <a:ext cx="1050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4472C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31" name="Right Brace 25"/>
          <p:cNvSpPr/>
          <p:nvPr/>
        </p:nvSpPr>
        <p:spPr>
          <a:xfrm rot="5400000">
            <a:off x="2041920" y="2066400"/>
            <a:ext cx="345240" cy="2986200"/>
          </a:xfrm>
          <a:prstGeom prst="rightBrace">
            <a:avLst>
              <a:gd name="adj1" fmla="val 57321"/>
              <a:gd name="adj2" fmla="val 50000"/>
            </a:avLst>
          </a:prstGeom>
          <a:noFill/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32" name="TextBox 26"/>
          <p:cNvSpPr/>
          <p:nvPr/>
        </p:nvSpPr>
        <p:spPr>
          <a:xfrm>
            <a:off x="6348960" y="486720"/>
            <a:ext cx="5553360" cy="162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buNone/>
            </a:pPr>
            <a:r>
              <a:rPr lang="en-GB" sz="2400" b="1" strike="noStrike" spc="-1" noProof="0" dirty="0">
                <a:solidFill>
                  <a:srgbClr val="000000"/>
                </a:solidFill>
                <a:latin typeface="Calibri"/>
              </a:rPr>
              <a:t>WP #1:</a:t>
            </a:r>
            <a:r>
              <a:rPr lang="en-GB" sz="2400" b="0" strike="noStrike" spc="-1" noProof="0" dirty="0">
                <a:solidFill>
                  <a:srgbClr val="000000"/>
                </a:solidFill>
                <a:latin typeface="Calibri"/>
              </a:rPr>
              <a:t> performance vs. overhead</a:t>
            </a:r>
            <a:endParaRPr lang="en-GB" sz="2400" b="0" strike="noStrike" spc="-1" noProof="0" dirty="0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 noProof="0" dirty="0">
                <a:solidFill>
                  <a:srgbClr val="000000"/>
                </a:solidFill>
                <a:latin typeface="Calibri"/>
              </a:rPr>
              <a:t>Implement channel estimators.</a:t>
            </a:r>
            <a:endParaRPr lang="en-GB" sz="2400" b="0" strike="noStrike" spc="-1" noProof="0" dirty="0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 noProof="0" dirty="0">
                <a:solidFill>
                  <a:srgbClr val="000000"/>
                </a:solidFill>
                <a:latin typeface="Calibri"/>
              </a:rPr>
              <a:t>Implement mobility models.</a:t>
            </a:r>
            <a:endParaRPr lang="en-GB" sz="2400" b="0" strike="noStrike" spc="-1" noProof="0" dirty="0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 noProof="0" dirty="0">
                <a:solidFill>
                  <a:srgbClr val="000000"/>
                </a:solidFill>
                <a:latin typeface="Calibri"/>
              </a:rPr>
              <a:t>Measure the mutual information</a:t>
            </a:r>
            <a:endParaRPr lang="en-GB" sz="2400" b="0" strike="noStrike" spc="-1" noProof="0" dirty="0">
              <a:latin typeface="Arial"/>
            </a:endParaRPr>
          </a:p>
        </p:txBody>
      </p:sp>
      <p:sp>
        <p:nvSpPr>
          <p:cNvPr id="233" name="Rectangle 4"/>
          <p:cNvSpPr/>
          <p:nvPr/>
        </p:nvSpPr>
        <p:spPr>
          <a:xfrm>
            <a:off x="6300000" y="328320"/>
            <a:ext cx="5561640" cy="1935000"/>
          </a:xfrm>
          <a:custGeom>
            <a:avLst/>
            <a:gdLst/>
            <a:ahLst/>
            <a:cxnLst/>
            <a:rect l="l" t="t" r="r" b="b"/>
            <a:pathLst>
              <a:path w="5561882" h="1935180">
                <a:moveTo>
                  <a:pt x="0" y="0"/>
                </a:moveTo>
                <a:cubicBezTo>
                  <a:pt x="235097" y="-18947"/>
                  <a:pt x="492869" y="26576"/>
                  <a:pt x="639616" y="0"/>
                </a:cubicBezTo>
                <a:cubicBezTo>
                  <a:pt x="786363" y="-26576"/>
                  <a:pt x="1038526" y="6968"/>
                  <a:pt x="1167995" y="0"/>
                </a:cubicBezTo>
                <a:cubicBezTo>
                  <a:pt x="1297464" y="-6968"/>
                  <a:pt x="1755846" y="-8643"/>
                  <a:pt x="1974468" y="0"/>
                </a:cubicBezTo>
                <a:cubicBezTo>
                  <a:pt x="2193090" y="8643"/>
                  <a:pt x="2477363" y="-23772"/>
                  <a:pt x="2614085" y="0"/>
                </a:cubicBezTo>
                <a:cubicBezTo>
                  <a:pt x="2750807" y="23772"/>
                  <a:pt x="3095185" y="78"/>
                  <a:pt x="3253701" y="0"/>
                </a:cubicBezTo>
                <a:cubicBezTo>
                  <a:pt x="3412217" y="-78"/>
                  <a:pt x="3750382" y="17877"/>
                  <a:pt x="4060174" y="0"/>
                </a:cubicBezTo>
                <a:cubicBezTo>
                  <a:pt x="4369966" y="-17877"/>
                  <a:pt x="4354426" y="8538"/>
                  <a:pt x="4644171" y="0"/>
                </a:cubicBezTo>
                <a:cubicBezTo>
                  <a:pt x="4933916" y="-8538"/>
                  <a:pt x="5117877" y="-26721"/>
                  <a:pt x="5561882" y="0"/>
                </a:cubicBezTo>
                <a:cubicBezTo>
                  <a:pt x="5529713" y="182325"/>
                  <a:pt x="5538218" y="396602"/>
                  <a:pt x="5561882" y="683764"/>
                </a:cubicBezTo>
                <a:cubicBezTo>
                  <a:pt x="5585546" y="970926"/>
                  <a:pt x="5566506" y="996252"/>
                  <a:pt x="5561882" y="1290120"/>
                </a:cubicBezTo>
                <a:cubicBezTo>
                  <a:pt x="5557258" y="1583988"/>
                  <a:pt x="5548166" y="1631459"/>
                  <a:pt x="5561882" y="1935180"/>
                </a:cubicBezTo>
                <a:cubicBezTo>
                  <a:pt x="5258773" y="1955294"/>
                  <a:pt x="5066055" y="1920518"/>
                  <a:pt x="4811028" y="1935180"/>
                </a:cubicBezTo>
                <a:cubicBezTo>
                  <a:pt x="4556001" y="1949842"/>
                  <a:pt x="4275812" y="1947148"/>
                  <a:pt x="4004555" y="1935180"/>
                </a:cubicBezTo>
                <a:cubicBezTo>
                  <a:pt x="3733298" y="1923212"/>
                  <a:pt x="3489284" y="1964822"/>
                  <a:pt x="3198082" y="1935180"/>
                </a:cubicBezTo>
                <a:cubicBezTo>
                  <a:pt x="2906880" y="1905538"/>
                  <a:pt x="2792854" y="1945155"/>
                  <a:pt x="2614085" y="1935180"/>
                </a:cubicBezTo>
                <a:cubicBezTo>
                  <a:pt x="2435316" y="1925205"/>
                  <a:pt x="2127190" y="1905305"/>
                  <a:pt x="1918849" y="1935180"/>
                </a:cubicBezTo>
                <a:cubicBezTo>
                  <a:pt x="1710508" y="1965055"/>
                  <a:pt x="1284727" y="1914074"/>
                  <a:pt x="1112376" y="1935180"/>
                </a:cubicBezTo>
                <a:cubicBezTo>
                  <a:pt x="940025" y="1956286"/>
                  <a:pt x="312410" y="1961035"/>
                  <a:pt x="0" y="1935180"/>
                </a:cubicBezTo>
                <a:cubicBezTo>
                  <a:pt x="-23899" y="1748348"/>
                  <a:pt x="24475" y="1557395"/>
                  <a:pt x="0" y="1348175"/>
                </a:cubicBezTo>
                <a:cubicBezTo>
                  <a:pt x="-24475" y="1138956"/>
                  <a:pt x="25005" y="952740"/>
                  <a:pt x="0" y="741819"/>
                </a:cubicBezTo>
                <a:cubicBezTo>
                  <a:pt x="-25005" y="530898"/>
                  <a:pt x="14249" y="221722"/>
                  <a:pt x="0" y="0"/>
                </a:cubicBezTo>
                <a:close/>
              </a:path>
            </a:pathLst>
          </a:custGeom>
          <a:noFill/>
          <a:ln w="28575"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34" name="TextBox 32"/>
          <p:cNvSpPr/>
          <p:nvPr/>
        </p:nvSpPr>
        <p:spPr>
          <a:xfrm>
            <a:off x="6027120" y="2919240"/>
            <a:ext cx="6357960" cy="126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buNone/>
            </a:pPr>
            <a:r>
              <a:rPr lang="en-GB" sz="2400" b="1" strike="noStrike" spc="-1" noProof="0" dirty="0">
                <a:solidFill>
                  <a:srgbClr val="000000"/>
                </a:solidFill>
                <a:latin typeface="Calibri"/>
              </a:rPr>
              <a:t>WP #2:</a:t>
            </a:r>
            <a:r>
              <a:rPr lang="en-GB" sz="2400" b="0" strike="noStrike" spc="-1" noProof="0" dirty="0">
                <a:solidFill>
                  <a:srgbClr val="000000"/>
                </a:solidFill>
                <a:latin typeface="Calibri"/>
              </a:rPr>
              <a:t> thermodynamic of computation</a:t>
            </a:r>
            <a:endParaRPr lang="en-GB" sz="2400" b="0" strike="noStrike" spc="-1" noProof="0" dirty="0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 noProof="0" dirty="0">
                <a:solidFill>
                  <a:srgbClr val="000000"/>
                </a:solidFill>
                <a:latin typeface="Calibri"/>
              </a:rPr>
              <a:t>Evaluate Kolmogorov Complexity.</a:t>
            </a:r>
            <a:endParaRPr lang="en-GB" sz="2400" b="0" strike="noStrike" spc="-1" noProof="0" dirty="0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 noProof="0" dirty="0">
                <a:solidFill>
                  <a:srgbClr val="000000"/>
                </a:solidFill>
                <a:latin typeface="Calibri"/>
              </a:rPr>
              <a:t>Evaluate the thermodynamic costs.</a:t>
            </a:r>
            <a:endParaRPr lang="en-GB" sz="2400" b="0" strike="noStrike" spc="-1" noProof="0" dirty="0">
              <a:latin typeface="Arial"/>
            </a:endParaRPr>
          </a:p>
        </p:txBody>
      </p:sp>
      <p:sp>
        <p:nvSpPr>
          <p:cNvPr id="235" name="Rectangle 34"/>
          <p:cNvSpPr/>
          <p:nvPr/>
        </p:nvSpPr>
        <p:spPr>
          <a:xfrm>
            <a:off x="6300000" y="2736360"/>
            <a:ext cx="5614560" cy="1653120"/>
          </a:xfrm>
          <a:custGeom>
            <a:avLst/>
            <a:gdLst/>
            <a:ahLst/>
            <a:cxnLst/>
            <a:rect l="l" t="t" r="r" b="b"/>
            <a:pathLst>
              <a:path w="5614954" h="1653390">
                <a:moveTo>
                  <a:pt x="0" y="0"/>
                </a:moveTo>
                <a:cubicBezTo>
                  <a:pt x="259402" y="7277"/>
                  <a:pt x="408158" y="28202"/>
                  <a:pt x="567734" y="0"/>
                </a:cubicBezTo>
                <a:cubicBezTo>
                  <a:pt x="727310" y="-28202"/>
                  <a:pt x="929476" y="2629"/>
                  <a:pt x="1023169" y="0"/>
                </a:cubicBezTo>
                <a:cubicBezTo>
                  <a:pt x="1116863" y="-2629"/>
                  <a:pt x="1575274" y="15707"/>
                  <a:pt x="1759352" y="0"/>
                </a:cubicBezTo>
                <a:cubicBezTo>
                  <a:pt x="1943430" y="-15707"/>
                  <a:pt x="2088825" y="-11973"/>
                  <a:pt x="2327086" y="0"/>
                </a:cubicBezTo>
                <a:cubicBezTo>
                  <a:pt x="2565347" y="11973"/>
                  <a:pt x="2740760" y="1626"/>
                  <a:pt x="2894821" y="0"/>
                </a:cubicBezTo>
                <a:cubicBezTo>
                  <a:pt x="3048883" y="-1626"/>
                  <a:pt x="3473060" y="13064"/>
                  <a:pt x="3631004" y="0"/>
                </a:cubicBezTo>
                <a:cubicBezTo>
                  <a:pt x="3788948" y="-13064"/>
                  <a:pt x="4036582" y="13289"/>
                  <a:pt x="4142588" y="0"/>
                </a:cubicBezTo>
                <a:cubicBezTo>
                  <a:pt x="4248594" y="-13289"/>
                  <a:pt x="4642484" y="-9438"/>
                  <a:pt x="4878771" y="0"/>
                </a:cubicBezTo>
                <a:cubicBezTo>
                  <a:pt x="5115058" y="9438"/>
                  <a:pt x="5374667" y="7955"/>
                  <a:pt x="5614954" y="0"/>
                </a:cubicBezTo>
                <a:cubicBezTo>
                  <a:pt x="5616665" y="224126"/>
                  <a:pt x="5595621" y="417692"/>
                  <a:pt x="5614954" y="551130"/>
                </a:cubicBezTo>
                <a:cubicBezTo>
                  <a:pt x="5634288" y="684568"/>
                  <a:pt x="5607588" y="854553"/>
                  <a:pt x="5614954" y="1102260"/>
                </a:cubicBezTo>
                <a:cubicBezTo>
                  <a:pt x="5622321" y="1349967"/>
                  <a:pt x="5589775" y="1521579"/>
                  <a:pt x="5614954" y="1653390"/>
                </a:cubicBezTo>
                <a:cubicBezTo>
                  <a:pt x="5459589" y="1645022"/>
                  <a:pt x="5303528" y="1653653"/>
                  <a:pt x="5159519" y="1653390"/>
                </a:cubicBezTo>
                <a:cubicBezTo>
                  <a:pt x="5015511" y="1653127"/>
                  <a:pt x="4647339" y="1650191"/>
                  <a:pt x="4423336" y="1653390"/>
                </a:cubicBezTo>
                <a:cubicBezTo>
                  <a:pt x="4199333" y="1656589"/>
                  <a:pt x="4099054" y="1659076"/>
                  <a:pt x="3911751" y="1653390"/>
                </a:cubicBezTo>
                <a:cubicBezTo>
                  <a:pt x="3724448" y="1647704"/>
                  <a:pt x="3548640" y="1656127"/>
                  <a:pt x="3287868" y="1653390"/>
                </a:cubicBezTo>
                <a:cubicBezTo>
                  <a:pt x="3027096" y="1650653"/>
                  <a:pt x="2756455" y="1654905"/>
                  <a:pt x="2551685" y="1653390"/>
                </a:cubicBezTo>
                <a:cubicBezTo>
                  <a:pt x="2346915" y="1651875"/>
                  <a:pt x="2154114" y="1641237"/>
                  <a:pt x="1927801" y="1653390"/>
                </a:cubicBezTo>
                <a:cubicBezTo>
                  <a:pt x="1701488" y="1665543"/>
                  <a:pt x="1647925" y="1633683"/>
                  <a:pt x="1472366" y="1653390"/>
                </a:cubicBezTo>
                <a:cubicBezTo>
                  <a:pt x="1296807" y="1673097"/>
                  <a:pt x="1077319" y="1668237"/>
                  <a:pt x="960781" y="1653390"/>
                </a:cubicBezTo>
                <a:cubicBezTo>
                  <a:pt x="844244" y="1638543"/>
                  <a:pt x="369012" y="1621807"/>
                  <a:pt x="0" y="1653390"/>
                </a:cubicBezTo>
                <a:cubicBezTo>
                  <a:pt x="-9276" y="1408452"/>
                  <a:pt x="16683" y="1325148"/>
                  <a:pt x="0" y="1102260"/>
                </a:cubicBezTo>
                <a:cubicBezTo>
                  <a:pt x="-16683" y="879372"/>
                  <a:pt x="-6595" y="765290"/>
                  <a:pt x="0" y="551130"/>
                </a:cubicBezTo>
                <a:cubicBezTo>
                  <a:pt x="6595" y="336970"/>
                  <a:pt x="18749" y="12286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36" name="TextBox 35"/>
          <p:cNvSpPr/>
          <p:nvPr/>
        </p:nvSpPr>
        <p:spPr>
          <a:xfrm>
            <a:off x="6017760" y="4853520"/>
            <a:ext cx="6346080" cy="126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buNone/>
            </a:pPr>
            <a:r>
              <a:rPr lang="en-GB" sz="2400" b="1" strike="noStrike" spc="-1" noProof="0" dirty="0">
                <a:solidFill>
                  <a:srgbClr val="000000"/>
                </a:solidFill>
                <a:latin typeface="Calibri"/>
              </a:rPr>
              <a:t>WP #3:</a:t>
            </a:r>
            <a:r>
              <a:rPr lang="en-GB" sz="2400" b="0" strike="noStrike" spc="-1" noProof="0" dirty="0">
                <a:solidFill>
                  <a:srgbClr val="000000"/>
                </a:solidFill>
                <a:latin typeface="Calibri"/>
              </a:rPr>
              <a:t> Optimal balancing the trade-off</a:t>
            </a:r>
            <a:endParaRPr lang="en-GB" sz="2400" b="0" strike="noStrike" spc="-1" noProof="0" dirty="0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 noProof="0" dirty="0">
                <a:solidFill>
                  <a:srgbClr val="000000"/>
                </a:solidFill>
                <a:latin typeface="Calibri"/>
              </a:rPr>
              <a:t>Evaluate the ratio over  for several ’s.</a:t>
            </a:r>
            <a:endParaRPr lang="en-GB" sz="2400" b="0" strike="noStrike" spc="-1" noProof="0" dirty="0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 noProof="0" dirty="0">
                <a:solidFill>
                  <a:srgbClr val="000000"/>
                </a:solidFill>
                <a:latin typeface="Calibri"/>
              </a:rPr>
              <a:t>Find the minimum over ().</a:t>
            </a:r>
            <a:endParaRPr lang="en-GB" sz="2400" b="0" strike="noStrike" spc="-1" noProof="0" dirty="0">
              <a:latin typeface="Arial"/>
            </a:endParaRPr>
          </a:p>
        </p:txBody>
      </p:sp>
      <p:sp>
        <p:nvSpPr>
          <p:cNvPr id="237" name="Rectangle 36"/>
          <p:cNvSpPr/>
          <p:nvPr/>
        </p:nvSpPr>
        <p:spPr>
          <a:xfrm>
            <a:off x="6300000" y="4665240"/>
            <a:ext cx="5561640" cy="1653120"/>
          </a:xfrm>
          <a:custGeom>
            <a:avLst/>
            <a:gdLst/>
            <a:ahLst/>
            <a:cxnLst/>
            <a:rect l="l" t="t" r="r" b="b"/>
            <a:pathLst>
              <a:path w="5561882" h="1653390">
                <a:moveTo>
                  <a:pt x="0" y="0"/>
                </a:moveTo>
                <a:cubicBezTo>
                  <a:pt x="235097" y="-18947"/>
                  <a:pt x="492869" y="26576"/>
                  <a:pt x="639616" y="0"/>
                </a:cubicBezTo>
                <a:cubicBezTo>
                  <a:pt x="786363" y="-26576"/>
                  <a:pt x="1038526" y="6968"/>
                  <a:pt x="1167995" y="0"/>
                </a:cubicBezTo>
                <a:cubicBezTo>
                  <a:pt x="1297464" y="-6968"/>
                  <a:pt x="1755846" y="-8643"/>
                  <a:pt x="1974468" y="0"/>
                </a:cubicBezTo>
                <a:cubicBezTo>
                  <a:pt x="2193090" y="8643"/>
                  <a:pt x="2477363" y="-23772"/>
                  <a:pt x="2614085" y="0"/>
                </a:cubicBezTo>
                <a:cubicBezTo>
                  <a:pt x="2750807" y="23772"/>
                  <a:pt x="3095185" y="78"/>
                  <a:pt x="3253701" y="0"/>
                </a:cubicBezTo>
                <a:cubicBezTo>
                  <a:pt x="3412217" y="-78"/>
                  <a:pt x="3750382" y="17877"/>
                  <a:pt x="4060174" y="0"/>
                </a:cubicBezTo>
                <a:cubicBezTo>
                  <a:pt x="4369966" y="-17877"/>
                  <a:pt x="4354426" y="8538"/>
                  <a:pt x="4644171" y="0"/>
                </a:cubicBezTo>
                <a:cubicBezTo>
                  <a:pt x="4933916" y="-8538"/>
                  <a:pt x="5117877" y="-26721"/>
                  <a:pt x="5561882" y="0"/>
                </a:cubicBezTo>
                <a:cubicBezTo>
                  <a:pt x="5583120" y="157822"/>
                  <a:pt x="5541151" y="294043"/>
                  <a:pt x="5561882" y="584198"/>
                </a:cubicBezTo>
                <a:cubicBezTo>
                  <a:pt x="5582613" y="874353"/>
                  <a:pt x="5564153" y="978742"/>
                  <a:pt x="5561882" y="1102260"/>
                </a:cubicBezTo>
                <a:cubicBezTo>
                  <a:pt x="5559611" y="1225778"/>
                  <a:pt x="5554516" y="1405683"/>
                  <a:pt x="5561882" y="1653390"/>
                </a:cubicBezTo>
                <a:cubicBezTo>
                  <a:pt x="5258773" y="1673504"/>
                  <a:pt x="5066055" y="1638728"/>
                  <a:pt x="4811028" y="1653390"/>
                </a:cubicBezTo>
                <a:cubicBezTo>
                  <a:pt x="4556001" y="1668052"/>
                  <a:pt x="4275812" y="1665358"/>
                  <a:pt x="4004555" y="1653390"/>
                </a:cubicBezTo>
                <a:cubicBezTo>
                  <a:pt x="3733298" y="1641422"/>
                  <a:pt x="3489284" y="1683032"/>
                  <a:pt x="3198082" y="1653390"/>
                </a:cubicBezTo>
                <a:cubicBezTo>
                  <a:pt x="2906880" y="1623748"/>
                  <a:pt x="2792854" y="1663365"/>
                  <a:pt x="2614085" y="1653390"/>
                </a:cubicBezTo>
                <a:cubicBezTo>
                  <a:pt x="2435316" y="1643415"/>
                  <a:pt x="2127190" y="1623515"/>
                  <a:pt x="1918849" y="1653390"/>
                </a:cubicBezTo>
                <a:cubicBezTo>
                  <a:pt x="1710508" y="1683265"/>
                  <a:pt x="1284727" y="1632284"/>
                  <a:pt x="1112376" y="1653390"/>
                </a:cubicBezTo>
                <a:cubicBezTo>
                  <a:pt x="940025" y="1674496"/>
                  <a:pt x="312410" y="1679245"/>
                  <a:pt x="0" y="1653390"/>
                </a:cubicBezTo>
                <a:cubicBezTo>
                  <a:pt x="21954" y="1468031"/>
                  <a:pt x="-18751" y="1275227"/>
                  <a:pt x="0" y="1151862"/>
                </a:cubicBezTo>
                <a:cubicBezTo>
                  <a:pt x="18751" y="1028497"/>
                  <a:pt x="16124" y="775968"/>
                  <a:pt x="0" y="633800"/>
                </a:cubicBezTo>
                <a:cubicBezTo>
                  <a:pt x="-16124" y="491632"/>
                  <a:pt x="27102" y="230580"/>
                  <a:pt x="0" y="0"/>
                </a:cubicBezTo>
                <a:close/>
              </a:path>
            </a:pathLst>
          </a:custGeom>
          <a:noFill/>
          <a:ln w="28575"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38" name="PlaceHolder 1"/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3ECBC09-3C3E-47B3-9AE7-575A6BED4EA1}" type="slidenum">
              <a:rPr lang="en-GB" sz="2000" b="0" strike="noStrike" spc="-1" noProof="0" smtClean="0">
                <a:solidFill>
                  <a:srgbClr val="8B8B8B"/>
                </a:solidFill>
                <a:latin typeface="Calibri"/>
              </a:rPr>
              <a:t>29</a:t>
            </a:fld>
            <a:endParaRPr lang="en-GB" sz="2000" b="0" strike="noStrike" spc="-1" noProof="0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98156714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4EEAD-D8FF-0019-BA7B-3F103CB6D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58" y="154052"/>
            <a:ext cx="4664909" cy="664430"/>
          </a:xfrm>
        </p:spPr>
        <p:txBody>
          <a:bodyPr/>
          <a:lstStyle/>
          <a:p>
            <a:r>
              <a:rPr lang="en-GB" sz="3600" noProof="0" dirty="0"/>
              <a:t>Localization Scenario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65B94-E57B-AEB0-370F-19DC6082F9DC}"/>
              </a:ext>
            </a:extLst>
          </p:cNvPr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932A77E-96FA-4D0D-9FF9-7EEFED12E590}" type="slidenum">
              <a:rPr lang="en-GB" noProof="0" smtClean="0"/>
              <a:t>3</a:t>
            </a:fld>
            <a:endParaRPr lang="en-GB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AE390-D625-4B0B-666C-950762FD9783}"/>
              </a:ext>
            </a:extLst>
          </p:cNvPr>
          <p:cNvSpPr txBox="1"/>
          <p:nvPr/>
        </p:nvSpPr>
        <p:spPr>
          <a:xfrm>
            <a:off x="3457" y="6389012"/>
            <a:ext cx="1043594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noProof="0" dirty="0"/>
              <a:t>J. An et al., "</a:t>
            </a:r>
            <a:r>
              <a:rPr lang="en-GB" sz="1100" b="1" noProof="0" dirty="0"/>
              <a:t>Two-Dimensional Direction-of-Arrival Estimation Using Stacked Intelligent </a:t>
            </a:r>
            <a:r>
              <a:rPr lang="en-GB" sz="1100" b="1" noProof="0" dirty="0" err="1"/>
              <a:t>Metasurfaces</a:t>
            </a:r>
            <a:r>
              <a:rPr lang="en-GB" sz="1100" noProof="0" dirty="0"/>
              <a:t>," in IEEE Journal on Selected Areas in Communications, vol. 42, no. 10, pp. 2786-2802, Oct. 2024.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099D89C-433F-490B-40EA-31233E64E7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501372"/>
              </p:ext>
            </p:extLst>
          </p:nvPr>
        </p:nvGraphicFramePr>
        <p:xfrm>
          <a:off x="6885820" y="1345562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7147DE8-45CC-89CE-9BCE-13BB82816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665324"/>
              </p:ext>
            </p:extLst>
          </p:nvPr>
        </p:nvGraphicFramePr>
        <p:xfrm>
          <a:off x="7152520" y="1635122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AC4960B-49EB-764C-F3B4-C8AF38A26B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632748"/>
              </p:ext>
            </p:extLst>
          </p:nvPr>
        </p:nvGraphicFramePr>
        <p:xfrm>
          <a:off x="7746401" y="2231342"/>
          <a:ext cx="1041400" cy="1066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800F45ED-AE2E-474A-F372-DA356C1B19F4}"/>
              </a:ext>
            </a:extLst>
          </p:cNvPr>
          <p:cNvGrpSpPr/>
          <p:nvPr/>
        </p:nvGrpSpPr>
        <p:grpSpPr>
          <a:xfrm>
            <a:off x="5262237" y="1344447"/>
            <a:ext cx="1378238" cy="1430728"/>
            <a:chOff x="1851871" y="1287138"/>
            <a:chExt cx="1378238" cy="143072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BDB60B1-7CF8-DCF2-A0A2-06B3ADE51F2C}"/>
                </a:ext>
              </a:extLst>
            </p:cNvPr>
            <p:cNvGrpSpPr/>
            <p:nvPr/>
          </p:nvGrpSpPr>
          <p:grpSpPr>
            <a:xfrm>
              <a:off x="1871922" y="1287138"/>
              <a:ext cx="108640" cy="146399"/>
              <a:chOff x="1844231" y="869163"/>
              <a:chExt cx="108640" cy="146399"/>
            </a:xfrm>
          </p:grpSpPr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7FBD8930-32E9-B11C-F985-123E6BAD8719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40B1C9B-6A2D-BFEE-6F82-349450568BEE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862A70AD-4260-8234-AA72-667559B765F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945C38-0876-538E-779E-B4DE5848FBB7}"/>
                </a:ext>
              </a:extLst>
            </p:cNvPr>
            <p:cNvGrpSpPr/>
            <p:nvPr/>
          </p:nvGrpSpPr>
          <p:grpSpPr>
            <a:xfrm>
              <a:off x="1851871" y="1716303"/>
              <a:ext cx="108640" cy="146399"/>
              <a:chOff x="1844231" y="869163"/>
              <a:chExt cx="108640" cy="146399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ED78E55A-5177-AD49-BACB-CE23B03F68CC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99AEEEF4-5787-56FA-BBA6-654D3296A30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823A2FE4-9A38-CDA5-B880-D2DD7902D68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56471CF-86F1-9485-E6C8-021D21465AFB}"/>
                </a:ext>
              </a:extLst>
            </p:cNvPr>
            <p:cNvGrpSpPr/>
            <p:nvPr/>
          </p:nvGrpSpPr>
          <p:grpSpPr>
            <a:xfrm>
              <a:off x="1858742" y="2138974"/>
              <a:ext cx="108640" cy="146399"/>
              <a:chOff x="1844231" y="869163"/>
              <a:chExt cx="108640" cy="146399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9AC607AF-AEC5-6AD0-AACF-F3FED1EDFD42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4732DDE8-E5B0-BC00-2650-E1DEAFBABA7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DA34006-8575-39BD-D3CF-C6D9D42BD0A9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96CB58D-F772-E71D-959C-FC9AF5C49671}"/>
                </a:ext>
              </a:extLst>
            </p:cNvPr>
            <p:cNvGrpSpPr/>
            <p:nvPr/>
          </p:nvGrpSpPr>
          <p:grpSpPr>
            <a:xfrm>
              <a:off x="1858742" y="2571204"/>
              <a:ext cx="108640" cy="146399"/>
              <a:chOff x="1844231" y="869163"/>
              <a:chExt cx="108640" cy="146399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FFF9B261-B014-D4EE-4CFE-23693B59F7A0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CDFEF58-39DD-E233-7744-01CE807745F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1D0E1FE4-6DE5-2575-29D1-C34D10D1476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40A4817-20E9-4669-5749-66A869E999D7}"/>
                </a:ext>
              </a:extLst>
            </p:cNvPr>
            <p:cNvGrpSpPr/>
            <p:nvPr/>
          </p:nvGrpSpPr>
          <p:grpSpPr>
            <a:xfrm>
              <a:off x="2279675" y="1290378"/>
              <a:ext cx="108640" cy="146399"/>
              <a:chOff x="1844231" y="869163"/>
              <a:chExt cx="108640" cy="146399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165F8514-1154-B635-37DF-506991CFE85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4C0A222-93D5-D14E-56B0-B4288B74C4FE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DAD16E2-0C25-2529-1799-0C610BCA2F2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3949E2B-83E1-AF2E-9B5B-76BF043F46BF}"/>
                </a:ext>
              </a:extLst>
            </p:cNvPr>
            <p:cNvGrpSpPr/>
            <p:nvPr/>
          </p:nvGrpSpPr>
          <p:grpSpPr>
            <a:xfrm>
              <a:off x="2274432" y="1710028"/>
              <a:ext cx="108640" cy="146399"/>
              <a:chOff x="1844231" y="869163"/>
              <a:chExt cx="108640" cy="146399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6A0C3D24-D15A-EC71-4E29-19176C137338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FCBB388-5FC6-CD24-7A38-B0CA78236D2F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CF2C3F3-15E5-6185-201A-910C380F201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E71C9F6-1D5C-4C4B-5D51-F0EC1ADE0F3A}"/>
                </a:ext>
              </a:extLst>
            </p:cNvPr>
            <p:cNvGrpSpPr/>
            <p:nvPr/>
          </p:nvGrpSpPr>
          <p:grpSpPr>
            <a:xfrm>
              <a:off x="2272598" y="2132570"/>
              <a:ext cx="108640" cy="146399"/>
              <a:chOff x="1844231" y="869163"/>
              <a:chExt cx="108640" cy="146399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243500FE-06F3-28B1-06BE-E3040ED2A434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21D31223-C08C-2244-4637-81404DD8B1E1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EE74E2C-5C86-831A-F1E4-8FBCB9D563EC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3DD6D63-12D5-3D79-E95F-03BBF85DC7D2}"/>
                </a:ext>
              </a:extLst>
            </p:cNvPr>
            <p:cNvGrpSpPr/>
            <p:nvPr/>
          </p:nvGrpSpPr>
          <p:grpSpPr>
            <a:xfrm>
              <a:off x="2279055" y="2571467"/>
              <a:ext cx="108640" cy="146399"/>
              <a:chOff x="1844231" y="869163"/>
              <a:chExt cx="108640" cy="146399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0C319911-3218-6525-E2F8-A71E4C8C3C3F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3BCA858C-73D8-8DFC-A11A-B34E588372F1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933247BD-DCE8-E033-A9BA-5EEFBC3C178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4A94B50-06F1-D808-A201-86AEDE24CA1E}"/>
                </a:ext>
              </a:extLst>
            </p:cNvPr>
            <p:cNvGrpSpPr/>
            <p:nvPr/>
          </p:nvGrpSpPr>
          <p:grpSpPr>
            <a:xfrm>
              <a:off x="2713716" y="1287138"/>
              <a:ext cx="108640" cy="146399"/>
              <a:chOff x="1844231" y="869163"/>
              <a:chExt cx="108640" cy="146399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1B750B43-654F-E346-C3D4-D6B139F4F79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D9A271F-D6FD-0B02-9F24-88B2B23C8481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562119CD-EB84-03F0-3558-73D3D2251DA0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1CD67C1-498E-F386-585C-114F402B2DE3}"/>
                </a:ext>
              </a:extLst>
            </p:cNvPr>
            <p:cNvGrpSpPr/>
            <p:nvPr/>
          </p:nvGrpSpPr>
          <p:grpSpPr>
            <a:xfrm>
              <a:off x="2693665" y="1716303"/>
              <a:ext cx="108640" cy="146399"/>
              <a:chOff x="1844231" y="869163"/>
              <a:chExt cx="108640" cy="146399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D11AC6E7-6D5B-B0EC-9AD3-5CF469E629E3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5DD4143-D6FC-DC40-CD89-4A941F436EA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AD815922-FE93-CB73-BE78-0746689945AA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293AED7-A97C-B076-4CFF-768EA78F8C80}"/>
                </a:ext>
              </a:extLst>
            </p:cNvPr>
            <p:cNvGrpSpPr/>
            <p:nvPr/>
          </p:nvGrpSpPr>
          <p:grpSpPr>
            <a:xfrm>
              <a:off x="2700536" y="2138974"/>
              <a:ext cx="108640" cy="146399"/>
              <a:chOff x="1844231" y="869163"/>
              <a:chExt cx="108640" cy="146399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BCCE4651-4B00-96F4-CB42-86C0B02F74CD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38F279F-C69E-88CE-E96E-AB201FAE3E6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B25BF6A-ECC7-FA1D-33B6-7097C0CA5E7C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8830FB7-55E9-BAC9-A0A9-76DB90965C76}"/>
                </a:ext>
              </a:extLst>
            </p:cNvPr>
            <p:cNvGrpSpPr/>
            <p:nvPr/>
          </p:nvGrpSpPr>
          <p:grpSpPr>
            <a:xfrm>
              <a:off x="2700536" y="2571204"/>
              <a:ext cx="108640" cy="146399"/>
              <a:chOff x="1844231" y="869163"/>
              <a:chExt cx="108640" cy="146399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FD2839B-F698-9104-8AEA-84D9C09E4127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1682E56C-91B6-F4BE-B48B-6A2D1061707A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297532D8-D8B5-D534-F629-EDF3A932DFDA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C250D01-503A-FA1C-1F4E-855979D9B4C6}"/>
                </a:ext>
              </a:extLst>
            </p:cNvPr>
            <p:cNvGrpSpPr/>
            <p:nvPr/>
          </p:nvGrpSpPr>
          <p:grpSpPr>
            <a:xfrm>
              <a:off x="3121469" y="1290378"/>
              <a:ext cx="108640" cy="146399"/>
              <a:chOff x="1844231" y="869163"/>
              <a:chExt cx="108640" cy="146399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80302E9-7DCD-E824-382C-0FB64C0DA499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E1AA538-2457-A63D-1F78-332F7DDEF74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E07350E-F3B1-A122-51C9-901522D09795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6747337-97B2-1DAE-3329-6AE79F1C7A3F}"/>
                </a:ext>
              </a:extLst>
            </p:cNvPr>
            <p:cNvGrpSpPr/>
            <p:nvPr/>
          </p:nvGrpSpPr>
          <p:grpSpPr>
            <a:xfrm>
              <a:off x="3116226" y="1710028"/>
              <a:ext cx="108640" cy="146399"/>
              <a:chOff x="1844231" y="869163"/>
              <a:chExt cx="108640" cy="146399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33203334-06F5-3C83-D1D0-C81379EDB02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A5A6A453-621A-4124-2AC6-687B9CDF4C3F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08351A2-0E3F-19B6-0BB9-F3C0EE39F4C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63EA521-3374-566F-1C72-3998F08A9DD2}"/>
                </a:ext>
              </a:extLst>
            </p:cNvPr>
            <p:cNvGrpSpPr/>
            <p:nvPr/>
          </p:nvGrpSpPr>
          <p:grpSpPr>
            <a:xfrm>
              <a:off x="3114392" y="2132570"/>
              <a:ext cx="108640" cy="146399"/>
              <a:chOff x="1844231" y="869163"/>
              <a:chExt cx="108640" cy="146399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E9C4E20-B386-1B12-1423-31B4BA8C7BB3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15284F3-C7AE-2E65-B91C-5479D6A6D61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60128F3-1E3C-65ED-F21E-BC835A03A97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A1E6BDA-9147-43AC-90EE-20ACC5CF3A59}"/>
                </a:ext>
              </a:extLst>
            </p:cNvPr>
            <p:cNvGrpSpPr/>
            <p:nvPr/>
          </p:nvGrpSpPr>
          <p:grpSpPr>
            <a:xfrm>
              <a:off x="3120849" y="2571467"/>
              <a:ext cx="108640" cy="146399"/>
              <a:chOff x="1844231" y="869163"/>
              <a:chExt cx="108640" cy="146399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029776B-F0B1-DCDE-7245-60C347988F8A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64085AA-7770-4F32-9F95-1B05F257392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233FAD7-28C6-D1BB-241F-7A41621E644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4" name="Oval 73">
            <a:extLst>
              <a:ext uri="{FF2B5EF4-FFF2-40B4-BE49-F238E27FC236}">
                <a16:creationId xmlns:a16="http://schemas.microsoft.com/office/drawing/2014/main" id="{8D43C426-6AB1-CCD7-1B41-F4E7E82ED53B}"/>
              </a:ext>
            </a:extLst>
          </p:cNvPr>
          <p:cNvSpPr/>
          <p:nvPr/>
        </p:nvSpPr>
        <p:spPr>
          <a:xfrm>
            <a:off x="9387141" y="4489906"/>
            <a:ext cx="1214148" cy="327178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5" name="TextBox 8">
            <a:extLst>
              <a:ext uri="{FF2B5EF4-FFF2-40B4-BE49-F238E27FC236}">
                <a16:creationId xmlns:a16="http://schemas.microsoft.com/office/drawing/2014/main" id="{72136B84-62F8-34DF-A47E-6664BE861C3B}"/>
              </a:ext>
            </a:extLst>
          </p:cNvPr>
          <p:cNvSpPr/>
          <p:nvPr/>
        </p:nvSpPr>
        <p:spPr>
          <a:xfrm>
            <a:off x="10485000" y="3989476"/>
            <a:ext cx="8683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GB" spc="-1" noProof="0" dirty="0">
                <a:solidFill>
                  <a:srgbClr val="000000"/>
                </a:solidFill>
                <a:latin typeface="Calibri"/>
              </a:rPr>
              <a:t>User</a:t>
            </a:r>
            <a:endParaRPr lang="en-GB" sz="1800" b="0" strike="noStrike" spc="-1" noProof="0" dirty="0">
              <a:latin typeface="Arial"/>
            </a:endParaRPr>
          </a:p>
        </p:txBody>
      </p:sp>
      <p:pic>
        <p:nvPicPr>
          <p:cNvPr id="76" name="Graphic 35" descr="Smart Phone with solid fill">
            <a:extLst>
              <a:ext uri="{FF2B5EF4-FFF2-40B4-BE49-F238E27FC236}">
                <a16:creationId xmlns:a16="http://schemas.microsoft.com/office/drawing/2014/main" id="{F5396CB4-4385-ED2B-F3A8-FD27FEC82537}"/>
              </a:ext>
            </a:extLst>
          </p:cNvPr>
          <p:cNvPicPr/>
          <p:nvPr/>
        </p:nvPicPr>
        <p:blipFill>
          <a:blip r:embed="rId2"/>
          <a:stretch/>
        </p:blipFill>
        <p:spPr>
          <a:xfrm rot="1730551">
            <a:off x="9990066" y="4214462"/>
            <a:ext cx="346456" cy="278418"/>
          </a:xfrm>
          <a:prstGeom prst="rect">
            <a:avLst/>
          </a:prstGeom>
          <a:ln w="0">
            <a:noFill/>
          </a:ln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C3D329F5-875D-56F0-A7CA-652BD6D7AF35}"/>
              </a:ext>
            </a:extLst>
          </p:cNvPr>
          <p:cNvSpPr txBox="1"/>
          <p:nvPr/>
        </p:nvSpPr>
        <p:spPr>
          <a:xfrm>
            <a:off x="6508901" y="937335"/>
            <a:ext cx="683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SIM</a:t>
            </a:r>
            <a:endParaRPr lang="en-GB" noProof="0" dirty="0"/>
          </a:p>
        </p:txBody>
      </p:sp>
      <p:pic>
        <p:nvPicPr>
          <p:cNvPr id="78" name="Graphic 77" descr="Walk with solid fill">
            <a:extLst>
              <a:ext uri="{FF2B5EF4-FFF2-40B4-BE49-F238E27FC236}">
                <a16:creationId xmlns:a16="http://schemas.microsoft.com/office/drawing/2014/main" id="{46962CDA-B9AC-6DF5-65CE-452CE85E8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28752" y="4214123"/>
            <a:ext cx="454605" cy="454605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29E21CD-AC71-B19D-CEBF-B6495CEAF67E}"/>
              </a:ext>
            </a:extLst>
          </p:cNvPr>
          <p:cNvCxnSpPr>
            <a:cxnSpLocks/>
          </p:cNvCxnSpPr>
          <p:nvPr/>
        </p:nvCxnSpPr>
        <p:spPr>
          <a:xfrm flipH="1" flipV="1">
            <a:off x="8895644" y="3492792"/>
            <a:ext cx="627304" cy="76447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8C04FB9-7B4B-99C0-8E3E-DBE58B5BD9F6}"/>
                  </a:ext>
                </a:extLst>
              </p:cNvPr>
              <p:cNvSpPr txBox="1"/>
              <p:nvPr/>
            </p:nvSpPr>
            <p:spPr>
              <a:xfrm>
                <a:off x="9359528" y="3571211"/>
                <a:ext cx="1124357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noProof="0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8C04FB9-7B4B-99C0-8E3E-DBE58B5BD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528" y="3571211"/>
                <a:ext cx="1124357" cy="411010"/>
              </a:xfrm>
              <a:prstGeom prst="rect">
                <a:avLst/>
              </a:prstGeom>
              <a:blipFill>
                <a:blip r:embed="rId5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5A32AFD-D1DF-8C96-0860-A0FF099D9899}"/>
                  </a:ext>
                </a:extLst>
              </p:cNvPr>
              <p:cNvSpPr txBox="1"/>
              <p:nvPr/>
            </p:nvSpPr>
            <p:spPr>
              <a:xfrm>
                <a:off x="5343413" y="933257"/>
                <a:ext cx="13040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5A32AFD-D1DF-8C96-0860-A0FF099D9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413" y="933257"/>
                <a:ext cx="1304012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890118B6-E298-CD85-FB56-120BE5683366}"/>
              </a:ext>
            </a:extLst>
          </p:cNvPr>
          <p:cNvSpPr txBox="1"/>
          <p:nvPr/>
        </p:nvSpPr>
        <p:spPr>
          <a:xfrm>
            <a:off x="8877180" y="1524687"/>
            <a:ext cx="3300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2D-Discrete Fourier Transform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633F93BB-9B68-F2C7-68D6-CD30BF8B31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758" y="2284226"/>
            <a:ext cx="4329486" cy="3432700"/>
          </a:xfrm>
          <a:prstGeom prst="rect">
            <a:avLst/>
          </a:prstGeom>
        </p:spPr>
      </p:pic>
      <p:sp>
        <p:nvSpPr>
          <p:cNvPr id="90" name="Arc 89">
            <a:extLst>
              <a:ext uri="{FF2B5EF4-FFF2-40B4-BE49-F238E27FC236}">
                <a16:creationId xmlns:a16="http://schemas.microsoft.com/office/drawing/2014/main" id="{6106026C-7A90-550F-18E1-C5C7716A45CB}"/>
              </a:ext>
            </a:extLst>
          </p:cNvPr>
          <p:cNvSpPr/>
          <p:nvPr/>
        </p:nvSpPr>
        <p:spPr>
          <a:xfrm rot="15226965" flipV="1">
            <a:off x="3687627" y="1080235"/>
            <a:ext cx="1450427" cy="2036091"/>
          </a:xfrm>
          <a:prstGeom prst="arc">
            <a:avLst>
              <a:gd name="adj1" fmla="val 18829512"/>
              <a:gd name="adj2" fmla="val 5272874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097A2E6-51CB-68B8-4814-5CBB70EB003F}"/>
              </a:ext>
            </a:extLst>
          </p:cNvPr>
          <p:cNvSpPr txBox="1"/>
          <p:nvPr/>
        </p:nvSpPr>
        <p:spPr>
          <a:xfrm>
            <a:off x="7346494" y="2479637"/>
            <a:ext cx="2031325" cy="369332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noProof="0" dirty="0"/>
              <a:t>Signal Processing</a:t>
            </a:r>
          </a:p>
        </p:txBody>
      </p:sp>
    </p:spTree>
    <p:extLst>
      <p:ext uri="{BB962C8B-B14F-4D97-AF65-F5344CB8AC3E}">
        <p14:creationId xmlns:p14="http://schemas.microsoft.com/office/powerpoint/2010/main" val="666007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roup 3">
            <a:extLst>
              <a:ext uri="{FF2B5EF4-FFF2-40B4-BE49-F238E27FC236}">
                <a16:creationId xmlns:a16="http://schemas.microsoft.com/office/drawing/2014/main" id="{D77389A8-993B-E1DB-C027-0444214E5944}"/>
              </a:ext>
            </a:extLst>
          </p:cNvPr>
          <p:cNvGrpSpPr/>
          <p:nvPr/>
        </p:nvGrpSpPr>
        <p:grpSpPr>
          <a:xfrm>
            <a:off x="10813312" y="5932487"/>
            <a:ext cx="1246680" cy="496080"/>
            <a:chOff x="10490040" y="6138360"/>
            <a:chExt cx="1246680" cy="496080"/>
          </a:xfrm>
        </p:grpSpPr>
        <p:sp>
          <p:nvSpPr>
            <p:cNvPr id="221" name="Rectangle 4">
              <a:extLst>
                <a:ext uri="{FF2B5EF4-FFF2-40B4-BE49-F238E27FC236}">
                  <a16:creationId xmlns:a16="http://schemas.microsoft.com/office/drawing/2014/main" id="{6495D055-3C35-429D-4748-780F0A626557}"/>
                </a:ext>
              </a:extLst>
            </p:cNvPr>
            <p:cNvSpPr/>
            <p:nvPr/>
          </p:nvSpPr>
          <p:spPr>
            <a:xfrm>
              <a:off x="10490040" y="6138360"/>
              <a:ext cx="1246680" cy="49608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pic>
          <p:nvPicPr>
            <p:cNvPr id="222" name="Graphic 5">
              <a:extLst>
                <a:ext uri="{FF2B5EF4-FFF2-40B4-BE49-F238E27FC236}">
                  <a16:creationId xmlns:a16="http://schemas.microsoft.com/office/drawing/2014/main" id="{EF89879A-B672-36A2-093B-5BF8443C3A1B}"/>
                </a:ext>
              </a:extLst>
            </p:cNvPr>
            <p:cNvPicPr/>
            <p:nvPr/>
          </p:nvPicPr>
          <p:blipFill>
            <a:blip r:embed="rId2"/>
            <a:stretch/>
          </p:blipFill>
          <p:spPr>
            <a:xfrm>
              <a:off x="10503720" y="6324480"/>
              <a:ext cx="1232640" cy="25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6933960" cy="787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 Light"/>
              </a:rPr>
              <a:t>Motivation: Balancing Overhead - Throughput</a:t>
            </a:r>
            <a:endParaRPr lang="en-GB" sz="2800" b="0" strike="noStrike" spc="-1" noProof="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5" name="TextBox 68"/>
          <p:cNvSpPr/>
          <p:nvPr/>
        </p:nvSpPr>
        <p:spPr>
          <a:xfrm>
            <a:off x="0" y="6428567"/>
            <a:ext cx="11342255" cy="42943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100" b="0" strike="noStrike" spc="-1" noProof="0" dirty="0">
                <a:solidFill>
                  <a:srgbClr val="000000"/>
                </a:solidFill>
                <a:latin typeface="Calibri"/>
              </a:rPr>
              <a:t>[1] V. Jamali, G. C. Alexandropoulos, R. Schober, and H. V. Poor, ‘Low-to-Zero-Overhead IRS Reconfiguration: Decoupling Illumination and Channel Estimation’, IEEE Communications Letters, vol. 26, no. 4, pp. 932–936, Apr. 2022, </a:t>
            </a:r>
            <a:r>
              <a:rPr lang="en-GB" sz="1100" b="0" strike="noStrike" spc="-1" noProof="0" dirty="0" err="1">
                <a:solidFill>
                  <a:srgbClr val="000000"/>
                </a:solidFill>
                <a:latin typeface="Calibri"/>
              </a:rPr>
              <a:t>doi</a:t>
            </a:r>
            <a:r>
              <a:rPr lang="en-GB" sz="1100" b="0" strike="noStrike" spc="-1" noProof="0" dirty="0">
                <a:solidFill>
                  <a:srgbClr val="000000"/>
                </a:solidFill>
                <a:latin typeface="Calibri"/>
              </a:rPr>
              <a:t>: 10.1109/LCOMM.2022.3141206.</a:t>
            </a:r>
            <a:endParaRPr lang="en-GB" sz="1100" b="0" strike="noStrike" spc="-1" noProof="0" dirty="0">
              <a:latin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D1D6F6-5602-B0DA-C14D-A6DF83C90BCD}"/>
              </a:ext>
            </a:extLst>
          </p:cNvPr>
          <p:cNvSpPr/>
          <p:nvPr/>
        </p:nvSpPr>
        <p:spPr>
          <a:xfrm>
            <a:off x="251590" y="1868119"/>
            <a:ext cx="1072386" cy="2377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469E4A-86C9-EFD2-E997-1F8A282148DF}"/>
              </a:ext>
            </a:extLst>
          </p:cNvPr>
          <p:cNvSpPr/>
          <p:nvPr/>
        </p:nvSpPr>
        <p:spPr>
          <a:xfrm>
            <a:off x="2723859" y="1868119"/>
            <a:ext cx="1064466" cy="2377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59AB4D-39EA-1984-0C40-B959E4A331C5}"/>
                  </a:ext>
                </a:extLst>
              </p:cNvPr>
              <p:cNvSpPr txBox="1"/>
              <p:nvPr/>
            </p:nvSpPr>
            <p:spPr>
              <a:xfrm>
                <a:off x="1349667" y="1371229"/>
                <a:ext cx="331821" cy="1978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1200" b="0" i="0" noProof="0" smtClean="0">
                              <a:latin typeface="Cambria Math" panose="02040503050406030204" pitchFamily="18" charset="0"/>
                            </a:rPr>
                            <m:t>loc</m:t>
                          </m:r>
                        </m:sub>
                      </m:sSub>
                    </m:oMath>
                  </m:oMathPara>
                </a14:m>
                <a:endParaRPr lang="en-GB" sz="1200" noProof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59AB4D-39EA-1984-0C40-B959E4A33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667" y="1371229"/>
                <a:ext cx="331821" cy="197875"/>
              </a:xfrm>
              <a:prstGeom prst="rect">
                <a:avLst/>
              </a:prstGeom>
              <a:blipFill>
                <a:blip r:embed="rId3"/>
                <a:stretch>
                  <a:fillRect l="-9091" r="-7273" b="-2812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17EF41A-ED74-B066-5D20-89EFF92AE930}"/>
              </a:ext>
            </a:extLst>
          </p:cNvPr>
          <p:cNvCxnSpPr>
            <a:cxnSpLocks/>
          </p:cNvCxnSpPr>
          <p:nvPr/>
        </p:nvCxnSpPr>
        <p:spPr>
          <a:xfrm>
            <a:off x="227815" y="1642833"/>
            <a:ext cx="2383991" cy="14898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CDB0B6-C707-D616-EE60-F54AA5F988F5}"/>
              </a:ext>
            </a:extLst>
          </p:cNvPr>
          <p:cNvCxnSpPr>
            <a:cxnSpLocks/>
          </p:cNvCxnSpPr>
          <p:nvPr/>
        </p:nvCxnSpPr>
        <p:spPr>
          <a:xfrm rot="18900000">
            <a:off x="234539" y="1594659"/>
            <a:ext cx="0" cy="109049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75988B-84CE-5877-15F5-E92E2851ECA4}"/>
              </a:ext>
            </a:extLst>
          </p:cNvPr>
          <p:cNvCxnSpPr>
            <a:cxnSpLocks/>
          </p:cNvCxnSpPr>
          <p:nvPr/>
        </p:nvCxnSpPr>
        <p:spPr>
          <a:xfrm rot="18900000">
            <a:off x="2611806" y="1603206"/>
            <a:ext cx="0" cy="109049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A24831E-4B2F-DE80-4243-DD345DAF00EE}"/>
              </a:ext>
            </a:extLst>
          </p:cNvPr>
          <p:cNvSpPr txBox="1"/>
          <p:nvPr/>
        </p:nvSpPr>
        <p:spPr>
          <a:xfrm>
            <a:off x="360422" y="2426286"/>
            <a:ext cx="85472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50" noProof="0" dirty="0"/>
              <a:t>MU</a:t>
            </a:r>
          </a:p>
          <a:p>
            <a:r>
              <a:rPr lang="en-GB" sz="1050" noProof="0" dirty="0"/>
              <a:t>localization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23389D-69D9-051E-E0A8-3BC5D276BE76}"/>
              </a:ext>
            </a:extLst>
          </p:cNvPr>
          <p:cNvSpPr txBox="1"/>
          <p:nvPr/>
        </p:nvSpPr>
        <p:spPr>
          <a:xfrm>
            <a:off x="2776724" y="2409566"/>
            <a:ext cx="95891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50" noProof="0" dirty="0"/>
              <a:t>IRS</a:t>
            </a:r>
          </a:p>
          <a:p>
            <a:pPr algn="ctr"/>
            <a:r>
              <a:rPr lang="en-GB" sz="1050" noProof="0" dirty="0"/>
              <a:t>configuration</a:t>
            </a:r>
            <a:endParaRPr lang="en-GB" sz="2000" noProof="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AD839BE-4120-0DAE-9A41-0BD607D6AD05}"/>
              </a:ext>
            </a:extLst>
          </p:cNvPr>
          <p:cNvCxnSpPr>
            <a:cxnSpLocks/>
            <a:stCxn id="2" idx="2"/>
            <a:endCxn id="20" idx="0"/>
          </p:cNvCxnSpPr>
          <p:nvPr/>
        </p:nvCxnSpPr>
        <p:spPr>
          <a:xfrm>
            <a:off x="787783" y="2105833"/>
            <a:ext cx="0" cy="32045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0C1757B-1DB3-C294-0B19-EB7594B8C2C2}"/>
              </a:ext>
            </a:extLst>
          </p:cNvPr>
          <p:cNvCxnSpPr>
            <a:cxnSpLocks/>
            <a:stCxn id="3" idx="2"/>
            <a:endCxn id="21" idx="0"/>
          </p:cNvCxnSpPr>
          <p:nvPr/>
        </p:nvCxnSpPr>
        <p:spPr>
          <a:xfrm>
            <a:off x="3256092" y="2105833"/>
            <a:ext cx="91" cy="30373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4" name="Picture 213">
            <a:extLst>
              <a:ext uri="{FF2B5EF4-FFF2-40B4-BE49-F238E27FC236}">
                <a16:creationId xmlns:a16="http://schemas.microsoft.com/office/drawing/2014/main" id="{F87BF970-B67F-A97E-2A26-4AC928798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087" y="1356393"/>
            <a:ext cx="5197110" cy="35136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14CD9D65-4C3C-A5C8-C53C-59E7E696063E}"/>
                  </a:ext>
                </a:extLst>
              </p:cNvPr>
              <p:cNvSpPr txBox="1"/>
              <p:nvPr/>
            </p:nvSpPr>
            <p:spPr>
              <a:xfrm rot="16200000">
                <a:off x="1383608" y="1879254"/>
                <a:ext cx="9618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GB" sz="1400" noProof="0" dirty="0"/>
              </a:p>
            </p:txBody>
          </p:sp>
        </mc:Choice>
        <mc:Fallback xmlns="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14CD9D65-4C3C-A5C8-C53C-59E7E6960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83608" y="1879254"/>
                <a:ext cx="96180" cy="215444"/>
              </a:xfrm>
              <a:prstGeom prst="rect">
                <a:avLst/>
              </a:prstGeom>
              <a:blipFill>
                <a:blip r:embed="rId5"/>
                <a:stretch>
                  <a:fillRect t="-43750" r="-8333" b="-437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1" name="Rectangle 240">
            <a:extLst>
              <a:ext uri="{FF2B5EF4-FFF2-40B4-BE49-F238E27FC236}">
                <a16:creationId xmlns:a16="http://schemas.microsoft.com/office/drawing/2014/main" id="{09542D87-5CF9-F06A-9D2A-4EA17B0BFBB2}"/>
              </a:ext>
            </a:extLst>
          </p:cNvPr>
          <p:cNvSpPr/>
          <p:nvPr/>
        </p:nvSpPr>
        <p:spPr>
          <a:xfrm>
            <a:off x="1539420" y="1868119"/>
            <a:ext cx="1072386" cy="2377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52A51892-E6E5-DC6B-F11C-C518F8D2C440}"/>
                  </a:ext>
                </a:extLst>
              </p:cNvPr>
              <p:cNvSpPr txBox="1"/>
              <p:nvPr/>
            </p:nvSpPr>
            <p:spPr>
              <a:xfrm>
                <a:off x="3107557" y="1371765"/>
                <a:ext cx="297069" cy="1617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999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999" i="1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999" noProof="0">
                              <a:latin typeface="Cambria Math" panose="02040503050406030204" pitchFamily="18" charset="0"/>
                            </a:rPr>
                            <m:t>IRS</m:t>
                          </m:r>
                        </m:sub>
                      </m:sSub>
                    </m:oMath>
                  </m:oMathPara>
                </a14:m>
                <a:endParaRPr lang="en-GB" sz="999" noProof="0" dirty="0"/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52A51892-E6E5-DC6B-F11C-C518F8D2C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557" y="1371765"/>
                <a:ext cx="297069" cy="161711"/>
              </a:xfrm>
              <a:prstGeom prst="rect">
                <a:avLst/>
              </a:prstGeom>
              <a:blipFill>
                <a:blip r:embed="rId6"/>
                <a:stretch>
                  <a:fillRect l="-10204" r="-4082" b="-2592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F2F5A1D5-C506-4FFC-6FFA-54B61F5B94E6}"/>
              </a:ext>
            </a:extLst>
          </p:cNvPr>
          <p:cNvCxnSpPr>
            <a:cxnSpLocks/>
          </p:cNvCxnSpPr>
          <p:nvPr/>
        </p:nvCxnSpPr>
        <p:spPr>
          <a:xfrm>
            <a:off x="2723858" y="1657060"/>
            <a:ext cx="1064466" cy="7450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076441C3-D3BC-45AF-EB25-9F921B4D3A1A}"/>
              </a:ext>
            </a:extLst>
          </p:cNvPr>
          <p:cNvCxnSpPr>
            <a:cxnSpLocks/>
          </p:cNvCxnSpPr>
          <p:nvPr/>
        </p:nvCxnSpPr>
        <p:spPr>
          <a:xfrm rot="18900000">
            <a:off x="2723858" y="1602536"/>
            <a:ext cx="0" cy="109049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9AA936A1-783D-27E0-F561-E35EFE84975E}"/>
              </a:ext>
            </a:extLst>
          </p:cNvPr>
          <p:cNvCxnSpPr>
            <a:cxnSpLocks/>
          </p:cNvCxnSpPr>
          <p:nvPr/>
        </p:nvCxnSpPr>
        <p:spPr>
          <a:xfrm rot="18900000">
            <a:off x="3788324" y="1609986"/>
            <a:ext cx="0" cy="109049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Rectangle 253">
            <a:extLst>
              <a:ext uri="{FF2B5EF4-FFF2-40B4-BE49-F238E27FC236}">
                <a16:creationId xmlns:a16="http://schemas.microsoft.com/office/drawing/2014/main" id="{FBEF072D-2D53-062E-0E3F-2864268B3467}"/>
              </a:ext>
            </a:extLst>
          </p:cNvPr>
          <p:cNvSpPr/>
          <p:nvPr/>
        </p:nvSpPr>
        <p:spPr>
          <a:xfrm>
            <a:off x="3875546" y="1868119"/>
            <a:ext cx="1085797" cy="2377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 noProof="0" dirty="0"/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725827D2-839F-11D0-BE3D-1588B42B6B47}"/>
              </a:ext>
            </a:extLst>
          </p:cNvPr>
          <p:cNvSpPr txBox="1"/>
          <p:nvPr/>
        </p:nvSpPr>
        <p:spPr>
          <a:xfrm>
            <a:off x="3944340" y="2353931"/>
            <a:ext cx="94288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50" noProof="0" dirty="0"/>
              <a:t>Data</a:t>
            </a:r>
          </a:p>
          <a:p>
            <a:pPr algn="ctr"/>
            <a:r>
              <a:rPr lang="en-GB" sz="1050" noProof="0" dirty="0"/>
              <a:t>transmission</a:t>
            </a:r>
          </a:p>
        </p:txBody>
      </p: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8EDB9D79-A8B7-E637-D3E8-6C0F99931989}"/>
              </a:ext>
            </a:extLst>
          </p:cNvPr>
          <p:cNvCxnSpPr>
            <a:cxnSpLocks/>
            <a:stCxn id="254" idx="2"/>
            <a:endCxn id="255" idx="0"/>
          </p:cNvCxnSpPr>
          <p:nvPr/>
        </p:nvCxnSpPr>
        <p:spPr>
          <a:xfrm flipH="1">
            <a:off x="4415784" y="2105833"/>
            <a:ext cx="2661" cy="24809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6A6B1CA6-449D-F24A-6F00-758F876ACC71}"/>
                  </a:ext>
                </a:extLst>
              </p:cNvPr>
              <p:cNvSpPr txBox="1"/>
              <p:nvPr/>
            </p:nvSpPr>
            <p:spPr>
              <a:xfrm rot="16200000">
                <a:off x="5020975" y="1879254"/>
                <a:ext cx="9618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GB" sz="1400" noProof="0" dirty="0"/>
              </a:p>
            </p:txBody>
          </p:sp>
        </mc:Choice>
        <mc:Fallback xmlns="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6A6B1CA6-449D-F24A-6F00-758F876AC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020975" y="1879254"/>
                <a:ext cx="96180" cy="215444"/>
              </a:xfrm>
              <a:prstGeom prst="rect">
                <a:avLst/>
              </a:prstGeom>
              <a:blipFill>
                <a:blip r:embed="rId7"/>
                <a:stretch>
                  <a:fillRect t="-43750" r="-8571" b="-437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2" name="Rectangle 261">
            <a:extLst>
              <a:ext uri="{FF2B5EF4-FFF2-40B4-BE49-F238E27FC236}">
                <a16:creationId xmlns:a16="http://schemas.microsoft.com/office/drawing/2014/main" id="{E85CC67A-FEDB-0E7A-F663-CD010C396C3A}"/>
              </a:ext>
            </a:extLst>
          </p:cNvPr>
          <p:cNvSpPr/>
          <p:nvPr/>
        </p:nvSpPr>
        <p:spPr>
          <a:xfrm>
            <a:off x="5202639" y="1868119"/>
            <a:ext cx="1085797" cy="2377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BF790DA2-E7B1-D506-C7CF-11A558FB8D21}"/>
                  </a:ext>
                </a:extLst>
              </p:cNvPr>
              <p:cNvSpPr txBox="1"/>
              <p:nvPr/>
            </p:nvSpPr>
            <p:spPr>
              <a:xfrm>
                <a:off x="4982985" y="1391234"/>
                <a:ext cx="428001" cy="1978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1200" b="0" i="0" noProof="0" smtClean="0">
                              <a:latin typeface="Cambria Math" panose="02040503050406030204" pitchFamily="18" charset="0"/>
                            </a:rPr>
                            <m:t>data</m:t>
                          </m:r>
                        </m:sub>
                      </m:sSub>
                    </m:oMath>
                  </m:oMathPara>
                </a14:m>
                <a:endParaRPr lang="en-GB" sz="1200" noProof="0" dirty="0"/>
              </a:p>
            </p:txBody>
          </p:sp>
        </mc:Choice>
        <mc:Fallback xmlns="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BF790DA2-E7B1-D506-C7CF-11A558FB8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985" y="1391234"/>
                <a:ext cx="428001" cy="197875"/>
              </a:xfrm>
              <a:prstGeom prst="rect">
                <a:avLst/>
              </a:prstGeom>
              <a:blipFill>
                <a:blip r:embed="rId8"/>
                <a:stretch>
                  <a:fillRect l="-7042" r="-4225" b="-2727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420DCCDC-FCC4-CABA-0DBC-1EAF46B2F100}"/>
              </a:ext>
            </a:extLst>
          </p:cNvPr>
          <p:cNvCxnSpPr>
            <a:cxnSpLocks/>
          </p:cNvCxnSpPr>
          <p:nvPr/>
        </p:nvCxnSpPr>
        <p:spPr>
          <a:xfrm>
            <a:off x="3886824" y="1672834"/>
            <a:ext cx="2383991" cy="14898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6E47CD0E-871C-40CC-DE0E-45D1957FFF54}"/>
              </a:ext>
            </a:extLst>
          </p:cNvPr>
          <p:cNvCxnSpPr>
            <a:cxnSpLocks/>
          </p:cNvCxnSpPr>
          <p:nvPr/>
        </p:nvCxnSpPr>
        <p:spPr>
          <a:xfrm rot="18900000">
            <a:off x="3893548" y="1624660"/>
            <a:ext cx="0" cy="109049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C7A9258E-0677-DDEB-9B3E-31C31097CC56}"/>
              </a:ext>
            </a:extLst>
          </p:cNvPr>
          <p:cNvCxnSpPr>
            <a:cxnSpLocks/>
          </p:cNvCxnSpPr>
          <p:nvPr/>
        </p:nvCxnSpPr>
        <p:spPr>
          <a:xfrm rot="18900000">
            <a:off x="6270815" y="1633207"/>
            <a:ext cx="0" cy="109049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PlaceHolder 1">
            <a:extLst>
              <a:ext uri="{FF2B5EF4-FFF2-40B4-BE49-F238E27FC236}">
                <a16:creationId xmlns:a16="http://schemas.microsoft.com/office/drawing/2014/main" id="{B8859D0B-C609-B20C-6C05-75BE9B870934}"/>
              </a:ext>
            </a:extLst>
          </p:cNvPr>
          <p:cNvSpPr txBox="1">
            <a:spLocks/>
          </p:cNvSpPr>
          <p:nvPr/>
        </p:nvSpPr>
        <p:spPr>
          <a:xfrm>
            <a:off x="423255" y="5226222"/>
            <a:ext cx="7777770" cy="970951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GB" sz="2400" b="1" spc="-1" noProof="0" dirty="0">
                <a:solidFill>
                  <a:srgbClr val="C00000"/>
                </a:solidFill>
                <a:latin typeface="Calibri Light"/>
              </a:rPr>
              <a:t>Motivation: </a:t>
            </a:r>
            <a:br>
              <a:rPr lang="en-GB" sz="2400" spc="-1" noProof="0" dirty="0">
                <a:solidFill>
                  <a:srgbClr val="000000"/>
                </a:solidFill>
                <a:latin typeface="Calibri Light"/>
              </a:rPr>
            </a:br>
            <a:r>
              <a:rPr lang="en-GB" sz="2400" spc="-1" noProof="0" dirty="0">
                <a:solidFill>
                  <a:srgbClr val="000000"/>
                </a:solidFill>
                <a:latin typeface="Calibri Light"/>
              </a:rPr>
              <a:t>Balance Overhead – Throughput</a:t>
            </a:r>
            <a:endParaRPr lang="en-GB" sz="2400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02995995-1C65-5EBE-1558-F84FF2C8D617}"/>
                  </a:ext>
                </a:extLst>
              </p:cNvPr>
              <p:cNvSpPr txBox="1"/>
              <p:nvPr/>
            </p:nvSpPr>
            <p:spPr>
              <a:xfrm rot="16200000">
                <a:off x="6436917" y="1879254"/>
                <a:ext cx="9618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GB" sz="1400" noProof="0" dirty="0"/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02995995-1C65-5EBE-1558-F84FF2C8D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436917" y="1879254"/>
                <a:ext cx="96180" cy="215444"/>
              </a:xfrm>
              <a:prstGeom prst="rect">
                <a:avLst/>
              </a:prstGeom>
              <a:blipFill>
                <a:blip r:embed="rId5"/>
                <a:stretch>
                  <a:fillRect t="-43750" r="-11429" b="-437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9" name="Right Brace 268">
            <a:extLst>
              <a:ext uri="{FF2B5EF4-FFF2-40B4-BE49-F238E27FC236}">
                <a16:creationId xmlns:a16="http://schemas.microsoft.com/office/drawing/2014/main" id="{D36EC7C1-CB78-C361-9FF9-0AA1F677E96D}"/>
              </a:ext>
            </a:extLst>
          </p:cNvPr>
          <p:cNvSpPr/>
          <p:nvPr/>
        </p:nvSpPr>
        <p:spPr>
          <a:xfrm rot="5400000">
            <a:off x="1853104" y="1270612"/>
            <a:ext cx="372260" cy="3575289"/>
          </a:xfrm>
          <a:prstGeom prst="rightBrace">
            <a:avLst>
              <a:gd name="adj1" fmla="val 56948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E095ACD7-0DB4-CF1A-4050-125044C41B6B}"/>
              </a:ext>
            </a:extLst>
          </p:cNvPr>
          <p:cNvSpPr txBox="1"/>
          <p:nvPr/>
        </p:nvSpPr>
        <p:spPr>
          <a:xfrm>
            <a:off x="1431698" y="3348695"/>
            <a:ext cx="10857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spc="-1" noProof="0" dirty="0">
                <a:solidFill>
                  <a:srgbClr val="000000"/>
                </a:solidFill>
                <a:latin typeface="Calibri Light"/>
              </a:rPr>
              <a:t>Overhead</a:t>
            </a:r>
            <a:endParaRPr lang="en-GB" noProof="0" dirty="0"/>
          </a:p>
        </p:txBody>
      </p:sp>
      <p:sp>
        <p:nvSpPr>
          <p:cNvPr id="272" name="Right Brace 271">
            <a:extLst>
              <a:ext uri="{FF2B5EF4-FFF2-40B4-BE49-F238E27FC236}">
                <a16:creationId xmlns:a16="http://schemas.microsoft.com/office/drawing/2014/main" id="{71785FEB-32CD-ACD1-CD9A-E967F033EFA5}"/>
              </a:ext>
            </a:extLst>
          </p:cNvPr>
          <p:cNvSpPr/>
          <p:nvPr/>
        </p:nvSpPr>
        <p:spPr>
          <a:xfrm rot="5400000">
            <a:off x="3055795" y="936262"/>
            <a:ext cx="372260" cy="5980672"/>
          </a:xfrm>
          <a:prstGeom prst="rightBrace">
            <a:avLst>
              <a:gd name="adj1" fmla="val 56948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42C552DB-144B-FCFB-823E-5282C0E03ED1}"/>
              </a:ext>
            </a:extLst>
          </p:cNvPr>
          <p:cNvSpPr txBox="1"/>
          <p:nvPr/>
        </p:nvSpPr>
        <p:spPr>
          <a:xfrm>
            <a:off x="2650361" y="4121526"/>
            <a:ext cx="1626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spc="-1" noProof="0" dirty="0">
                <a:solidFill>
                  <a:srgbClr val="000000"/>
                </a:solidFill>
                <a:latin typeface="Calibri Light"/>
              </a:rPr>
              <a:t>Throughput</a:t>
            </a:r>
            <a:endParaRPr lang="en-GB" noProof="0" dirty="0"/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8AD0480D-5485-7D03-00EE-B86EF1D0DF72}"/>
              </a:ext>
            </a:extLst>
          </p:cNvPr>
          <p:cNvSpPr/>
          <p:nvPr/>
        </p:nvSpPr>
        <p:spPr>
          <a:xfrm>
            <a:off x="6701171" y="1868119"/>
            <a:ext cx="717814" cy="2377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FEBDA49B-C92D-C51D-41B7-2A595CE847B5}"/>
                  </a:ext>
                </a:extLst>
              </p:cNvPr>
              <p:cNvSpPr txBox="1"/>
              <p:nvPr/>
            </p:nvSpPr>
            <p:spPr>
              <a:xfrm>
                <a:off x="4388000" y="5633354"/>
                <a:ext cx="4976173" cy="474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spc="-1" noProof="0" dirty="0">
                    <a:solidFill>
                      <a:srgbClr val="000000"/>
                    </a:solidFill>
                    <a:latin typeface="Calibri Light"/>
                  </a:rPr>
                  <a:t>→ </a:t>
                </a:r>
                <a14:m>
                  <m:oMath xmlns:m="http://schemas.openxmlformats.org/officeDocument/2006/math">
                    <m:r>
                      <a:rPr lang="en-GB" sz="2000" b="0" i="0" noProof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GB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sz="2000" b="1" i="1" noProof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1" i="1" noProof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GB" sz="2000" b="1" i="0" noProof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upd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sz="2000" b="1" noProof="0" smtClean="0">
                            <a:solidFill>
                              <a:srgbClr val="C00000"/>
                            </a:solidFill>
                          </a:rPr>
                          <m:t> </m:t>
                        </m:r>
                        <m:r>
                          <a:rPr lang="en-GB" sz="2000" b="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000" i="1" noProof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nor/>
                          </m:rPr>
                          <a:rPr lang="en-GB" sz="2000" noProof="0">
                            <a:latin typeface="Cambria Math" panose="02040503050406030204" pitchFamily="18" charset="0"/>
                          </a:rPr>
                          <m:t>IRS</m:t>
                        </m:r>
                      </m:sub>
                    </m:sSub>
                    <m:r>
                      <a:rPr lang="en-GB" sz="2000" b="0" i="1" noProof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noProof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nor/>
                          </m:rPr>
                          <a:rPr lang="en-GB" sz="2000" noProof="0">
                            <a:latin typeface="Cambria Math" panose="02040503050406030204" pitchFamily="18" charset="0"/>
                          </a:rPr>
                          <m:t>IRS</m:t>
                        </m:r>
                      </m:sub>
                    </m:sSub>
                    <m:r>
                      <a:rPr lang="en-GB" sz="2000" b="0" i="1" noProof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noProof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nor/>
                          </m:rPr>
                          <a:rPr lang="en-GB" sz="2000" b="0" i="0" noProof="0" smtClean="0">
                            <a:latin typeface="Cambria Math" panose="02040503050406030204" pitchFamily="18" charset="0"/>
                          </a:rPr>
                          <m:t>data</m:t>
                        </m:r>
                      </m:sub>
                    </m:sSub>
                  </m:oMath>
                </a14:m>
                <a:endParaRPr lang="en-GB" sz="2000" noProof="0" dirty="0"/>
              </a:p>
            </p:txBody>
          </p:sp>
        </mc:Choice>
        <mc:Fallback xmlns=""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FEBDA49B-C92D-C51D-41B7-2A595CE84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000" y="5633354"/>
                <a:ext cx="4976173" cy="474425"/>
              </a:xfrm>
              <a:prstGeom prst="rect">
                <a:avLst/>
              </a:prstGeom>
              <a:blipFill>
                <a:blip r:embed="rId9"/>
                <a:stretch>
                  <a:fillRect l="-1348" t="-5128" b="-1410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0" grpId="0"/>
      <p:bldP spid="20" grpId="0"/>
      <p:bldP spid="21" grpId="0"/>
      <p:bldP spid="240" grpId="0"/>
      <p:bldP spid="241" grpId="0" animBg="1"/>
      <p:bldP spid="248" grpId="0"/>
      <p:bldP spid="254" grpId="0" animBg="1"/>
      <p:bldP spid="255" grpId="0"/>
      <p:bldP spid="261" grpId="0"/>
      <p:bldP spid="262" grpId="0" animBg="1"/>
      <p:bldP spid="263" grpId="0"/>
      <p:bldP spid="267" grpId="0"/>
      <p:bldP spid="268" grpId="0"/>
      <p:bldP spid="269" grpId="0" animBg="1"/>
      <p:bldP spid="271" grpId="0"/>
      <p:bldP spid="272" grpId="0" animBg="1"/>
      <p:bldP spid="273" grpId="0"/>
      <p:bldP spid="274" grpId="0" animBg="1"/>
      <p:bldP spid="27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roup 3">
            <a:extLst>
              <a:ext uri="{FF2B5EF4-FFF2-40B4-BE49-F238E27FC236}">
                <a16:creationId xmlns:a16="http://schemas.microsoft.com/office/drawing/2014/main" id="{D77389A8-993B-E1DB-C027-0444214E5944}"/>
              </a:ext>
            </a:extLst>
          </p:cNvPr>
          <p:cNvGrpSpPr/>
          <p:nvPr/>
        </p:nvGrpSpPr>
        <p:grpSpPr>
          <a:xfrm>
            <a:off x="10813312" y="5932487"/>
            <a:ext cx="1246680" cy="496080"/>
            <a:chOff x="10490040" y="6138360"/>
            <a:chExt cx="1246680" cy="496080"/>
          </a:xfrm>
        </p:grpSpPr>
        <p:sp>
          <p:nvSpPr>
            <p:cNvPr id="221" name="Rectangle 4">
              <a:extLst>
                <a:ext uri="{FF2B5EF4-FFF2-40B4-BE49-F238E27FC236}">
                  <a16:creationId xmlns:a16="http://schemas.microsoft.com/office/drawing/2014/main" id="{6495D055-3C35-429D-4748-780F0A626557}"/>
                </a:ext>
              </a:extLst>
            </p:cNvPr>
            <p:cNvSpPr/>
            <p:nvPr/>
          </p:nvSpPr>
          <p:spPr>
            <a:xfrm>
              <a:off x="10490040" y="6138360"/>
              <a:ext cx="1246680" cy="49608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pic>
          <p:nvPicPr>
            <p:cNvPr id="222" name="Graphic 5">
              <a:extLst>
                <a:ext uri="{FF2B5EF4-FFF2-40B4-BE49-F238E27FC236}">
                  <a16:creationId xmlns:a16="http://schemas.microsoft.com/office/drawing/2014/main" id="{EF89879A-B672-36A2-093B-5BF8443C3A1B}"/>
                </a:ext>
              </a:extLst>
            </p:cNvPr>
            <p:cNvPicPr/>
            <p:nvPr/>
          </p:nvPicPr>
          <p:blipFill>
            <a:blip r:embed="rId2"/>
            <a:stretch/>
          </p:blipFill>
          <p:spPr>
            <a:xfrm>
              <a:off x="10503720" y="6324480"/>
              <a:ext cx="1232640" cy="25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6933960" cy="787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 Light"/>
              </a:rPr>
              <a:t>Motivation: Balancing Overhead - Throughput</a:t>
            </a:r>
            <a:endParaRPr lang="en-GB" sz="2800" b="0" strike="noStrike" spc="-1" noProof="0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4" name="Picture 213">
            <a:extLst>
              <a:ext uri="{FF2B5EF4-FFF2-40B4-BE49-F238E27FC236}">
                <a16:creationId xmlns:a16="http://schemas.microsoft.com/office/drawing/2014/main" id="{F87BF970-B67F-A97E-2A26-4AC928798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087" y="1356393"/>
            <a:ext cx="5197110" cy="351367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1EE516D-9AAC-4910-4613-9AB2D66722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50" y="822061"/>
            <a:ext cx="61341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90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49844-3B3B-4A0F-1897-1AB6A4E8E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>
            <a:extLst>
              <a:ext uri="{FF2B5EF4-FFF2-40B4-BE49-F238E27FC236}">
                <a16:creationId xmlns:a16="http://schemas.microsoft.com/office/drawing/2014/main" id="{9794AA33-F1A8-7E4D-3BC5-474A90F44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914900" cy="787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 Light"/>
              </a:rPr>
              <a:t>Balancing Overhead - Throughput</a:t>
            </a:r>
            <a:endParaRPr lang="en-GB" sz="2800" b="0" strike="noStrike" spc="-1" noProof="0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07E4E9-9A51-F2E8-7BD8-87C8F3D61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37" y="1690450"/>
            <a:ext cx="5047863" cy="34770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50A91F-897B-1FB1-D33A-E808D88B4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33" y="1540155"/>
            <a:ext cx="5304850" cy="40284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0161D2-5099-4C4B-5CD2-BDA01D1400E1}"/>
              </a:ext>
            </a:extLst>
          </p:cNvPr>
          <p:cNvSpPr txBox="1"/>
          <p:nvPr/>
        </p:nvSpPr>
        <p:spPr>
          <a:xfrm>
            <a:off x="6489333" y="961649"/>
            <a:ext cx="53048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000" b="0" i="0" u="none" strike="noStrike" baseline="0" noProof="0" dirty="0">
                <a:latin typeface="NimbusRomNo9L-Regu"/>
              </a:rPr>
              <a:t>Transmission-Reception Scheme: 802.11ad std</a:t>
            </a:r>
            <a:endParaRPr lang="en-GB" sz="2000" noProof="0" dirty="0"/>
          </a:p>
        </p:txBody>
      </p:sp>
    </p:spTree>
    <p:extLst>
      <p:ext uri="{BB962C8B-B14F-4D97-AF65-F5344CB8AC3E}">
        <p14:creationId xmlns:p14="http://schemas.microsoft.com/office/powerpoint/2010/main" val="24224218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roup 3">
            <a:extLst>
              <a:ext uri="{FF2B5EF4-FFF2-40B4-BE49-F238E27FC236}">
                <a16:creationId xmlns:a16="http://schemas.microsoft.com/office/drawing/2014/main" id="{D77389A8-993B-E1DB-C027-0444214E5944}"/>
              </a:ext>
            </a:extLst>
          </p:cNvPr>
          <p:cNvGrpSpPr/>
          <p:nvPr/>
        </p:nvGrpSpPr>
        <p:grpSpPr>
          <a:xfrm>
            <a:off x="10813312" y="5932487"/>
            <a:ext cx="1246680" cy="496080"/>
            <a:chOff x="10490040" y="6138360"/>
            <a:chExt cx="1246680" cy="496080"/>
          </a:xfrm>
        </p:grpSpPr>
        <p:sp>
          <p:nvSpPr>
            <p:cNvPr id="221" name="Rectangle 4">
              <a:extLst>
                <a:ext uri="{FF2B5EF4-FFF2-40B4-BE49-F238E27FC236}">
                  <a16:creationId xmlns:a16="http://schemas.microsoft.com/office/drawing/2014/main" id="{6495D055-3C35-429D-4748-780F0A626557}"/>
                </a:ext>
              </a:extLst>
            </p:cNvPr>
            <p:cNvSpPr/>
            <p:nvPr/>
          </p:nvSpPr>
          <p:spPr>
            <a:xfrm>
              <a:off x="10490040" y="6138360"/>
              <a:ext cx="1246680" cy="49608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pic>
          <p:nvPicPr>
            <p:cNvPr id="222" name="Graphic 5">
              <a:extLst>
                <a:ext uri="{FF2B5EF4-FFF2-40B4-BE49-F238E27FC236}">
                  <a16:creationId xmlns:a16="http://schemas.microsoft.com/office/drawing/2014/main" id="{EF89879A-B672-36A2-093B-5BF8443C3A1B}"/>
                </a:ext>
              </a:extLst>
            </p:cNvPr>
            <p:cNvPicPr/>
            <p:nvPr/>
          </p:nvPicPr>
          <p:blipFill>
            <a:blip r:embed="rId2"/>
            <a:stretch/>
          </p:blipFill>
          <p:spPr>
            <a:xfrm>
              <a:off x="10503720" y="6324480"/>
              <a:ext cx="1232640" cy="25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3721203" y="81814"/>
            <a:ext cx="2900728" cy="787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algn="r">
              <a:lnSpc>
                <a:spcPct val="9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 Light"/>
              </a:rPr>
              <a:t>SNR evaluation</a:t>
            </a:r>
            <a:endParaRPr lang="en-GB" sz="2800" b="0" strike="noStrike" spc="-1" noProof="0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4CE8F8-2B1A-1B8E-8D7A-CA269E41C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74899"/>
            <a:ext cx="5005004" cy="4401287"/>
          </a:xfrm>
          <a:prstGeom prst="rect">
            <a:avLst/>
          </a:prstGeom>
        </p:spPr>
      </p:pic>
      <p:pic>
        <p:nvPicPr>
          <p:cNvPr id="214" name="Picture 213">
            <a:extLst>
              <a:ext uri="{FF2B5EF4-FFF2-40B4-BE49-F238E27FC236}">
                <a16:creationId xmlns:a16="http://schemas.microsoft.com/office/drawing/2014/main" id="{F87BF970-B67F-A97E-2A26-4AC928798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33" y="0"/>
            <a:ext cx="3181522" cy="215097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7A5291B-B76E-359B-3AFA-028F219B90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81299" y="78246"/>
            <a:ext cx="5437701" cy="455738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B549C59-625C-36CA-FA6A-E3C2CC97ED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34641" y="3139693"/>
            <a:ext cx="4093315" cy="371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roup 3">
            <a:extLst>
              <a:ext uri="{FF2B5EF4-FFF2-40B4-BE49-F238E27FC236}">
                <a16:creationId xmlns:a16="http://schemas.microsoft.com/office/drawing/2014/main" id="{D77389A8-993B-E1DB-C027-0444214E5944}"/>
              </a:ext>
            </a:extLst>
          </p:cNvPr>
          <p:cNvGrpSpPr/>
          <p:nvPr/>
        </p:nvGrpSpPr>
        <p:grpSpPr>
          <a:xfrm>
            <a:off x="10813312" y="5932487"/>
            <a:ext cx="1246680" cy="496080"/>
            <a:chOff x="10490040" y="6138360"/>
            <a:chExt cx="1246680" cy="496080"/>
          </a:xfrm>
        </p:grpSpPr>
        <p:sp>
          <p:nvSpPr>
            <p:cNvPr id="221" name="Rectangle 4">
              <a:extLst>
                <a:ext uri="{FF2B5EF4-FFF2-40B4-BE49-F238E27FC236}">
                  <a16:creationId xmlns:a16="http://schemas.microsoft.com/office/drawing/2014/main" id="{6495D055-3C35-429D-4748-780F0A626557}"/>
                </a:ext>
              </a:extLst>
            </p:cNvPr>
            <p:cNvSpPr/>
            <p:nvPr/>
          </p:nvSpPr>
          <p:spPr>
            <a:xfrm>
              <a:off x="10490040" y="6138360"/>
              <a:ext cx="1246680" cy="49608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pic>
          <p:nvPicPr>
            <p:cNvPr id="222" name="Graphic 5">
              <a:extLst>
                <a:ext uri="{FF2B5EF4-FFF2-40B4-BE49-F238E27FC236}">
                  <a16:creationId xmlns:a16="http://schemas.microsoft.com/office/drawing/2014/main" id="{EF89879A-B672-36A2-093B-5BF8443C3A1B}"/>
                </a:ext>
              </a:extLst>
            </p:cNvPr>
            <p:cNvPicPr/>
            <p:nvPr/>
          </p:nvPicPr>
          <p:blipFill>
            <a:blip r:embed="rId2"/>
            <a:stretch/>
          </p:blipFill>
          <p:spPr>
            <a:xfrm>
              <a:off x="10503720" y="6324480"/>
              <a:ext cx="1232640" cy="25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6933960" cy="787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 Light"/>
              </a:rPr>
              <a:t>Localizing</a:t>
            </a:r>
            <a:r>
              <a:rPr lang="en-GB" sz="2800" spc="-1" noProof="0" dirty="0">
                <a:solidFill>
                  <a:srgbClr val="000000"/>
                </a:solidFill>
                <a:latin typeface="Calibri Light"/>
              </a:rPr>
              <a:t> the MU</a:t>
            </a:r>
            <a:endParaRPr lang="en-GB" sz="2800" b="0" strike="noStrike" spc="-1" noProof="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D1D6F6-5602-B0DA-C14D-A6DF83C90BCD}"/>
              </a:ext>
            </a:extLst>
          </p:cNvPr>
          <p:cNvSpPr/>
          <p:nvPr/>
        </p:nvSpPr>
        <p:spPr>
          <a:xfrm>
            <a:off x="251590" y="1868119"/>
            <a:ext cx="1072386" cy="2377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469E4A-86C9-EFD2-E997-1F8A282148DF}"/>
              </a:ext>
            </a:extLst>
          </p:cNvPr>
          <p:cNvSpPr/>
          <p:nvPr/>
        </p:nvSpPr>
        <p:spPr>
          <a:xfrm>
            <a:off x="2723859" y="1868119"/>
            <a:ext cx="1064466" cy="2377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59AB4D-39EA-1984-0C40-B959E4A331C5}"/>
                  </a:ext>
                </a:extLst>
              </p:cNvPr>
              <p:cNvSpPr txBox="1"/>
              <p:nvPr/>
            </p:nvSpPr>
            <p:spPr>
              <a:xfrm>
                <a:off x="837958" y="1174336"/>
                <a:ext cx="1398524" cy="2637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1600" b="0" i="0" noProof="0" smtClean="0">
                              <a:latin typeface="Cambria Math" panose="02040503050406030204" pitchFamily="18" charset="0"/>
                            </a:rPr>
                            <m:t>loc</m:t>
                          </m:r>
                        </m:sub>
                      </m:sSub>
                      <m:r>
                        <a:rPr lang="en-GB" sz="1600" b="0" i="1" noProof="0" smtClean="0">
                          <a:latin typeface="Cambria Math" panose="02040503050406030204" pitchFamily="18" charset="0"/>
                        </a:rPr>
                        <m:t>=25.4 </m:t>
                      </m:r>
                      <m:r>
                        <m:rPr>
                          <m:sty m:val="p"/>
                        </m:rPr>
                        <a:rPr lang="en-GB" sz="1600" b="0" i="0" noProof="0" smtClean="0">
                          <a:latin typeface="Cambria Math" panose="02040503050406030204" pitchFamily="18" charset="0"/>
                        </a:rPr>
                        <m:t>ms</m:t>
                      </m:r>
                    </m:oMath>
                  </m:oMathPara>
                </a14:m>
                <a:endParaRPr lang="en-GB" sz="1600" noProof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59AB4D-39EA-1984-0C40-B959E4A33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58" y="1174336"/>
                <a:ext cx="1398524" cy="263790"/>
              </a:xfrm>
              <a:prstGeom prst="rect">
                <a:avLst/>
              </a:prstGeom>
              <a:blipFill>
                <a:blip r:embed="rId3"/>
                <a:stretch>
                  <a:fillRect l="-2174" r="-435" b="-2790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17EF41A-ED74-B066-5D20-89EFF92AE930}"/>
              </a:ext>
            </a:extLst>
          </p:cNvPr>
          <p:cNvCxnSpPr>
            <a:cxnSpLocks/>
          </p:cNvCxnSpPr>
          <p:nvPr/>
        </p:nvCxnSpPr>
        <p:spPr>
          <a:xfrm>
            <a:off x="227815" y="1642833"/>
            <a:ext cx="2383991" cy="14898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CDB0B6-C707-D616-EE60-F54AA5F988F5}"/>
              </a:ext>
            </a:extLst>
          </p:cNvPr>
          <p:cNvCxnSpPr>
            <a:cxnSpLocks/>
          </p:cNvCxnSpPr>
          <p:nvPr/>
        </p:nvCxnSpPr>
        <p:spPr>
          <a:xfrm rot="18900000">
            <a:off x="234539" y="1594659"/>
            <a:ext cx="0" cy="109049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75988B-84CE-5877-15F5-E92E2851ECA4}"/>
              </a:ext>
            </a:extLst>
          </p:cNvPr>
          <p:cNvCxnSpPr>
            <a:cxnSpLocks/>
          </p:cNvCxnSpPr>
          <p:nvPr/>
        </p:nvCxnSpPr>
        <p:spPr>
          <a:xfrm rot="18900000">
            <a:off x="2611806" y="1603206"/>
            <a:ext cx="0" cy="109049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A24831E-4B2F-DE80-4243-DD345DAF00EE}"/>
              </a:ext>
            </a:extLst>
          </p:cNvPr>
          <p:cNvSpPr txBox="1"/>
          <p:nvPr/>
        </p:nvSpPr>
        <p:spPr>
          <a:xfrm>
            <a:off x="360422" y="2426286"/>
            <a:ext cx="85472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50" noProof="0" dirty="0"/>
              <a:t>MU</a:t>
            </a:r>
          </a:p>
          <a:p>
            <a:r>
              <a:rPr lang="en-GB" sz="1050" noProof="0" dirty="0"/>
              <a:t>localization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23389D-69D9-051E-E0A8-3BC5D276BE76}"/>
              </a:ext>
            </a:extLst>
          </p:cNvPr>
          <p:cNvSpPr txBox="1"/>
          <p:nvPr/>
        </p:nvSpPr>
        <p:spPr>
          <a:xfrm>
            <a:off x="2776724" y="2409566"/>
            <a:ext cx="95891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50" noProof="0" dirty="0"/>
              <a:t>IRS</a:t>
            </a:r>
          </a:p>
          <a:p>
            <a:pPr algn="ctr"/>
            <a:r>
              <a:rPr lang="en-GB" sz="1050" noProof="0" dirty="0"/>
              <a:t>configuration</a:t>
            </a:r>
            <a:endParaRPr lang="en-GB" sz="2000" noProof="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AD839BE-4120-0DAE-9A41-0BD607D6AD05}"/>
              </a:ext>
            </a:extLst>
          </p:cNvPr>
          <p:cNvCxnSpPr>
            <a:cxnSpLocks/>
            <a:stCxn id="2" idx="2"/>
            <a:endCxn id="20" idx="0"/>
          </p:cNvCxnSpPr>
          <p:nvPr/>
        </p:nvCxnSpPr>
        <p:spPr>
          <a:xfrm>
            <a:off x="787783" y="2105833"/>
            <a:ext cx="0" cy="32045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0C1757B-1DB3-C294-0B19-EB7594B8C2C2}"/>
              </a:ext>
            </a:extLst>
          </p:cNvPr>
          <p:cNvCxnSpPr>
            <a:cxnSpLocks/>
            <a:stCxn id="3" idx="2"/>
            <a:endCxn id="21" idx="0"/>
          </p:cNvCxnSpPr>
          <p:nvPr/>
        </p:nvCxnSpPr>
        <p:spPr>
          <a:xfrm>
            <a:off x="3256092" y="2105833"/>
            <a:ext cx="91" cy="30373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4" name="Picture 213">
            <a:extLst>
              <a:ext uri="{FF2B5EF4-FFF2-40B4-BE49-F238E27FC236}">
                <a16:creationId xmlns:a16="http://schemas.microsoft.com/office/drawing/2014/main" id="{F87BF970-B67F-A97E-2A26-4AC928798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972" y="111280"/>
            <a:ext cx="5197110" cy="35136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14CD9D65-4C3C-A5C8-C53C-59E7E696063E}"/>
                  </a:ext>
                </a:extLst>
              </p:cNvPr>
              <p:cNvSpPr txBox="1"/>
              <p:nvPr/>
            </p:nvSpPr>
            <p:spPr>
              <a:xfrm rot="16200000">
                <a:off x="1383608" y="1879254"/>
                <a:ext cx="9618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GB" sz="1400" noProof="0" dirty="0"/>
              </a:p>
            </p:txBody>
          </p:sp>
        </mc:Choice>
        <mc:Fallback xmlns="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14CD9D65-4C3C-A5C8-C53C-59E7E6960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83608" y="1879254"/>
                <a:ext cx="96180" cy="215444"/>
              </a:xfrm>
              <a:prstGeom prst="rect">
                <a:avLst/>
              </a:prstGeom>
              <a:blipFill>
                <a:blip r:embed="rId5"/>
                <a:stretch>
                  <a:fillRect t="-43750" r="-8333" b="-437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1" name="Rectangle 240">
            <a:extLst>
              <a:ext uri="{FF2B5EF4-FFF2-40B4-BE49-F238E27FC236}">
                <a16:creationId xmlns:a16="http://schemas.microsoft.com/office/drawing/2014/main" id="{09542D87-5CF9-F06A-9D2A-4EA17B0BFBB2}"/>
              </a:ext>
            </a:extLst>
          </p:cNvPr>
          <p:cNvSpPr/>
          <p:nvPr/>
        </p:nvSpPr>
        <p:spPr>
          <a:xfrm>
            <a:off x="1539420" y="1868119"/>
            <a:ext cx="1072386" cy="2377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52A51892-E6E5-DC6B-F11C-C518F8D2C440}"/>
                  </a:ext>
                </a:extLst>
              </p:cNvPr>
              <p:cNvSpPr txBox="1"/>
              <p:nvPr/>
            </p:nvSpPr>
            <p:spPr>
              <a:xfrm>
                <a:off x="2707655" y="1202448"/>
                <a:ext cx="1338636" cy="2587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1600" noProof="0">
                              <a:latin typeface="Cambria Math" panose="02040503050406030204" pitchFamily="18" charset="0"/>
                            </a:rPr>
                            <m:t>IRS</m:t>
                          </m:r>
                        </m:sub>
                      </m:sSub>
                      <m:r>
                        <a:rPr lang="en-GB" sz="1600" b="0" i="1" noProof="0" smtClean="0">
                          <a:latin typeface="Cambria Math" panose="02040503050406030204" pitchFamily="18" charset="0"/>
                        </a:rPr>
                        <m:t>=0.8 </m:t>
                      </m:r>
                      <m:r>
                        <m:rPr>
                          <m:sty m:val="p"/>
                        </m:rPr>
                        <a:rPr lang="en-GB" sz="1600" b="0" i="0" noProof="0" smtClean="0">
                          <a:latin typeface="Cambria Math" panose="02040503050406030204" pitchFamily="18" charset="0"/>
                        </a:rPr>
                        <m:t>ms</m:t>
                      </m:r>
                    </m:oMath>
                  </m:oMathPara>
                </a14:m>
                <a:endParaRPr lang="en-GB" sz="1600" noProof="0" dirty="0"/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52A51892-E6E5-DC6B-F11C-C518F8D2C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655" y="1202448"/>
                <a:ext cx="1338636" cy="258789"/>
              </a:xfrm>
              <a:prstGeom prst="rect">
                <a:avLst/>
              </a:prstGeom>
              <a:blipFill>
                <a:blip r:embed="rId6"/>
                <a:stretch>
                  <a:fillRect l="-1818" r="-455" b="-255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F2F5A1D5-C506-4FFC-6FFA-54B61F5B94E6}"/>
              </a:ext>
            </a:extLst>
          </p:cNvPr>
          <p:cNvCxnSpPr>
            <a:cxnSpLocks/>
          </p:cNvCxnSpPr>
          <p:nvPr/>
        </p:nvCxnSpPr>
        <p:spPr>
          <a:xfrm>
            <a:off x="2723858" y="1657060"/>
            <a:ext cx="1064466" cy="7450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076441C3-D3BC-45AF-EB25-9F921B4D3A1A}"/>
              </a:ext>
            </a:extLst>
          </p:cNvPr>
          <p:cNvCxnSpPr>
            <a:cxnSpLocks/>
          </p:cNvCxnSpPr>
          <p:nvPr/>
        </p:nvCxnSpPr>
        <p:spPr>
          <a:xfrm rot="18900000">
            <a:off x="2723858" y="1602536"/>
            <a:ext cx="0" cy="109049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9AA936A1-783D-27E0-F561-E35EFE84975E}"/>
              </a:ext>
            </a:extLst>
          </p:cNvPr>
          <p:cNvCxnSpPr>
            <a:cxnSpLocks/>
          </p:cNvCxnSpPr>
          <p:nvPr/>
        </p:nvCxnSpPr>
        <p:spPr>
          <a:xfrm rot="18900000">
            <a:off x="3788324" y="1609986"/>
            <a:ext cx="0" cy="109049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Rectangle 253">
            <a:extLst>
              <a:ext uri="{FF2B5EF4-FFF2-40B4-BE49-F238E27FC236}">
                <a16:creationId xmlns:a16="http://schemas.microsoft.com/office/drawing/2014/main" id="{FBEF072D-2D53-062E-0E3F-2864268B3467}"/>
              </a:ext>
            </a:extLst>
          </p:cNvPr>
          <p:cNvSpPr/>
          <p:nvPr/>
        </p:nvSpPr>
        <p:spPr>
          <a:xfrm>
            <a:off x="3875546" y="1868119"/>
            <a:ext cx="1085797" cy="2377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 noProof="0" dirty="0"/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725827D2-839F-11D0-BE3D-1588B42B6B47}"/>
              </a:ext>
            </a:extLst>
          </p:cNvPr>
          <p:cNvSpPr txBox="1"/>
          <p:nvPr/>
        </p:nvSpPr>
        <p:spPr>
          <a:xfrm>
            <a:off x="3944340" y="2353931"/>
            <a:ext cx="94288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50" noProof="0" dirty="0"/>
              <a:t>Data</a:t>
            </a:r>
          </a:p>
          <a:p>
            <a:pPr algn="ctr"/>
            <a:r>
              <a:rPr lang="en-GB" sz="1050" noProof="0" dirty="0"/>
              <a:t>transmission</a:t>
            </a:r>
          </a:p>
        </p:txBody>
      </p: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8EDB9D79-A8B7-E637-D3E8-6C0F99931989}"/>
              </a:ext>
            </a:extLst>
          </p:cNvPr>
          <p:cNvCxnSpPr>
            <a:cxnSpLocks/>
            <a:stCxn id="254" idx="2"/>
            <a:endCxn id="255" idx="0"/>
          </p:cNvCxnSpPr>
          <p:nvPr/>
        </p:nvCxnSpPr>
        <p:spPr>
          <a:xfrm flipH="1">
            <a:off x="4415784" y="2105833"/>
            <a:ext cx="2661" cy="24809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6A6B1CA6-449D-F24A-6F00-758F876ACC71}"/>
                  </a:ext>
                </a:extLst>
              </p:cNvPr>
              <p:cNvSpPr txBox="1"/>
              <p:nvPr/>
            </p:nvSpPr>
            <p:spPr>
              <a:xfrm rot="16200000">
                <a:off x="5020975" y="1879254"/>
                <a:ext cx="9618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GB" sz="1400" noProof="0" dirty="0"/>
              </a:p>
            </p:txBody>
          </p:sp>
        </mc:Choice>
        <mc:Fallback xmlns="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6A6B1CA6-449D-F24A-6F00-758F876AC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020975" y="1879254"/>
                <a:ext cx="96180" cy="215444"/>
              </a:xfrm>
              <a:prstGeom prst="rect">
                <a:avLst/>
              </a:prstGeom>
              <a:blipFill>
                <a:blip r:embed="rId7"/>
                <a:stretch>
                  <a:fillRect t="-43750" r="-8571" b="-437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2" name="Rectangle 261">
            <a:extLst>
              <a:ext uri="{FF2B5EF4-FFF2-40B4-BE49-F238E27FC236}">
                <a16:creationId xmlns:a16="http://schemas.microsoft.com/office/drawing/2014/main" id="{E85CC67A-FEDB-0E7A-F663-CD010C396C3A}"/>
              </a:ext>
            </a:extLst>
          </p:cNvPr>
          <p:cNvSpPr/>
          <p:nvPr/>
        </p:nvSpPr>
        <p:spPr>
          <a:xfrm>
            <a:off x="5202639" y="1868119"/>
            <a:ext cx="1085797" cy="2377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BF790DA2-E7B1-D506-C7CF-11A558FB8D21}"/>
                  </a:ext>
                </a:extLst>
              </p:cNvPr>
              <p:cNvSpPr txBox="1"/>
              <p:nvPr/>
            </p:nvSpPr>
            <p:spPr>
              <a:xfrm>
                <a:off x="4988638" y="1217506"/>
                <a:ext cx="572785" cy="2637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1" i="1" noProof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1" i="1" noProof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1600" b="1" i="0" noProof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data</m:t>
                          </m:r>
                        </m:sub>
                      </m:sSub>
                    </m:oMath>
                  </m:oMathPara>
                </a14:m>
                <a:endParaRPr lang="en-GB" sz="1600" b="1" noProof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BF790DA2-E7B1-D506-C7CF-11A558FB8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638" y="1217506"/>
                <a:ext cx="572785" cy="263790"/>
              </a:xfrm>
              <a:prstGeom prst="rect">
                <a:avLst/>
              </a:prstGeom>
              <a:blipFill>
                <a:blip r:embed="rId8"/>
                <a:stretch>
                  <a:fillRect l="-6383" r="-6383" b="-2790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420DCCDC-FCC4-CABA-0DBC-1EAF46B2F100}"/>
              </a:ext>
            </a:extLst>
          </p:cNvPr>
          <p:cNvCxnSpPr>
            <a:cxnSpLocks/>
          </p:cNvCxnSpPr>
          <p:nvPr/>
        </p:nvCxnSpPr>
        <p:spPr>
          <a:xfrm>
            <a:off x="3886824" y="1672834"/>
            <a:ext cx="2383991" cy="14898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6E47CD0E-871C-40CC-DE0E-45D1957FFF54}"/>
              </a:ext>
            </a:extLst>
          </p:cNvPr>
          <p:cNvCxnSpPr>
            <a:cxnSpLocks/>
          </p:cNvCxnSpPr>
          <p:nvPr/>
        </p:nvCxnSpPr>
        <p:spPr>
          <a:xfrm rot="18900000">
            <a:off x="3893548" y="1624660"/>
            <a:ext cx="0" cy="109049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C7A9258E-0677-DDEB-9B3E-31C31097CC56}"/>
              </a:ext>
            </a:extLst>
          </p:cNvPr>
          <p:cNvCxnSpPr>
            <a:cxnSpLocks/>
          </p:cNvCxnSpPr>
          <p:nvPr/>
        </p:nvCxnSpPr>
        <p:spPr>
          <a:xfrm rot="18900000">
            <a:off x="6270815" y="1633207"/>
            <a:ext cx="0" cy="109049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A94B576-81B7-F22E-DCA5-B705C6019E94}"/>
              </a:ext>
            </a:extLst>
          </p:cNvPr>
          <p:cNvSpPr txBox="1"/>
          <p:nvPr/>
        </p:nvSpPr>
        <p:spPr>
          <a:xfrm>
            <a:off x="360422" y="3178386"/>
            <a:ext cx="3807517" cy="13542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b="1" noProof="0" dirty="0"/>
              <a:t>Localizing the MU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Square area of 3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Total of search blocks → 12 x 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2 packets per block → 25.4 </a:t>
            </a:r>
            <a:r>
              <a:rPr lang="en-GB" noProof="0" dirty="0" err="1"/>
              <a:t>ms</a:t>
            </a:r>
            <a:endParaRPr lang="en-GB" noProof="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CCC46B4-525B-7D0D-62B6-53E9A37682AF}"/>
              </a:ext>
            </a:extLst>
          </p:cNvPr>
          <p:cNvCxnSpPr>
            <a:cxnSpLocks/>
          </p:cNvCxnSpPr>
          <p:nvPr/>
        </p:nvCxnSpPr>
        <p:spPr>
          <a:xfrm flipH="1">
            <a:off x="4678235" y="4312609"/>
            <a:ext cx="1855842" cy="1599366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454E002-F6AF-D252-4A1D-B903CBED18CF}"/>
              </a:ext>
            </a:extLst>
          </p:cNvPr>
          <p:cNvCxnSpPr>
            <a:cxnSpLocks/>
          </p:cNvCxnSpPr>
          <p:nvPr/>
        </p:nvCxnSpPr>
        <p:spPr>
          <a:xfrm>
            <a:off x="6530937" y="4311274"/>
            <a:ext cx="3627081" cy="62695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733CF9-8524-A404-796D-FBF9594FCE89}"/>
                  </a:ext>
                </a:extLst>
              </p:cNvPr>
              <p:cNvSpPr txBox="1"/>
              <p:nvPr/>
            </p:nvSpPr>
            <p:spPr>
              <a:xfrm>
                <a:off x="4272183" y="5627847"/>
                <a:ext cx="3992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noProof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2000" i="1" noProof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733CF9-8524-A404-796D-FBF9594FC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183" y="5627847"/>
                <a:ext cx="399212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DA20E45-A735-1355-9635-D6969C7A4C6C}"/>
              </a:ext>
            </a:extLst>
          </p:cNvPr>
          <p:cNvCxnSpPr/>
          <p:nvPr/>
        </p:nvCxnSpPr>
        <p:spPr>
          <a:xfrm flipH="1">
            <a:off x="5366483" y="4303202"/>
            <a:ext cx="1732560" cy="162401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B884A76-785A-630A-0F03-B58E2EF8D84A}"/>
              </a:ext>
            </a:extLst>
          </p:cNvPr>
          <p:cNvCxnSpPr/>
          <p:nvPr/>
        </p:nvCxnSpPr>
        <p:spPr>
          <a:xfrm flipH="1">
            <a:off x="5966849" y="4335533"/>
            <a:ext cx="1732560" cy="162401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524B275-8BF7-5016-E658-5F8EDED742D3}"/>
              </a:ext>
            </a:extLst>
          </p:cNvPr>
          <p:cNvCxnSpPr>
            <a:cxnSpLocks/>
          </p:cNvCxnSpPr>
          <p:nvPr/>
        </p:nvCxnSpPr>
        <p:spPr>
          <a:xfrm flipH="1">
            <a:off x="6619128" y="4335533"/>
            <a:ext cx="1664530" cy="16011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46794FB-4828-7A10-2DD1-1B6B8B9B2040}"/>
              </a:ext>
            </a:extLst>
          </p:cNvPr>
          <p:cNvCxnSpPr/>
          <p:nvPr/>
        </p:nvCxnSpPr>
        <p:spPr>
          <a:xfrm flipH="1">
            <a:off x="7204553" y="4348031"/>
            <a:ext cx="1732560" cy="162401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E63152-42A4-110F-0E2D-5E61CBA18145}"/>
              </a:ext>
            </a:extLst>
          </p:cNvPr>
          <p:cNvCxnSpPr>
            <a:cxnSpLocks/>
          </p:cNvCxnSpPr>
          <p:nvPr/>
        </p:nvCxnSpPr>
        <p:spPr>
          <a:xfrm flipH="1">
            <a:off x="6145643" y="4613762"/>
            <a:ext cx="3017520" cy="1525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27ED1EC-2BEB-7E1E-DE6B-D90E9099C998}"/>
              </a:ext>
            </a:extLst>
          </p:cNvPr>
          <p:cNvCxnSpPr>
            <a:cxnSpLocks/>
          </p:cNvCxnSpPr>
          <p:nvPr/>
        </p:nvCxnSpPr>
        <p:spPr>
          <a:xfrm flipH="1">
            <a:off x="5828746" y="4925001"/>
            <a:ext cx="3017520" cy="1525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DA60581-653A-B2F0-53D5-9B2F8B06EBB2}"/>
              </a:ext>
            </a:extLst>
          </p:cNvPr>
          <p:cNvCxnSpPr>
            <a:cxnSpLocks/>
          </p:cNvCxnSpPr>
          <p:nvPr/>
        </p:nvCxnSpPr>
        <p:spPr>
          <a:xfrm flipH="1">
            <a:off x="5484691" y="5230246"/>
            <a:ext cx="3017520" cy="1525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776F3E-EC1A-EEF4-3693-CF1F67AAC62A}"/>
              </a:ext>
            </a:extLst>
          </p:cNvPr>
          <p:cNvCxnSpPr>
            <a:cxnSpLocks/>
          </p:cNvCxnSpPr>
          <p:nvPr/>
        </p:nvCxnSpPr>
        <p:spPr>
          <a:xfrm flipH="1">
            <a:off x="5022177" y="5571110"/>
            <a:ext cx="3017520" cy="1525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7061232-194D-5F4B-2BFD-F1A98C1BB89E}"/>
              </a:ext>
            </a:extLst>
          </p:cNvPr>
          <p:cNvSpPr txBox="1"/>
          <p:nvPr/>
        </p:nvSpPr>
        <p:spPr>
          <a:xfrm>
            <a:off x="7843889" y="365308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3 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0685BE6-B489-3C21-38B8-752D60B969F0}"/>
                  </a:ext>
                </a:extLst>
              </p:cNvPr>
              <p:cNvSpPr txBox="1"/>
              <p:nvPr/>
            </p:nvSpPr>
            <p:spPr>
              <a:xfrm>
                <a:off x="10132530" y="4287962"/>
                <a:ext cx="4038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noProof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sz="2000" i="1" noProof="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0685BE6-B489-3C21-38B8-752D60B96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2530" y="4287962"/>
                <a:ext cx="403828" cy="400110"/>
              </a:xfrm>
              <a:prstGeom prst="rect">
                <a:avLst/>
              </a:prstGeom>
              <a:blipFill>
                <a:blip r:embed="rId10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D0724D-10BE-A501-6A5D-B1F89CD2B023}"/>
              </a:ext>
            </a:extLst>
          </p:cNvPr>
          <p:cNvCxnSpPr>
            <a:cxnSpLocks/>
          </p:cNvCxnSpPr>
          <p:nvPr/>
        </p:nvCxnSpPr>
        <p:spPr>
          <a:xfrm flipV="1">
            <a:off x="4671395" y="4116481"/>
            <a:ext cx="1637975" cy="1454629"/>
          </a:xfrm>
          <a:prstGeom prst="straightConnector1">
            <a:avLst/>
          </a:prstGeom>
          <a:ln w="158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655FB70-09A9-861F-7C38-673B1D3099BF}"/>
              </a:ext>
            </a:extLst>
          </p:cNvPr>
          <p:cNvSpPr txBox="1"/>
          <p:nvPr/>
        </p:nvSpPr>
        <p:spPr>
          <a:xfrm>
            <a:off x="4964328" y="451059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3 m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6426FB4-A889-A6EE-67C5-CADABB771876}"/>
              </a:ext>
            </a:extLst>
          </p:cNvPr>
          <p:cNvCxnSpPr>
            <a:cxnSpLocks/>
          </p:cNvCxnSpPr>
          <p:nvPr/>
        </p:nvCxnSpPr>
        <p:spPr>
          <a:xfrm>
            <a:off x="6619128" y="4067107"/>
            <a:ext cx="2804160" cy="42393"/>
          </a:xfrm>
          <a:prstGeom prst="straightConnector1">
            <a:avLst/>
          </a:prstGeom>
          <a:ln w="158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DE2099E-6B8B-8D14-DFEA-FA7A6A046E09}"/>
              </a:ext>
            </a:extLst>
          </p:cNvPr>
          <p:cNvSpPr txBox="1"/>
          <p:nvPr/>
        </p:nvSpPr>
        <p:spPr>
          <a:xfrm>
            <a:off x="81542" y="6367303"/>
            <a:ext cx="1027890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noProof="0" dirty="0"/>
              <a:t>[1] G. Zhang, D. Zhang, Y. He, J. Chen, F. Zhou, and Y. Chen, “Multi-Person Passive </a:t>
            </a:r>
            <a:r>
              <a:rPr lang="en-GB" sz="1100" noProof="0" dirty="0" err="1"/>
              <a:t>WiFi</a:t>
            </a:r>
            <a:r>
              <a:rPr lang="en-GB" sz="1100" noProof="0" dirty="0"/>
              <a:t> Indoor Localization With Intelligent </a:t>
            </a:r>
            <a:r>
              <a:rPr lang="en-GB" sz="1100" noProof="0" dirty="0" err="1"/>
              <a:t>ReflectingSurface</a:t>
            </a:r>
            <a:r>
              <a:rPr lang="en-GB" sz="1100" noProof="0" dirty="0"/>
              <a:t>,” IEEE Transactions on Wireless Communications, vol. 22,no. 10, pp. 6534–6546, Oct. 2023.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39657F0-5794-1E83-64E4-2547755ABB7A}"/>
              </a:ext>
            </a:extLst>
          </p:cNvPr>
          <p:cNvSpPr txBox="1"/>
          <p:nvPr/>
        </p:nvSpPr>
        <p:spPr>
          <a:xfrm>
            <a:off x="352275" y="4764390"/>
            <a:ext cx="2512226" cy="80021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b="1" noProof="0" dirty="0"/>
              <a:t>Configuring the IRS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1 packets → 0.8 </a:t>
            </a:r>
            <a:r>
              <a:rPr lang="en-GB" noProof="0" dirty="0" err="1"/>
              <a:t>ms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18776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20" grpId="0"/>
      <p:bldP spid="21" grpId="0"/>
      <p:bldP spid="240" grpId="0"/>
      <p:bldP spid="241" grpId="0" animBg="1"/>
      <p:bldP spid="254" grpId="0" animBg="1"/>
      <p:bldP spid="255" grpId="0"/>
      <p:bldP spid="261" grpId="0"/>
      <p:bldP spid="26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D92AF-C1A0-224B-67E2-EECCD59CF953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76654" y="97426"/>
            <a:ext cx="8068863" cy="860434"/>
          </a:xfrm>
        </p:spPr>
        <p:txBody>
          <a:bodyPr>
            <a:noAutofit/>
          </a:bodyPr>
          <a:lstStyle/>
          <a:p>
            <a:r>
              <a:rPr lang="en-GB" sz="3600" noProof="0" dirty="0"/>
              <a:t>Age of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8E20E-6079-7DAF-A9E4-7FB60D79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774BD-3A8C-4ADC-8C0D-70DC2C0D04B2}" type="slidenum">
              <a:rPr lang="en-GB" noProof="0" smtClean="0"/>
              <a:t>35</a:t>
            </a:fld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2210737-AE3C-4BDC-3B53-1FA441B1A121}"/>
                  </a:ext>
                </a:extLst>
              </p:cNvPr>
              <p:cNvSpPr txBox="1"/>
              <p:nvPr/>
            </p:nvSpPr>
            <p:spPr>
              <a:xfrm>
                <a:off x="76654" y="1220619"/>
                <a:ext cx="6109751" cy="1800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1" noProof="0" dirty="0"/>
                  <a:t>Link Status:</a:t>
                </a:r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noProof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noProof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2400" b="0" i="1" noProof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400" b="0" i="0" noProof="0" dirty="0">
                    <a:solidFill>
                      <a:srgbClr val="000000"/>
                    </a:solidFill>
                    <a:effectLst/>
                    <a:latin typeface="NimbusRomNo9L-Regu"/>
                  </a:rPr>
                  <a:t>: IRS re-config. (Interruption of transmissions</a:t>
                </a:r>
                <a:r>
                  <a:rPr lang="en-GB" sz="2400" noProof="0" dirty="0"/>
                  <a:t>)</a:t>
                </a:r>
                <a:endParaRPr lang="en-GB" sz="2400" b="0" i="0" noProof="0" dirty="0">
                  <a:solidFill>
                    <a:srgbClr val="000000"/>
                  </a:solidFill>
                  <a:effectLst/>
                  <a:latin typeface="NimbusRomNo9L-Regu"/>
                </a:endParaRPr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noProof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noProof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2400" b="0" i="1" noProof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400" b="0" i="0" noProof="0" dirty="0">
                    <a:solidFill>
                      <a:srgbClr val="000000"/>
                    </a:solidFill>
                    <a:effectLst/>
                    <a:latin typeface="NimbusRomNo9L-Regu"/>
                  </a:rPr>
                  <a:t>: Errors-free transmissions</a:t>
                </a:r>
                <a:r>
                  <a:rPr lang="en-GB" sz="2400" noProof="0" dirty="0"/>
                  <a:t> </a:t>
                </a:r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noProof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noProof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2400" b="0" i="1" noProof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2400" b="0" i="0" noProof="0" dirty="0">
                    <a:solidFill>
                      <a:srgbClr val="000000"/>
                    </a:solidFill>
                    <a:effectLst/>
                    <a:latin typeface="NimbusRomNo9L-Regu"/>
                  </a:rPr>
                  <a:t>: Transmissions with errors</a:t>
                </a:r>
                <a:r>
                  <a:rPr lang="en-GB" sz="2400" noProof="0" dirty="0"/>
                  <a:t>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2210737-AE3C-4BDC-3B53-1FA441B1A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4" y="1220619"/>
                <a:ext cx="6109751" cy="1800493"/>
              </a:xfrm>
              <a:prstGeom prst="rect">
                <a:avLst/>
              </a:prstGeom>
              <a:blipFill>
                <a:blip r:embed="rId2"/>
                <a:stretch>
                  <a:fillRect l="-1597" t="-2365" b="-2702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1A4F349-409B-5B47-81E3-2B3C68736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059" y="2038017"/>
            <a:ext cx="6109751" cy="37468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43A67A-0B8A-966C-BA73-72E70C8C0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97" y="3380901"/>
            <a:ext cx="5047863" cy="347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5164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0FB933-A7D6-CF45-3718-23C4FFB29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387" y="1347537"/>
            <a:ext cx="6220613" cy="46180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9D92AF-C1A0-224B-67E2-EECCD59CF953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76654" y="136525"/>
            <a:ext cx="8909691" cy="860434"/>
          </a:xfrm>
        </p:spPr>
        <p:txBody>
          <a:bodyPr>
            <a:noAutofit/>
          </a:bodyPr>
          <a:lstStyle/>
          <a:p>
            <a:r>
              <a:rPr lang="en-GB" sz="3600" noProof="0" dirty="0"/>
              <a:t>Age of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8E20E-6079-7DAF-A9E4-7FB60D79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774BD-3A8C-4ADC-8C0D-70DC2C0D04B2}" type="slidenum">
              <a:rPr lang="en-GB" noProof="0" smtClean="0"/>
              <a:t>36</a:t>
            </a:fld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2210737-AE3C-4BDC-3B53-1FA441B1A121}"/>
                  </a:ext>
                </a:extLst>
              </p:cNvPr>
              <p:cNvSpPr txBox="1"/>
              <p:nvPr/>
            </p:nvSpPr>
            <p:spPr>
              <a:xfrm>
                <a:off x="76654" y="1220619"/>
                <a:ext cx="6109751" cy="1800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1" noProof="0" dirty="0"/>
                  <a:t>Link Status:</a:t>
                </a:r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noProof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noProof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2400" b="0" i="1" noProof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400" b="0" i="0" noProof="0" dirty="0">
                    <a:solidFill>
                      <a:srgbClr val="000000"/>
                    </a:solidFill>
                    <a:effectLst/>
                    <a:latin typeface="NimbusRomNo9L-Regu"/>
                  </a:rPr>
                  <a:t>: IRS re-config. (Interruption of transmissions</a:t>
                </a:r>
                <a:r>
                  <a:rPr lang="en-GB" sz="2400" noProof="0" dirty="0"/>
                  <a:t>)</a:t>
                </a:r>
                <a:endParaRPr lang="en-GB" sz="2400" b="0" i="0" noProof="0" dirty="0">
                  <a:solidFill>
                    <a:srgbClr val="000000"/>
                  </a:solidFill>
                  <a:effectLst/>
                  <a:latin typeface="NimbusRomNo9L-Regu"/>
                </a:endParaRPr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noProof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noProof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2400" b="0" i="1" noProof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400" b="0" i="0" noProof="0" dirty="0">
                    <a:solidFill>
                      <a:srgbClr val="000000"/>
                    </a:solidFill>
                    <a:effectLst/>
                    <a:latin typeface="NimbusRomNo9L-Regu"/>
                  </a:rPr>
                  <a:t>: Errors-free transmissions</a:t>
                </a:r>
                <a:r>
                  <a:rPr lang="en-GB" sz="2400" noProof="0" dirty="0"/>
                  <a:t> </a:t>
                </a:r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noProof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noProof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2400" b="0" i="1" noProof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2400" b="0" i="0" noProof="0" dirty="0">
                    <a:solidFill>
                      <a:srgbClr val="000000"/>
                    </a:solidFill>
                    <a:effectLst/>
                    <a:latin typeface="NimbusRomNo9L-Regu"/>
                  </a:rPr>
                  <a:t>: Transmissions with errors</a:t>
                </a:r>
                <a:r>
                  <a:rPr lang="en-GB" sz="2400" noProof="0" dirty="0"/>
                  <a:t>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2210737-AE3C-4BDC-3B53-1FA441B1A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4" y="1220619"/>
                <a:ext cx="6109751" cy="1800493"/>
              </a:xfrm>
              <a:prstGeom prst="rect">
                <a:avLst/>
              </a:prstGeom>
              <a:blipFill>
                <a:blip r:embed="rId3"/>
                <a:stretch>
                  <a:fillRect l="-1597" t="-2365" b="-2702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42F2EA4-9A9E-8E88-8070-2B5537C2D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89" y="3429000"/>
            <a:ext cx="5047863" cy="347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8345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6933960" cy="787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 Light"/>
              </a:rPr>
              <a:t>Balancing Overhead - Throughput</a:t>
            </a:r>
            <a:endParaRPr lang="en-GB" sz="2800" b="0" strike="noStrike" spc="-1" noProof="0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89D9BD-DCEC-49A4-3B06-41CBB5A1C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5" y="1273105"/>
            <a:ext cx="5986911" cy="44076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D766AF-72FE-6F1E-A731-A4967D3B9DDD}"/>
              </a:ext>
            </a:extLst>
          </p:cNvPr>
          <p:cNvSpPr txBox="1"/>
          <p:nvPr/>
        </p:nvSpPr>
        <p:spPr>
          <a:xfrm>
            <a:off x="6410425" y="1457595"/>
            <a:ext cx="444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noProof="0" dirty="0"/>
              <a:t>Significant Impact of Overhead → 50%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30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grpSp>
        <p:nvGrpSpPr>
          <p:cNvPr id="83" name="Group 32"/>
          <p:cNvGrpSpPr/>
          <p:nvPr/>
        </p:nvGrpSpPr>
        <p:grpSpPr>
          <a:xfrm>
            <a:off x="10741320" y="-454680"/>
            <a:ext cx="2323440" cy="2323080"/>
            <a:chOff x="10741320" y="-454680"/>
            <a:chExt cx="2323440" cy="2323080"/>
          </a:xfrm>
        </p:grpSpPr>
        <p:sp>
          <p:nvSpPr>
            <p:cNvPr id="84" name="Freeform: Shape 33"/>
            <p:cNvSpPr/>
            <p:nvPr/>
          </p:nvSpPr>
          <p:spPr>
            <a:xfrm rot="18900000" flipH="1">
              <a:off x="11198160" y="-231120"/>
              <a:ext cx="1409400" cy="1876320"/>
            </a:xfrm>
            <a:custGeom>
              <a:avLst/>
              <a:gdLst/>
              <a:ahLst/>
              <a:cxnLst/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85" name="Rectangle 34"/>
            <p:cNvSpPr/>
            <p:nvPr/>
          </p:nvSpPr>
          <p:spPr>
            <a:xfrm rot="18900000" flipH="1">
              <a:off x="11405880" y="1282680"/>
              <a:ext cx="485280" cy="48528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</p:grpSp>
      <p:sp>
        <p:nvSpPr>
          <p:cNvPr id="86" name="Rectangle 36"/>
          <p:cNvSpPr/>
          <p:nvPr/>
        </p:nvSpPr>
        <p:spPr>
          <a:xfrm rot="2700000">
            <a:off x="2737440" y="6033600"/>
            <a:ext cx="645120" cy="64512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87" name="Isosceles Triangle 38"/>
          <p:cNvSpPr/>
          <p:nvPr/>
        </p:nvSpPr>
        <p:spPr>
          <a:xfrm>
            <a:off x="1343520" y="5721120"/>
            <a:ext cx="2261520" cy="1136520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pic>
        <p:nvPicPr>
          <p:cNvPr id="88" name="Picture 7"/>
          <p:cNvPicPr/>
          <p:nvPr/>
        </p:nvPicPr>
        <p:blipFill>
          <a:blip r:embed="rId2"/>
          <a:stretch/>
        </p:blipFill>
        <p:spPr>
          <a:xfrm>
            <a:off x="643320" y="757080"/>
            <a:ext cx="10904760" cy="5343120"/>
          </a:xfrm>
          <a:prstGeom prst="rect">
            <a:avLst/>
          </a:prstGeom>
          <a:ln w="0">
            <a:noFill/>
          </a:ln>
        </p:spPr>
      </p:pic>
      <p:grpSp>
        <p:nvGrpSpPr>
          <p:cNvPr id="89" name="Group 3"/>
          <p:cNvGrpSpPr/>
          <p:nvPr/>
        </p:nvGrpSpPr>
        <p:grpSpPr>
          <a:xfrm>
            <a:off x="10490040" y="6138360"/>
            <a:ext cx="1246680" cy="496080"/>
            <a:chOff x="10490040" y="6138360"/>
            <a:chExt cx="1246680" cy="496080"/>
          </a:xfrm>
        </p:grpSpPr>
        <p:sp>
          <p:nvSpPr>
            <p:cNvPr id="90" name="Rectangle 4"/>
            <p:cNvSpPr/>
            <p:nvPr/>
          </p:nvSpPr>
          <p:spPr>
            <a:xfrm>
              <a:off x="10490040" y="6138360"/>
              <a:ext cx="1246680" cy="49608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pic>
          <p:nvPicPr>
            <p:cNvPr id="91" name="Graphic 5"/>
            <p:cNvPicPr/>
            <p:nvPr/>
          </p:nvPicPr>
          <p:blipFill>
            <a:blip r:embed="rId3"/>
            <a:stretch/>
          </p:blipFill>
          <p:spPr>
            <a:xfrm>
              <a:off x="10503720" y="6324480"/>
              <a:ext cx="1232640" cy="25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92" name="TextBox 9"/>
          <p:cNvSpPr/>
          <p:nvPr/>
        </p:nvSpPr>
        <p:spPr>
          <a:xfrm>
            <a:off x="828957" y="886872"/>
            <a:ext cx="6301516" cy="156820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3200" b="0" strike="noStrike" spc="-1" noProof="0" dirty="0">
                <a:solidFill>
                  <a:srgbClr val="000000"/>
                </a:solidFill>
                <a:latin typeface="Calibri"/>
              </a:rPr>
              <a:t>Rejuvenating the IRS: Age of Information-based Policy for Reconfiguration</a:t>
            </a:r>
            <a:endParaRPr lang="en-GB" sz="3200" b="0" strike="noStrike" spc="-1" noProof="0" dirty="0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CC8CD-4A59-333A-FD1C-8FC348E8D910}"/>
              </a:ext>
            </a:extLst>
          </p:cNvPr>
          <p:cNvSpPr txBox="1"/>
          <p:nvPr/>
        </p:nvSpPr>
        <p:spPr>
          <a:xfrm>
            <a:off x="7893351" y="5575362"/>
            <a:ext cx="3480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Research Meeting 28 Aug. 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27D3FD-053E-3608-DEA5-4E7E1F982B2B}"/>
              </a:ext>
            </a:extLst>
          </p:cNvPr>
          <p:cNvSpPr txBox="1"/>
          <p:nvPr/>
        </p:nvSpPr>
        <p:spPr>
          <a:xfrm>
            <a:off x="3748455" y="6127134"/>
            <a:ext cx="66527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baseline="0" noProof="0" dirty="0">
                <a:latin typeface="NimbusRomNo9L-Regu"/>
              </a:rPr>
              <a:t>Jorge Torres Gomez, Joana Angjo, Moritz Garkisch, Vahid Jamali, Robert Schober, and Falko Dressler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832496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283779" y="208854"/>
            <a:ext cx="6933960" cy="787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 Light"/>
              </a:rPr>
              <a:t>Approach</a:t>
            </a:r>
            <a:endParaRPr lang="en-GB" sz="2800" b="0" strike="noStrike" spc="-1" noProof="0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98" name="Picture 58"/>
          <p:cNvPicPr/>
          <p:nvPr/>
        </p:nvPicPr>
        <p:blipFill>
          <a:blip r:embed="rId2"/>
          <a:stretch/>
        </p:blipFill>
        <p:spPr>
          <a:xfrm>
            <a:off x="1035000" y="3755520"/>
            <a:ext cx="3470760" cy="2597040"/>
          </a:xfrm>
          <a:prstGeom prst="rect">
            <a:avLst/>
          </a:prstGeom>
          <a:ln w="0"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3EFE7F8-43F5-167E-AC7A-DE71577C5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491" y="787680"/>
            <a:ext cx="6801193" cy="546762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1C0838A-EF59-EEB3-3B2E-AD5D3DB8641D}"/>
              </a:ext>
            </a:extLst>
          </p:cNvPr>
          <p:cNvSpPr/>
          <p:nvPr/>
        </p:nvSpPr>
        <p:spPr>
          <a:xfrm>
            <a:off x="1976997" y="4598913"/>
            <a:ext cx="2211302" cy="658091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4" name="TextBox 8"/>
          <p:cNvSpPr/>
          <p:nvPr/>
        </p:nvSpPr>
        <p:spPr>
          <a:xfrm>
            <a:off x="2722214" y="3439512"/>
            <a:ext cx="8683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GB" spc="-1" noProof="0" dirty="0">
                <a:solidFill>
                  <a:srgbClr val="000000"/>
                </a:solidFill>
                <a:latin typeface="Calibri"/>
              </a:rPr>
              <a:t>User</a:t>
            </a:r>
            <a:endParaRPr lang="en-GB" sz="1800" b="0" strike="noStrike" spc="-1" noProof="0" dirty="0">
              <a:latin typeface="Arial"/>
            </a:endParaRPr>
          </a:p>
        </p:txBody>
      </p:sp>
      <p:pic>
        <p:nvPicPr>
          <p:cNvPr id="125" name="Graphic 35" descr="Smart Phone with solid fill"/>
          <p:cNvPicPr/>
          <p:nvPr/>
        </p:nvPicPr>
        <p:blipFill>
          <a:blip r:embed="rId2"/>
          <a:stretch/>
        </p:blipFill>
        <p:spPr>
          <a:xfrm rot="1730551">
            <a:off x="3211898" y="4166662"/>
            <a:ext cx="616517" cy="570959"/>
          </a:xfrm>
          <a:prstGeom prst="rect">
            <a:avLst/>
          </a:prstGeom>
          <a:ln w="0">
            <a:noFill/>
          </a:ln>
        </p:spPr>
      </p:pic>
      <p:sp>
        <p:nvSpPr>
          <p:cNvPr id="127" name="PlaceHolder 1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255DAC-7A2D-4214-8EEB-05093A7AB0F8}" type="slidenum">
              <a:rPr lang="en-GB" sz="2000" b="0" strike="noStrike" spc="-1" noProof="0" smtClean="0">
                <a:solidFill>
                  <a:srgbClr val="8B8B8B"/>
                </a:solidFill>
                <a:latin typeface="Calibri"/>
              </a:rPr>
              <a:t>4</a:t>
            </a:fld>
            <a:endParaRPr lang="en-GB" sz="2000" b="0" strike="noStrike" spc="-1" noProof="0" dirty="0">
              <a:latin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CB85F9-3CB9-DD50-C2D0-F45F0CABF4ED}"/>
              </a:ext>
            </a:extLst>
          </p:cNvPr>
          <p:cNvSpPr txBox="1"/>
          <p:nvPr/>
        </p:nvSpPr>
        <p:spPr>
          <a:xfrm>
            <a:off x="1202024" y="1049159"/>
            <a:ext cx="683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SIM</a:t>
            </a:r>
            <a:endParaRPr lang="en-GB" noProof="0" dirty="0"/>
          </a:p>
        </p:txBody>
      </p:sp>
      <p:pic>
        <p:nvPicPr>
          <p:cNvPr id="5" name="Graphic 4" descr="Walk with solid fill">
            <a:extLst>
              <a:ext uri="{FF2B5EF4-FFF2-40B4-BE49-F238E27FC236}">
                <a16:creationId xmlns:a16="http://schemas.microsoft.com/office/drawing/2014/main" id="{22FCFF25-893D-61E7-CB67-2AA995CEE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0881" y="4081341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FB7504-D115-89CD-4F02-B8F3A388D14B}"/>
              </a:ext>
            </a:extLst>
          </p:cNvPr>
          <p:cNvSpPr txBox="1"/>
          <p:nvPr/>
        </p:nvSpPr>
        <p:spPr>
          <a:xfrm>
            <a:off x="4379178" y="702455"/>
            <a:ext cx="39413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913" indent="-342900">
              <a:buFont typeface="+mj-lt"/>
              <a:buAutoNum type="arabicPeriod"/>
            </a:pPr>
            <a:r>
              <a:rPr lang="en-GB" noProof="0" dirty="0"/>
              <a:t>Performance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Relative errors for localization</a:t>
            </a:r>
          </a:p>
          <a:p>
            <a:pPr marL="61913" indent="-342900">
              <a:buFont typeface="+mj-lt"/>
              <a:buAutoNum type="arabicPeriod"/>
            </a:pPr>
            <a:endParaRPr lang="en-GB" noProof="0" dirty="0"/>
          </a:p>
          <a:p>
            <a:pPr marL="61913" indent="-342900">
              <a:buFont typeface="+mj-lt"/>
              <a:buAutoNum type="arabicPeriod"/>
            </a:pPr>
            <a:r>
              <a:rPr lang="en-GB" noProof="0" dirty="0"/>
              <a:t>Complexity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Number of SIM layers</a:t>
            </a:r>
          </a:p>
          <a:p>
            <a:pPr marL="176213" lvl="1"/>
            <a:endParaRPr lang="en-GB" noProof="0" dirty="0"/>
          </a:p>
          <a:p>
            <a:pPr marL="61913" indent="-342900">
              <a:buFont typeface="+mj-lt"/>
              <a:buAutoNum type="arabicPeriod"/>
            </a:pPr>
            <a:r>
              <a:rPr lang="en-GB" noProof="0" dirty="0"/>
              <a:t>Overhead</a:t>
            </a:r>
          </a:p>
          <a:p>
            <a:pPr marL="519113" lvl="1" indent="-342900">
              <a:buFont typeface="Arial" panose="020B0604020202020204" pitchFamily="34" charset="0"/>
              <a:buChar char="•"/>
            </a:pPr>
            <a:r>
              <a:rPr lang="en-GB" noProof="0" dirty="0"/>
              <a:t>Localization</a:t>
            </a:r>
          </a:p>
          <a:p>
            <a:pPr marL="519113" lvl="1" indent="-342900">
              <a:buFont typeface="Arial" panose="020B0604020202020204" pitchFamily="34" charset="0"/>
              <a:buChar char="•"/>
            </a:pPr>
            <a:r>
              <a:rPr lang="en-GB" noProof="0" dirty="0"/>
              <a:t>SIM Configuration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09A05D-0197-23EE-8685-557329B0247A}"/>
              </a:ext>
            </a:extLst>
          </p:cNvPr>
          <p:cNvSpPr/>
          <p:nvPr/>
        </p:nvSpPr>
        <p:spPr>
          <a:xfrm>
            <a:off x="4157692" y="602387"/>
            <a:ext cx="4257459" cy="2811738"/>
          </a:xfrm>
          <a:custGeom>
            <a:avLst/>
            <a:gdLst>
              <a:gd name="connsiteX0" fmla="*/ 0 w 4257459"/>
              <a:gd name="connsiteY0" fmla="*/ 0 h 2811738"/>
              <a:gd name="connsiteX1" fmla="*/ 565634 w 4257459"/>
              <a:gd name="connsiteY1" fmla="*/ 0 h 2811738"/>
              <a:gd name="connsiteX2" fmla="*/ 1046118 w 4257459"/>
              <a:gd name="connsiteY2" fmla="*/ 0 h 2811738"/>
              <a:gd name="connsiteX3" fmla="*/ 1739476 w 4257459"/>
              <a:gd name="connsiteY3" fmla="*/ 0 h 2811738"/>
              <a:gd name="connsiteX4" fmla="*/ 2305110 w 4257459"/>
              <a:gd name="connsiteY4" fmla="*/ 0 h 2811738"/>
              <a:gd name="connsiteX5" fmla="*/ 2870744 w 4257459"/>
              <a:gd name="connsiteY5" fmla="*/ 0 h 2811738"/>
              <a:gd name="connsiteX6" fmla="*/ 3564101 w 4257459"/>
              <a:gd name="connsiteY6" fmla="*/ 0 h 2811738"/>
              <a:gd name="connsiteX7" fmla="*/ 4257459 w 4257459"/>
              <a:gd name="connsiteY7" fmla="*/ 0 h 2811738"/>
              <a:gd name="connsiteX8" fmla="*/ 4257459 w 4257459"/>
              <a:gd name="connsiteY8" fmla="*/ 618582 h 2811738"/>
              <a:gd name="connsiteX9" fmla="*/ 4257459 w 4257459"/>
              <a:gd name="connsiteY9" fmla="*/ 1124695 h 2811738"/>
              <a:gd name="connsiteX10" fmla="*/ 4257459 w 4257459"/>
              <a:gd name="connsiteY10" fmla="*/ 1630808 h 2811738"/>
              <a:gd name="connsiteX11" fmla="*/ 4257459 w 4257459"/>
              <a:gd name="connsiteY11" fmla="*/ 2193156 h 2811738"/>
              <a:gd name="connsiteX12" fmla="*/ 4257459 w 4257459"/>
              <a:gd name="connsiteY12" fmla="*/ 2811738 h 2811738"/>
              <a:gd name="connsiteX13" fmla="*/ 3776974 w 4257459"/>
              <a:gd name="connsiteY13" fmla="*/ 2811738 h 2811738"/>
              <a:gd name="connsiteX14" fmla="*/ 3083617 w 4257459"/>
              <a:gd name="connsiteY14" fmla="*/ 2811738 h 2811738"/>
              <a:gd name="connsiteX15" fmla="*/ 2560557 w 4257459"/>
              <a:gd name="connsiteY15" fmla="*/ 2811738 h 2811738"/>
              <a:gd name="connsiteX16" fmla="*/ 1952349 w 4257459"/>
              <a:gd name="connsiteY16" fmla="*/ 2811738 h 2811738"/>
              <a:gd name="connsiteX17" fmla="*/ 1258991 w 4257459"/>
              <a:gd name="connsiteY17" fmla="*/ 2811738 h 2811738"/>
              <a:gd name="connsiteX18" fmla="*/ 650783 w 4257459"/>
              <a:gd name="connsiteY18" fmla="*/ 2811738 h 2811738"/>
              <a:gd name="connsiteX19" fmla="*/ 0 w 4257459"/>
              <a:gd name="connsiteY19" fmla="*/ 2811738 h 2811738"/>
              <a:gd name="connsiteX20" fmla="*/ 0 w 4257459"/>
              <a:gd name="connsiteY20" fmla="*/ 2305625 h 2811738"/>
              <a:gd name="connsiteX21" fmla="*/ 0 w 4257459"/>
              <a:gd name="connsiteY21" fmla="*/ 1771395 h 2811738"/>
              <a:gd name="connsiteX22" fmla="*/ 0 w 4257459"/>
              <a:gd name="connsiteY22" fmla="*/ 1152813 h 2811738"/>
              <a:gd name="connsiteX23" fmla="*/ 0 w 4257459"/>
              <a:gd name="connsiteY23" fmla="*/ 590465 h 2811738"/>
              <a:gd name="connsiteX24" fmla="*/ 0 w 4257459"/>
              <a:gd name="connsiteY24" fmla="*/ 0 h 2811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7459" h="2811738" extrusionOk="0">
                <a:moveTo>
                  <a:pt x="0" y="0"/>
                </a:moveTo>
                <a:cubicBezTo>
                  <a:pt x="122378" y="-9188"/>
                  <a:pt x="283855" y="-5958"/>
                  <a:pt x="565634" y="0"/>
                </a:cubicBezTo>
                <a:cubicBezTo>
                  <a:pt x="847413" y="5958"/>
                  <a:pt x="903048" y="-22304"/>
                  <a:pt x="1046118" y="0"/>
                </a:cubicBezTo>
                <a:cubicBezTo>
                  <a:pt x="1189188" y="22304"/>
                  <a:pt x="1582390" y="-32358"/>
                  <a:pt x="1739476" y="0"/>
                </a:cubicBezTo>
                <a:cubicBezTo>
                  <a:pt x="1896562" y="32358"/>
                  <a:pt x="2117742" y="27612"/>
                  <a:pt x="2305110" y="0"/>
                </a:cubicBezTo>
                <a:cubicBezTo>
                  <a:pt x="2492478" y="-27612"/>
                  <a:pt x="2594114" y="23731"/>
                  <a:pt x="2870744" y="0"/>
                </a:cubicBezTo>
                <a:cubicBezTo>
                  <a:pt x="3147374" y="-23731"/>
                  <a:pt x="3400591" y="28598"/>
                  <a:pt x="3564101" y="0"/>
                </a:cubicBezTo>
                <a:cubicBezTo>
                  <a:pt x="3727611" y="-28598"/>
                  <a:pt x="3968965" y="32510"/>
                  <a:pt x="4257459" y="0"/>
                </a:cubicBezTo>
                <a:cubicBezTo>
                  <a:pt x="4248794" y="203147"/>
                  <a:pt x="4281183" y="353766"/>
                  <a:pt x="4257459" y="618582"/>
                </a:cubicBezTo>
                <a:cubicBezTo>
                  <a:pt x="4233735" y="883398"/>
                  <a:pt x="4240320" y="1023326"/>
                  <a:pt x="4257459" y="1124695"/>
                </a:cubicBezTo>
                <a:cubicBezTo>
                  <a:pt x="4274598" y="1226064"/>
                  <a:pt x="4235991" y="1378995"/>
                  <a:pt x="4257459" y="1630808"/>
                </a:cubicBezTo>
                <a:cubicBezTo>
                  <a:pt x="4278927" y="1882621"/>
                  <a:pt x="4256491" y="1937104"/>
                  <a:pt x="4257459" y="2193156"/>
                </a:cubicBezTo>
                <a:cubicBezTo>
                  <a:pt x="4258427" y="2449208"/>
                  <a:pt x="4238035" y="2525151"/>
                  <a:pt x="4257459" y="2811738"/>
                </a:cubicBezTo>
                <a:cubicBezTo>
                  <a:pt x="4039978" y="2811301"/>
                  <a:pt x="3910475" y="2801861"/>
                  <a:pt x="3776974" y="2811738"/>
                </a:cubicBezTo>
                <a:cubicBezTo>
                  <a:pt x="3643474" y="2821615"/>
                  <a:pt x="3360684" y="2778073"/>
                  <a:pt x="3083617" y="2811738"/>
                </a:cubicBezTo>
                <a:cubicBezTo>
                  <a:pt x="2806550" y="2845403"/>
                  <a:pt x="2798779" y="2789078"/>
                  <a:pt x="2560557" y="2811738"/>
                </a:cubicBezTo>
                <a:cubicBezTo>
                  <a:pt x="2322335" y="2834398"/>
                  <a:pt x="2175630" y="2812198"/>
                  <a:pt x="1952349" y="2811738"/>
                </a:cubicBezTo>
                <a:cubicBezTo>
                  <a:pt x="1729068" y="2811278"/>
                  <a:pt x="1582251" y="2793672"/>
                  <a:pt x="1258991" y="2811738"/>
                </a:cubicBezTo>
                <a:cubicBezTo>
                  <a:pt x="935731" y="2829804"/>
                  <a:pt x="776127" y="2799118"/>
                  <a:pt x="650783" y="2811738"/>
                </a:cubicBezTo>
                <a:cubicBezTo>
                  <a:pt x="525439" y="2824358"/>
                  <a:pt x="261694" y="2837878"/>
                  <a:pt x="0" y="2811738"/>
                </a:cubicBezTo>
                <a:cubicBezTo>
                  <a:pt x="-24896" y="2560625"/>
                  <a:pt x="-9588" y="2509526"/>
                  <a:pt x="0" y="2305625"/>
                </a:cubicBezTo>
                <a:cubicBezTo>
                  <a:pt x="9588" y="2101724"/>
                  <a:pt x="10154" y="1996463"/>
                  <a:pt x="0" y="1771395"/>
                </a:cubicBezTo>
                <a:cubicBezTo>
                  <a:pt x="-10154" y="1546327"/>
                  <a:pt x="17081" y="1338299"/>
                  <a:pt x="0" y="1152813"/>
                </a:cubicBezTo>
                <a:cubicBezTo>
                  <a:pt x="-17081" y="967327"/>
                  <a:pt x="-15536" y="806761"/>
                  <a:pt x="0" y="590465"/>
                </a:cubicBezTo>
                <a:cubicBezTo>
                  <a:pt x="15536" y="374169"/>
                  <a:pt x="2987" y="292047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A9578B-0DA6-8A6C-630F-9AA8481D8780}"/>
              </a:ext>
            </a:extLst>
          </p:cNvPr>
          <p:cNvSpPr txBox="1"/>
          <p:nvPr/>
        </p:nvSpPr>
        <p:spPr>
          <a:xfrm>
            <a:off x="4157692" y="140085"/>
            <a:ext cx="1236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noProof="0" dirty="0"/>
              <a:t>Variables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6427C5C-335D-84BA-C007-FAABA7C09B3E}"/>
              </a:ext>
            </a:extLst>
          </p:cNvPr>
          <p:cNvGrpSpPr>
            <a:grpSpLocks noChangeAspect="1"/>
          </p:cNvGrpSpPr>
          <p:nvPr/>
        </p:nvGrpSpPr>
        <p:grpSpPr>
          <a:xfrm>
            <a:off x="431806" y="1633350"/>
            <a:ext cx="871695" cy="904895"/>
            <a:chOff x="1851871" y="1287138"/>
            <a:chExt cx="1378238" cy="143072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341E559-512A-5006-7206-7E69BFF5AF7A}"/>
                </a:ext>
              </a:extLst>
            </p:cNvPr>
            <p:cNvGrpSpPr/>
            <p:nvPr/>
          </p:nvGrpSpPr>
          <p:grpSpPr>
            <a:xfrm>
              <a:off x="1871922" y="1287138"/>
              <a:ext cx="108640" cy="146399"/>
              <a:chOff x="1844231" y="869163"/>
              <a:chExt cx="108640" cy="146399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000C46F5-26FB-0084-67C2-EB3B0C9F5A45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EB9EA6D1-6727-AD1E-D281-43A8ED87357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BCF21980-63FC-4D10-7FDB-46DAA3C19639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718D2DB-AC2B-3FD6-97C1-0C11D2D62B11}"/>
                </a:ext>
              </a:extLst>
            </p:cNvPr>
            <p:cNvGrpSpPr/>
            <p:nvPr/>
          </p:nvGrpSpPr>
          <p:grpSpPr>
            <a:xfrm>
              <a:off x="1851871" y="1716303"/>
              <a:ext cx="108640" cy="146399"/>
              <a:chOff x="1844231" y="869163"/>
              <a:chExt cx="108640" cy="146399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9F3407D-6FBE-00D8-4B5A-A2BC5739927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F415D0B-6523-8E94-C1CB-11D52F81BCF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49D1F12D-52F0-7396-7BBE-3340B5A3C8E1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944C44A-9A41-1099-8688-F2D2F2C2CA2D}"/>
                </a:ext>
              </a:extLst>
            </p:cNvPr>
            <p:cNvGrpSpPr/>
            <p:nvPr/>
          </p:nvGrpSpPr>
          <p:grpSpPr>
            <a:xfrm>
              <a:off x="1858742" y="2138974"/>
              <a:ext cx="108640" cy="146399"/>
              <a:chOff x="1844231" y="869163"/>
              <a:chExt cx="108640" cy="146399"/>
            </a:xfrm>
          </p:grpSpPr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D1011D50-D7E3-1479-338F-C6607E1796F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3D7AB707-B631-5D4F-479C-74FE7662B19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1561B905-E5DA-E82D-7F45-064F39E62270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15BC20C-7702-7F2E-6C73-D102EC6F14F9}"/>
                </a:ext>
              </a:extLst>
            </p:cNvPr>
            <p:cNvGrpSpPr/>
            <p:nvPr/>
          </p:nvGrpSpPr>
          <p:grpSpPr>
            <a:xfrm>
              <a:off x="1858742" y="2571204"/>
              <a:ext cx="108640" cy="146399"/>
              <a:chOff x="1844231" y="869163"/>
              <a:chExt cx="108640" cy="146399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487E064B-674C-7DBA-D283-94A9491FDE99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55B1568-8067-DC41-84FA-C9C96B97650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B114AEF9-D846-7CB7-8276-CC47E25F6F33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730AD48-78AD-6624-88BA-B0EA0F91C00A}"/>
                </a:ext>
              </a:extLst>
            </p:cNvPr>
            <p:cNvGrpSpPr/>
            <p:nvPr/>
          </p:nvGrpSpPr>
          <p:grpSpPr>
            <a:xfrm>
              <a:off x="2279675" y="1290378"/>
              <a:ext cx="108640" cy="146399"/>
              <a:chOff x="1844231" y="869163"/>
              <a:chExt cx="108640" cy="146399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3EB53DAC-4B6D-506C-34F5-94D8ADEB2D4C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7157450F-E39A-26B0-B096-974B45ED946A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B3663173-747B-C63E-D9CE-2EF89FFC52F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F5BB323-004D-8846-8735-C57E5A06E01A}"/>
                </a:ext>
              </a:extLst>
            </p:cNvPr>
            <p:cNvGrpSpPr/>
            <p:nvPr/>
          </p:nvGrpSpPr>
          <p:grpSpPr>
            <a:xfrm>
              <a:off x="2274432" y="1710028"/>
              <a:ext cx="108640" cy="146399"/>
              <a:chOff x="1844231" y="869163"/>
              <a:chExt cx="108640" cy="146399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24BC83A-39CB-1241-6A9E-0C509796E10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4829E49D-FF1E-A37A-4F86-05C86E8F551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1994F20-96BB-4E9F-F11A-763B703AB3C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D172A5C-2EDA-02FE-5F7E-E490FB539E9C}"/>
                </a:ext>
              </a:extLst>
            </p:cNvPr>
            <p:cNvGrpSpPr/>
            <p:nvPr/>
          </p:nvGrpSpPr>
          <p:grpSpPr>
            <a:xfrm>
              <a:off x="2272598" y="2132570"/>
              <a:ext cx="108640" cy="146399"/>
              <a:chOff x="1844231" y="869163"/>
              <a:chExt cx="108640" cy="146399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8D1DB823-9D38-49F4-2384-CB6F019ADF5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26098FEF-8A8B-002E-4595-DB6D869901A2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032D473-8348-E48D-E5C1-AF4F79079E32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76CB613-C9E7-06C3-FA66-3915E0731DD7}"/>
                </a:ext>
              </a:extLst>
            </p:cNvPr>
            <p:cNvGrpSpPr/>
            <p:nvPr/>
          </p:nvGrpSpPr>
          <p:grpSpPr>
            <a:xfrm>
              <a:off x="2279055" y="2571467"/>
              <a:ext cx="108640" cy="146399"/>
              <a:chOff x="1844231" y="869163"/>
              <a:chExt cx="108640" cy="146399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4155642-6EE3-793E-2BB3-3A446A133D20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E50AD35B-7DA5-C990-E8E4-AB172C20F45E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79CD8C6-5968-3DFE-FCE5-958884617C1A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FEB8AA8-3585-9287-44F5-AD3B006F588E}"/>
                </a:ext>
              </a:extLst>
            </p:cNvPr>
            <p:cNvGrpSpPr/>
            <p:nvPr/>
          </p:nvGrpSpPr>
          <p:grpSpPr>
            <a:xfrm>
              <a:off x="2713716" y="1287138"/>
              <a:ext cx="108640" cy="146399"/>
              <a:chOff x="1844231" y="869163"/>
              <a:chExt cx="108640" cy="146399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B6601CA2-9E32-5843-CF45-1CE7379EE818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8E22EB10-0A15-C887-279B-784891BB58AE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F6CA211-95B6-9EAA-005A-BB44BDA6309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7E4B763-4FE9-6B3C-7FEA-820278C3C8B0}"/>
                </a:ext>
              </a:extLst>
            </p:cNvPr>
            <p:cNvGrpSpPr/>
            <p:nvPr/>
          </p:nvGrpSpPr>
          <p:grpSpPr>
            <a:xfrm>
              <a:off x="2693665" y="1716303"/>
              <a:ext cx="108640" cy="146399"/>
              <a:chOff x="1844231" y="869163"/>
              <a:chExt cx="108640" cy="146399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5D0EE98-859B-F445-7026-E58FD6390C1D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2D0B11E-28D2-D1C9-77F5-8BAA8DC9E269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B47FD8DA-01E7-6613-C150-D0065AAAD070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6C36962-C403-BAEA-7A82-B3EE0BF0BBEC}"/>
                </a:ext>
              </a:extLst>
            </p:cNvPr>
            <p:cNvGrpSpPr/>
            <p:nvPr/>
          </p:nvGrpSpPr>
          <p:grpSpPr>
            <a:xfrm>
              <a:off x="2700536" y="2138974"/>
              <a:ext cx="108640" cy="146399"/>
              <a:chOff x="1844231" y="869163"/>
              <a:chExt cx="108640" cy="146399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646F84D-7928-E1F7-9472-740F84DAE6B7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F96740F-06A6-DDEE-797C-76E33E43683E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A2159447-B139-ECB0-88D9-AAC966B85F8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24FFD6-7DBF-1965-C4E3-41A67F686232}"/>
                </a:ext>
              </a:extLst>
            </p:cNvPr>
            <p:cNvGrpSpPr/>
            <p:nvPr/>
          </p:nvGrpSpPr>
          <p:grpSpPr>
            <a:xfrm>
              <a:off x="2700536" y="2571204"/>
              <a:ext cx="108640" cy="146399"/>
              <a:chOff x="1844231" y="869163"/>
              <a:chExt cx="108640" cy="146399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6AA6E5C-830E-742F-1CEA-A468C250E2C4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E44137E-6AC4-1C18-6F11-DBC5048FDE4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535B01C0-7D1C-19BF-FE39-96385C60770A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D2D760E-C09D-FD33-1A15-E436A616D2AC}"/>
                </a:ext>
              </a:extLst>
            </p:cNvPr>
            <p:cNvGrpSpPr/>
            <p:nvPr/>
          </p:nvGrpSpPr>
          <p:grpSpPr>
            <a:xfrm>
              <a:off x="3121469" y="1290378"/>
              <a:ext cx="108640" cy="146399"/>
              <a:chOff x="1844231" y="869163"/>
              <a:chExt cx="108640" cy="146399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B64EAD3-1AD4-C098-C7D5-E133FB509169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71F047D-22A3-5696-1D5D-CF5AA3B9AB4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25CF993-E9AF-3F27-DF5B-EFB75BC4131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4062F58-A980-7573-C9D0-0BB8223B1115}"/>
                </a:ext>
              </a:extLst>
            </p:cNvPr>
            <p:cNvGrpSpPr/>
            <p:nvPr/>
          </p:nvGrpSpPr>
          <p:grpSpPr>
            <a:xfrm>
              <a:off x="3116226" y="1710028"/>
              <a:ext cx="108640" cy="146399"/>
              <a:chOff x="1844231" y="869163"/>
              <a:chExt cx="108640" cy="146399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140E3CCB-94EB-DAA4-3878-14EA7461F71D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C448D01-D509-4901-E288-3CB6C471D3B1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9B17D82-51EB-9820-FBB8-FEAD64B849E3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7ECC34C-99E0-EFFB-9440-06563ECF218A}"/>
                </a:ext>
              </a:extLst>
            </p:cNvPr>
            <p:cNvGrpSpPr/>
            <p:nvPr/>
          </p:nvGrpSpPr>
          <p:grpSpPr>
            <a:xfrm>
              <a:off x="3114392" y="2132570"/>
              <a:ext cx="108640" cy="146399"/>
              <a:chOff x="1844231" y="869163"/>
              <a:chExt cx="108640" cy="146399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BE523B2-313B-32B1-1D11-44D022A42C6F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8F7F46F-A2EB-B524-69E2-3D561DA24EE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891D2CE0-1289-EDF5-EEB3-B25E5CCB54AA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6D50EE7-61B3-0BAD-1E34-8143360E5A32}"/>
                </a:ext>
              </a:extLst>
            </p:cNvPr>
            <p:cNvGrpSpPr/>
            <p:nvPr/>
          </p:nvGrpSpPr>
          <p:grpSpPr>
            <a:xfrm>
              <a:off x="3120849" y="2571467"/>
              <a:ext cx="108640" cy="146399"/>
              <a:chOff x="1844231" y="869163"/>
              <a:chExt cx="108640" cy="146399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EB28311-98B1-7547-AF57-C3C4C25C155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CEB9B5B-0A96-83B8-A29C-CCDD4039A59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B4F06244-F3DE-1D85-CB3C-1EA1C4597BFC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B9D224CF-6FFE-850D-ED09-755756A53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683" y="1644560"/>
            <a:ext cx="1152529" cy="1181800"/>
          </a:xfrm>
          <a:prstGeom prst="rect">
            <a:avLst/>
          </a:prstGeom>
        </p:spPr>
      </p:pic>
      <p:sp>
        <p:nvSpPr>
          <p:cNvPr id="10" name="TextBox 33">
            <a:extLst>
              <a:ext uri="{FF2B5EF4-FFF2-40B4-BE49-F238E27FC236}">
                <a16:creationId xmlns:a16="http://schemas.microsoft.com/office/drawing/2014/main" id="{F8BB6525-2CD5-800A-E006-6949E090F567}"/>
              </a:ext>
            </a:extLst>
          </p:cNvPr>
          <p:cNvSpPr/>
          <p:nvPr/>
        </p:nvSpPr>
        <p:spPr>
          <a:xfrm>
            <a:off x="0" y="1257"/>
            <a:ext cx="3779631" cy="521766"/>
          </a:xfrm>
          <a:prstGeom prst="rect">
            <a:avLst/>
          </a:prstGeom>
          <a:solidFill>
            <a:srgbClr val="C00000">
              <a:alpha val="22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Problem Formulation</a:t>
            </a:r>
            <a:endParaRPr lang="en-GB" sz="2800" b="0" strike="noStrike" spc="-1" noProof="0" dirty="0">
              <a:latin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2BC127-1B7D-9A06-C03D-80391E5E8B0F}"/>
              </a:ext>
            </a:extLst>
          </p:cNvPr>
          <p:cNvSpPr txBox="1"/>
          <p:nvPr/>
        </p:nvSpPr>
        <p:spPr>
          <a:xfrm>
            <a:off x="6779277" y="3897838"/>
            <a:ext cx="2565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noProof="0" dirty="0"/>
              <a:t>Problem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ADE97A-8FC1-FCAD-E854-E76C17C14FE5}"/>
                  </a:ext>
                </a:extLst>
              </p:cNvPr>
              <p:cNvSpPr txBox="1"/>
              <p:nvPr/>
            </p:nvSpPr>
            <p:spPr>
              <a:xfrm>
                <a:off x="7342455" y="4249574"/>
                <a:ext cx="2211302" cy="7253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000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000" i="1" noProof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000" i="0" noProof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GB" sz="20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noProof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2000" b="0" i="0" noProof="0" smtClean="0">
                                      <a:latin typeface="Cambria Math" panose="02040503050406030204" pitchFamily="18" charset="0"/>
                                    </a:rPr>
                                    <m:t>upd</m:t>
                                  </m:r>
                                </m:sub>
                              </m:sSub>
                              <m:r>
                                <a:rPr lang="en-GB" sz="2000" b="0" i="1" noProof="0" smtClean="0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GB" sz="2000" b="0" i="1" noProof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sz="2000" b="0" i="1" noProof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000" b="0" i="1" noProof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GB" sz="2000" b="0" i="1" noProof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000" b="0" i="1" noProof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r>
                            <a:rPr lang="en-GB" sz="2000" b="0" i="1" noProof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f>
                            <m:fPr>
                              <m:ctrlPr>
                                <a:rPr lang="en-GB" sz="2000" i="1" noProof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noProof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en-GB" sz="2000" b="0" i="1" noProof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den>
                          </m:f>
                          <m:r>
                            <a:rPr lang="en-GB" sz="2000" b="0" i="1" noProof="0" smtClean="0">
                              <a:latin typeface="Cambria Math" panose="02040503050406030204" pitchFamily="18" charset="0"/>
                            </a:rPr>
                            <m:t> [</m:t>
                          </m:r>
                          <m:r>
                            <m:rPr>
                              <m:sty m:val="p"/>
                            </m:rPr>
                            <a:rPr lang="en-GB" sz="2000" b="0" i="0" noProof="0" smtClean="0">
                              <a:latin typeface="Cambria Math" panose="02040503050406030204" pitchFamily="18" charset="0"/>
                            </a:rPr>
                            <m:t>bit</m:t>
                          </m:r>
                          <m:r>
                            <a:rPr lang="en-GB" sz="2000" b="0" i="1" noProof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en-GB" sz="2000" b="0" i="0" noProof="0" smtClean="0"/>
                            <m:t>J</m:t>
                          </m:r>
                          <m:r>
                            <a:rPr lang="en-GB" sz="2000" b="0" i="1" noProof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GB" sz="2000" noProof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ADE97A-8FC1-FCAD-E854-E76C17C14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455" y="4249574"/>
                <a:ext cx="2211302" cy="7253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24EC9FDE-AD82-3F0D-5AE3-DBD81ACE533C}"/>
              </a:ext>
            </a:extLst>
          </p:cNvPr>
          <p:cNvSpPr/>
          <p:nvPr/>
        </p:nvSpPr>
        <p:spPr>
          <a:xfrm>
            <a:off x="6734466" y="3860410"/>
            <a:ext cx="5427054" cy="23653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11AB643-A4D3-29E0-3DB0-E6573DD8F5E5}"/>
              </a:ext>
            </a:extLst>
          </p:cNvPr>
          <p:cNvSpPr/>
          <p:nvPr/>
        </p:nvSpPr>
        <p:spPr>
          <a:xfrm rot="3372160">
            <a:off x="8605394" y="2962022"/>
            <a:ext cx="868320" cy="738984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366FA11-C40C-DF6E-35B7-3750E935452F}"/>
                  </a:ext>
                </a:extLst>
              </p:cNvPr>
              <p:cNvSpPr txBox="1"/>
              <p:nvPr/>
            </p:nvSpPr>
            <p:spPr>
              <a:xfrm>
                <a:off x="6780666" y="5181156"/>
                <a:ext cx="5380854" cy="9618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GB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GB" noProof="0" dirty="0"/>
                  <a:t>: Number of bits for a given localization accuracy.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GB" noProof="0" dirty="0"/>
                  <a:t>: Energy spent accomplishing a given localization accuracy</a:t>
                </a: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366FA11-C40C-DF6E-35B7-3750E9354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666" y="5181156"/>
                <a:ext cx="5380854" cy="961802"/>
              </a:xfrm>
              <a:prstGeom prst="rect">
                <a:avLst/>
              </a:prstGeom>
              <a:blipFill>
                <a:blip r:embed="rId7"/>
                <a:stretch>
                  <a:fillRect l="-906" t="-3797" r="-906" b="-949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8617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  <p:bldP spid="14" grpId="0" animBg="1"/>
      <p:bldP spid="8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308610" y="337596"/>
            <a:ext cx="3280410" cy="787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 Light"/>
              </a:rPr>
              <a:t>Approach</a:t>
            </a:r>
            <a:endParaRPr lang="en-GB" sz="2800" b="0" strike="noStrike" spc="-1" noProof="0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98" name="Picture 58"/>
          <p:cNvPicPr/>
          <p:nvPr/>
        </p:nvPicPr>
        <p:blipFill>
          <a:blip r:embed="rId2"/>
          <a:stretch/>
        </p:blipFill>
        <p:spPr>
          <a:xfrm>
            <a:off x="685800" y="3646170"/>
            <a:ext cx="4048560" cy="2843550"/>
          </a:xfrm>
          <a:prstGeom prst="rect">
            <a:avLst/>
          </a:prstGeom>
          <a:ln w="0"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3EFE7F8-43F5-167E-AC7A-DE71577C5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0"/>
            <a:ext cx="5141534" cy="4133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E97BCE-3FF8-3C93-22A0-60C5D4A1B2BB}"/>
              </a:ext>
            </a:extLst>
          </p:cNvPr>
          <p:cNvSpPr txBox="1"/>
          <p:nvPr/>
        </p:nvSpPr>
        <p:spPr>
          <a:xfrm>
            <a:off x="476010" y="1462872"/>
            <a:ext cx="616077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sz="2400" b="0" i="0" u="none" strike="noStrike" baseline="0" noProof="0" dirty="0">
                <a:latin typeface="NimbusRomNo9L-Regu"/>
              </a:rPr>
              <a:t>Errors-free transmissions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sz="2400" b="0" i="0" u="none" strike="noStrike" baseline="0" noProof="0" dirty="0">
                <a:latin typeface="NimbusRomNo9L-Regu"/>
              </a:rPr>
              <a:t>Transmissions with errors</a:t>
            </a:r>
            <a:endParaRPr lang="en-GB" sz="2400" noProof="0" dirty="0">
              <a:latin typeface="NimbusRomNo9L-Regu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sz="2400" b="0" i="0" u="none" strike="noStrike" baseline="0" noProof="0" dirty="0">
                <a:latin typeface="NimbusRomNo9L-Regu"/>
              </a:rPr>
              <a:t>Interruption of transmissions</a:t>
            </a:r>
            <a:endParaRPr lang="en-GB" sz="2400" noProof="0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2AA2D40-3853-A15A-FC84-112452D296AF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453161" y="4236764"/>
            <a:ext cx="2815920" cy="880560"/>
          </a:xfrm>
          <a:prstGeom prst="rect">
            <a:avLst/>
          </a:prstGeom>
          <a:ln w="0">
            <a:noFill/>
          </a:ln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19EB9392-9646-494A-7957-4BF69932B98F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5334001" y="4975484"/>
            <a:ext cx="2130120" cy="831240"/>
          </a:xfrm>
          <a:prstGeom prst="rect">
            <a:avLst/>
          </a:prstGeom>
          <a:ln w="0">
            <a:noFill/>
          </a:ln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AD87E574-0A5D-D1B2-CDC8-BF0798AFE18B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552521" y="6040724"/>
            <a:ext cx="1396080" cy="377640"/>
          </a:xfrm>
          <a:prstGeom prst="rect">
            <a:avLst/>
          </a:prstGeom>
          <a:ln w="0">
            <a:noFill/>
          </a:ln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37614DC6-6987-962C-7326-0322C4125C0D}"/>
              </a:ext>
            </a:extLst>
          </p:cNvPr>
          <p:cNvSpPr/>
          <p:nvPr/>
        </p:nvSpPr>
        <p:spPr>
          <a:xfrm>
            <a:off x="8480401" y="3703244"/>
            <a:ext cx="46764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(1)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9CBB7C58-5498-A1FD-44B8-4956E588A992}"/>
              </a:ext>
            </a:extLst>
          </p:cNvPr>
          <p:cNvSpPr/>
          <p:nvPr/>
        </p:nvSpPr>
        <p:spPr>
          <a:xfrm>
            <a:off x="8486161" y="4420364"/>
            <a:ext cx="46764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(2)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FA7BD31A-14B9-76FE-015D-CA800B380C65}"/>
              </a:ext>
            </a:extLst>
          </p:cNvPr>
          <p:cNvSpPr/>
          <p:nvPr/>
        </p:nvSpPr>
        <p:spPr>
          <a:xfrm>
            <a:off x="8480401" y="5137124"/>
            <a:ext cx="46764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(3)</a:t>
            </a:r>
            <a:endParaRPr lang="en-GB" sz="1600" b="0" strike="noStrike" spc="-1" noProof="0" dirty="0">
              <a:latin typeface="Arial"/>
            </a:endParaRPr>
          </a:p>
        </p:txBody>
      </p:sp>
      <p:pic>
        <p:nvPicPr>
          <p:cNvPr id="11" name="Picture 14">
            <a:extLst>
              <a:ext uri="{FF2B5EF4-FFF2-40B4-BE49-F238E27FC236}">
                <a16:creationId xmlns:a16="http://schemas.microsoft.com/office/drawing/2014/main" id="{E966B1AD-085B-86D2-5213-6DCABA326791}"/>
              </a:ext>
            </a:extLst>
          </p:cNvPr>
          <p:cNvPicPr/>
          <p:nvPr/>
        </p:nvPicPr>
        <p:blipFill>
          <a:blip r:embed="rId7"/>
          <a:srcRect t="8531"/>
          <a:stretch/>
        </p:blipFill>
        <p:spPr>
          <a:xfrm>
            <a:off x="5552521" y="3732404"/>
            <a:ext cx="2268000" cy="309240"/>
          </a:xfrm>
          <a:prstGeom prst="rect">
            <a:avLst/>
          </a:prstGeom>
          <a:ln w="0">
            <a:noFill/>
          </a:ln>
        </p:spPr>
      </p:pic>
      <p:sp>
        <p:nvSpPr>
          <p:cNvPr id="12" name="TextBox 15">
            <a:extLst>
              <a:ext uri="{FF2B5EF4-FFF2-40B4-BE49-F238E27FC236}">
                <a16:creationId xmlns:a16="http://schemas.microsoft.com/office/drawing/2014/main" id="{FE6F69E9-7AA0-2CBE-60C2-25DBBC54A168}"/>
              </a:ext>
            </a:extLst>
          </p:cNvPr>
          <p:cNvSpPr/>
          <p:nvPr/>
        </p:nvSpPr>
        <p:spPr>
          <a:xfrm>
            <a:off x="8513881" y="6039644"/>
            <a:ext cx="46764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(4)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89745DF5-F216-C1E3-4602-C9D654ACCF8F}"/>
              </a:ext>
            </a:extLst>
          </p:cNvPr>
          <p:cNvSpPr/>
          <p:nvPr/>
        </p:nvSpPr>
        <p:spPr>
          <a:xfrm>
            <a:off x="6507961" y="5217404"/>
            <a:ext cx="632160" cy="3891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8C523CEB-0091-0818-338B-43B6C9E3A133}"/>
              </a:ext>
            </a:extLst>
          </p:cNvPr>
          <p:cNvSpPr/>
          <p:nvPr/>
        </p:nvSpPr>
        <p:spPr>
          <a:xfrm>
            <a:off x="6236521" y="6021644"/>
            <a:ext cx="632160" cy="3891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4158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/>
      <p:bldP spid="13" grpId="0" animBg="1"/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6933960" cy="787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 Light"/>
              </a:rPr>
              <a:t>Balancing Overhead - Throughput</a:t>
            </a:r>
            <a:endParaRPr lang="en-GB" sz="2800" b="0" strike="noStrike" spc="-1" noProof="0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00" name="Grafik 28"/>
          <p:cNvPicPr/>
          <p:nvPr/>
        </p:nvPicPr>
        <p:blipFill>
          <a:blip r:embed="rId2"/>
          <a:stretch/>
        </p:blipFill>
        <p:spPr>
          <a:xfrm>
            <a:off x="6266040" y="1689120"/>
            <a:ext cx="5067720" cy="4938480"/>
          </a:xfrm>
          <a:prstGeom prst="rect">
            <a:avLst/>
          </a:prstGeom>
          <a:ln w="0">
            <a:noFill/>
          </a:ln>
        </p:spPr>
      </p:pic>
      <p:pic>
        <p:nvPicPr>
          <p:cNvPr id="301" name="Picture 10"/>
          <p:cNvPicPr/>
          <p:nvPr/>
        </p:nvPicPr>
        <p:blipFill>
          <a:blip r:embed="rId3"/>
          <a:srcRect l="23289" t="10709" r="22283" b="34619"/>
          <a:stretch/>
        </p:blipFill>
        <p:spPr>
          <a:xfrm>
            <a:off x="7356240" y="70200"/>
            <a:ext cx="2418840" cy="959760"/>
          </a:xfrm>
          <a:prstGeom prst="rect">
            <a:avLst/>
          </a:prstGeom>
          <a:ln w="0">
            <a:noFill/>
          </a:ln>
        </p:spPr>
      </p:pic>
      <p:sp>
        <p:nvSpPr>
          <p:cNvPr id="302" name="Straight Arrow Connector 9"/>
          <p:cNvSpPr/>
          <p:nvPr/>
        </p:nvSpPr>
        <p:spPr>
          <a:xfrm flipV="1">
            <a:off x="7644960" y="1029600"/>
            <a:ext cx="920520" cy="463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pic>
        <p:nvPicPr>
          <p:cNvPr id="303" name="Graphic 11" descr="Cell Tower with solid fill"/>
          <p:cNvPicPr/>
          <p:nvPr/>
        </p:nvPicPr>
        <p:blipFill>
          <a:blip r:embed="rId4"/>
          <a:stretch/>
        </p:blipFill>
        <p:spPr>
          <a:xfrm>
            <a:off x="7016400" y="1179720"/>
            <a:ext cx="628200" cy="628200"/>
          </a:xfrm>
          <a:prstGeom prst="rect">
            <a:avLst/>
          </a:prstGeom>
          <a:ln w="0">
            <a:noFill/>
          </a:ln>
        </p:spPr>
      </p:pic>
      <p:sp>
        <p:nvSpPr>
          <p:cNvPr id="304" name="Straight Arrow Connector 16"/>
          <p:cNvSpPr/>
          <p:nvPr/>
        </p:nvSpPr>
        <p:spPr>
          <a:xfrm>
            <a:off x="8565840" y="1030320"/>
            <a:ext cx="1116360" cy="3188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305" name="Textfeld 39"/>
          <p:cNvSpPr/>
          <p:nvPr/>
        </p:nvSpPr>
        <p:spPr>
          <a:xfrm>
            <a:off x="6817680" y="1711440"/>
            <a:ext cx="106092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Base Station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306" name="Textfeld 40"/>
          <p:cNvSpPr/>
          <p:nvPr/>
        </p:nvSpPr>
        <p:spPr>
          <a:xfrm>
            <a:off x="9775440" y="365760"/>
            <a:ext cx="1060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IRS</a:t>
            </a:r>
            <a:endParaRPr lang="en-GB" sz="1800" b="0" strike="noStrike" spc="-1" noProof="0" dirty="0">
              <a:latin typeface="Arial"/>
            </a:endParaRPr>
          </a:p>
        </p:txBody>
      </p:sp>
      <p:pic>
        <p:nvPicPr>
          <p:cNvPr id="307" name="Picture 25"/>
          <p:cNvPicPr/>
          <p:nvPr/>
        </p:nvPicPr>
        <p:blipFill>
          <a:blip r:embed="rId5"/>
          <a:stretch/>
        </p:blipFill>
        <p:spPr>
          <a:xfrm>
            <a:off x="370440" y="801360"/>
            <a:ext cx="4639680" cy="2466360"/>
          </a:xfrm>
          <a:prstGeom prst="rect">
            <a:avLst/>
          </a:prstGeom>
          <a:ln w="0">
            <a:noFill/>
          </a:ln>
        </p:spPr>
      </p:pic>
      <p:pic>
        <p:nvPicPr>
          <p:cNvPr id="308" name="Picture 5"/>
          <p:cNvPicPr/>
          <p:nvPr/>
        </p:nvPicPr>
        <p:blipFill>
          <a:blip r:embed="rId6"/>
          <a:stretch/>
        </p:blipFill>
        <p:spPr>
          <a:xfrm>
            <a:off x="758880" y="4094280"/>
            <a:ext cx="2815920" cy="880560"/>
          </a:xfrm>
          <a:prstGeom prst="rect">
            <a:avLst/>
          </a:prstGeom>
          <a:ln w="0">
            <a:noFill/>
          </a:ln>
        </p:spPr>
      </p:pic>
      <p:pic>
        <p:nvPicPr>
          <p:cNvPr id="309" name="Picture 7"/>
          <p:cNvPicPr/>
          <p:nvPr/>
        </p:nvPicPr>
        <p:blipFill>
          <a:blip r:embed="rId7"/>
          <a:stretch/>
        </p:blipFill>
        <p:spPr>
          <a:xfrm>
            <a:off x="639720" y="4833000"/>
            <a:ext cx="2130120" cy="831240"/>
          </a:xfrm>
          <a:prstGeom prst="rect">
            <a:avLst/>
          </a:prstGeom>
          <a:ln w="0">
            <a:noFill/>
          </a:ln>
        </p:spPr>
      </p:pic>
      <p:pic>
        <p:nvPicPr>
          <p:cNvPr id="310" name="Picture 9"/>
          <p:cNvPicPr/>
          <p:nvPr/>
        </p:nvPicPr>
        <p:blipFill>
          <a:blip r:embed="rId8"/>
          <a:stretch/>
        </p:blipFill>
        <p:spPr>
          <a:xfrm>
            <a:off x="858240" y="5898240"/>
            <a:ext cx="1396080" cy="377640"/>
          </a:xfrm>
          <a:prstGeom prst="rect">
            <a:avLst/>
          </a:prstGeom>
          <a:ln w="0">
            <a:noFill/>
          </a:ln>
        </p:spPr>
      </p:pic>
      <p:sp>
        <p:nvSpPr>
          <p:cNvPr id="311" name="TextBox 10"/>
          <p:cNvSpPr/>
          <p:nvPr/>
        </p:nvSpPr>
        <p:spPr>
          <a:xfrm>
            <a:off x="3786120" y="3560760"/>
            <a:ext cx="46764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(1)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312" name="TextBox 11"/>
          <p:cNvSpPr/>
          <p:nvPr/>
        </p:nvSpPr>
        <p:spPr>
          <a:xfrm>
            <a:off x="3791880" y="4277880"/>
            <a:ext cx="46764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(2)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313" name="TextBox 12"/>
          <p:cNvSpPr/>
          <p:nvPr/>
        </p:nvSpPr>
        <p:spPr>
          <a:xfrm>
            <a:off x="3786120" y="4994640"/>
            <a:ext cx="46764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(3)</a:t>
            </a:r>
            <a:endParaRPr lang="en-GB" sz="1600" b="0" strike="noStrike" spc="-1" noProof="0" dirty="0">
              <a:latin typeface="Arial"/>
            </a:endParaRPr>
          </a:p>
        </p:txBody>
      </p:sp>
      <p:pic>
        <p:nvPicPr>
          <p:cNvPr id="314" name="Picture 14"/>
          <p:cNvPicPr/>
          <p:nvPr/>
        </p:nvPicPr>
        <p:blipFill>
          <a:blip r:embed="rId9"/>
          <a:srcRect t="8531"/>
          <a:stretch/>
        </p:blipFill>
        <p:spPr>
          <a:xfrm>
            <a:off x="858240" y="3589920"/>
            <a:ext cx="2268000" cy="309240"/>
          </a:xfrm>
          <a:prstGeom prst="rect">
            <a:avLst/>
          </a:prstGeom>
          <a:ln w="0">
            <a:noFill/>
          </a:ln>
        </p:spPr>
      </p:pic>
      <p:sp>
        <p:nvSpPr>
          <p:cNvPr id="315" name="TextBox 15"/>
          <p:cNvSpPr/>
          <p:nvPr/>
        </p:nvSpPr>
        <p:spPr>
          <a:xfrm>
            <a:off x="3819600" y="5897160"/>
            <a:ext cx="46764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(4)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316" name="Rectangle 16"/>
          <p:cNvSpPr/>
          <p:nvPr/>
        </p:nvSpPr>
        <p:spPr>
          <a:xfrm>
            <a:off x="1813680" y="5074920"/>
            <a:ext cx="632160" cy="3891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317" name="Rectangle 17"/>
          <p:cNvSpPr/>
          <p:nvPr/>
        </p:nvSpPr>
        <p:spPr>
          <a:xfrm>
            <a:off x="1542240" y="5879160"/>
            <a:ext cx="632160" cy="3891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6933960" cy="787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 Light"/>
              </a:rPr>
              <a:t>Balancing Overhead - Throughput</a:t>
            </a:r>
            <a:endParaRPr lang="en-GB" sz="2800" b="0" strike="noStrike" spc="-1" noProof="0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19" name="Picture 5"/>
          <p:cNvPicPr/>
          <p:nvPr/>
        </p:nvPicPr>
        <p:blipFill>
          <a:blip r:embed="rId2"/>
          <a:stretch/>
        </p:blipFill>
        <p:spPr>
          <a:xfrm>
            <a:off x="528120" y="1287360"/>
            <a:ext cx="2815920" cy="880560"/>
          </a:xfrm>
          <a:prstGeom prst="rect">
            <a:avLst/>
          </a:prstGeom>
          <a:ln w="0">
            <a:noFill/>
          </a:ln>
        </p:spPr>
      </p:pic>
      <p:sp>
        <p:nvSpPr>
          <p:cNvPr id="320" name="TextBox 10"/>
          <p:cNvSpPr/>
          <p:nvPr/>
        </p:nvSpPr>
        <p:spPr>
          <a:xfrm>
            <a:off x="3555720" y="754200"/>
            <a:ext cx="46764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(1)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321" name="TextBox 11"/>
          <p:cNvSpPr/>
          <p:nvPr/>
        </p:nvSpPr>
        <p:spPr>
          <a:xfrm>
            <a:off x="3561480" y="1470960"/>
            <a:ext cx="46764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(2)</a:t>
            </a:r>
            <a:endParaRPr lang="en-GB" sz="1600" b="0" strike="noStrike" spc="-1" noProof="0" dirty="0">
              <a:latin typeface="Arial"/>
            </a:endParaRPr>
          </a:p>
        </p:txBody>
      </p:sp>
      <p:pic>
        <p:nvPicPr>
          <p:cNvPr id="322" name="Picture 14"/>
          <p:cNvPicPr/>
          <p:nvPr/>
        </p:nvPicPr>
        <p:blipFill>
          <a:blip r:embed="rId3"/>
          <a:srcRect t="8531"/>
          <a:stretch/>
        </p:blipFill>
        <p:spPr>
          <a:xfrm>
            <a:off x="627840" y="783000"/>
            <a:ext cx="2268000" cy="309240"/>
          </a:xfrm>
          <a:prstGeom prst="rect">
            <a:avLst/>
          </a:prstGeom>
          <a:ln w="0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F08BB8-16A2-4E5C-7DF9-9776E70B2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58" y="2357820"/>
            <a:ext cx="5091562" cy="40010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7DD2EE-9277-DAFF-E3E6-57014D0C2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0"/>
            <a:ext cx="5141534" cy="4133391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6933960" cy="787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 Light"/>
              </a:rPr>
              <a:t>Balancing Overhead - Throughput</a:t>
            </a:r>
            <a:endParaRPr lang="en-GB" sz="2800" b="0" strike="noStrike" spc="-1" noProof="0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28" name="Picture 12"/>
          <p:cNvPicPr/>
          <p:nvPr/>
        </p:nvPicPr>
        <p:blipFill>
          <a:blip r:embed="rId2"/>
          <a:srcRect b="11563"/>
          <a:stretch/>
        </p:blipFill>
        <p:spPr>
          <a:xfrm>
            <a:off x="5877720" y="3803040"/>
            <a:ext cx="5440320" cy="288468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TextBox 13"/>
              <p:cNvSpPr txBox="1"/>
              <p:nvPr/>
            </p:nvSpPr>
            <p:spPr>
              <a:xfrm>
                <a:off x="7949520" y="6476040"/>
                <a:ext cx="671040" cy="3844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d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29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520" y="6476040"/>
                <a:ext cx="671040" cy="384480"/>
              </a:xfrm>
              <a:prstGeom prst="rect">
                <a:avLst/>
              </a:prstGeom>
              <a:blipFill>
                <a:blip r:embed="rId3"/>
                <a:stretch>
                  <a:fillRect b="-1269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0" name="TextBox 15"/>
          <p:cNvSpPr/>
          <p:nvPr/>
        </p:nvSpPr>
        <p:spPr>
          <a:xfrm>
            <a:off x="7281720" y="6501960"/>
            <a:ext cx="5382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 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332" name="Oval 16"/>
          <p:cNvSpPr/>
          <p:nvPr/>
        </p:nvSpPr>
        <p:spPr>
          <a:xfrm>
            <a:off x="7143840" y="4343400"/>
            <a:ext cx="1294920" cy="561600"/>
          </a:xfrm>
          <a:prstGeom prst="ellipse">
            <a:avLst/>
          </a:prstGeom>
          <a:noFill/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3" name="TextBox 17"/>
              <p:cNvSpPr txBox="1"/>
              <p:nvPr/>
            </p:nvSpPr>
            <p:spPr>
              <a:xfrm>
                <a:off x="7414200" y="3896640"/>
                <a:ext cx="56376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33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200" y="3896640"/>
                <a:ext cx="563760" cy="369000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4" name="Oval 18"/>
          <p:cNvSpPr/>
          <p:nvPr/>
        </p:nvSpPr>
        <p:spPr>
          <a:xfrm>
            <a:off x="8801280" y="3845880"/>
            <a:ext cx="1294920" cy="561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5" name="TextBox 19"/>
              <p:cNvSpPr txBox="1"/>
              <p:nvPr/>
            </p:nvSpPr>
            <p:spPr>
              <a:xfrm>
                <a:off x="8620920" y="3527280"/>
                <a:ext cx="66348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i="0" noProof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35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0920" y="3527280"/>
                <a:ext cx="663480" cy="369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FCA7646-BCE0-EC1B-FF8F-9F24380A49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359" y="2388315"/>
            <a:ext cx="5499581" cy="4220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5A17CC-1907-E290-84E4-5F49F244AD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368" y="787693"/>
            <a:ext cx="4009632" cy="453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461335-BC5E-4E5A-58F7-DA299E1DAC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161" y="1397830"/>
            <a:ext cx="3615242" cy="6638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97FCAE-F564-8DEA-F2D8-1388C70CFDA1}"/>
              </a:ext>
            </a:extLst>
          </p:cNvPr>
          <p:cNvSpPr txBox="1"/>
          <p:nvPr/>
        </p:nvSpPr>
        <p:spPr>
          <a:xfrm>
            <a:off x="4810125" y="829801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04ED0-E1CC-10EC-1DE4-E3FF87EE3AC0}"/>
              </a:ext>
            </a:extLst>
          </p:cNvPr>
          <p:cNvSpPr txBox="1"/>
          <p:nvPr/>
        </p:nvSpPr>
        <p:spPr>
          <a:xfrm>
            <a:off x="4810125" y="1450272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(2)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0FA65C-6663-AA74-97C0-B0EDE8B806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3598" y="1"/>
            <a:ext cx="4265935" cy="34294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0" y="114300"/>
            <a:ext cx="5314950" cy="787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 Light"/>
              </a:rPr>
              <a:t>Balancing Overhead - Throughput</a:t>
            </a:r>
            <a:endParaRPr lang="en-GB" sz="2800" b="0" strike="noStrike" spc="-1" noProof="0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FE7C6-E97A-A57F-DD1C-AD1234AC0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37" y="1690450"/>
            <a:ext cx="5047863" cy="34770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7F1803-5624-908F-87DB-7E09385DD5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36"/>
          <a:stretch/>
        </p:blipFill>
        <p:spPr>
          <a:xfrm>
            <a:off x="6724331" y="209400"/>
            <a:ext cx="4564975" cy="321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660CD4-96E1-9DFB-4C9D-C9974EE0B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443" y="3777218"/>
            <a:ext cx="3417834" cy="30807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CE170F-B140-B973-AC99-07F82F5ECC96}"/>
              </a:ext>
            </a:extLst>
          </p:cNvPr>
          <p:cNvSpPr txBox="1"/>
          <p:nvPr/>
        </p:nvSpPr>
        <p:spPr>
          <a:xfrm>
            <a:off x="10645540" y="4644000"/>
            <a:ext cx="12875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IRS</a:t>
            </a:r>
          </a:p>
          <a:p>
            <a:r>
              <a:rPr lang="en-GB" noProof="0" dirty="0"/>
              <a:t>illuminated</a:t>
            </a:r>
          </a:p>
          <a:p>
            <a:r>
              <a:rPr lang="en-GB" noProof="0" dirty="0"/>
              <a:t>area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20DEA-283E-8E80-AE2C-F9823F2DB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>
            <a:extLst>
              <a:ext uri="{FF2B5EF4-FFF2-40B4-BE49-F238E27FC236}">
                <a16:creationId xmlns:a16="http://schemas.microsoft.com/office/drawing/2014/main" id="{D70F32F6-D2CF-8CC7-55FB-26D022723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812030" cy="787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 Light"/>
              </a:rPr>
              <a:t>Balancing Overhead - Throughput</a:t>
            </a:r>
            <a:endParaRPr lang="en-GB" sz="2800" b="0" strike="noStrike" spc="-1" noProof="0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CEEBC3-1A4F-8C2E-2176-E119A8223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34" y="1481796"/>
            <a:ext cx="3798961" cy="26168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1A2A29-F6EB-8063-3CC6-A374667D9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009" y="-15801"/>
            <a:ext cx="3689280" cy="28060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C4BAA6-23FC-DECB-26BD-8904A909D583}"/>
                  </a:ext>
                </a:extLst>
              </p:cNvPr>
              <p:cNvSpPr txBox="1"/>
              <p:nvPr/>
            </p:nvSpPr>
            <p:spPr>
              <a:xfrm>
                <a:off x="5242920" y="387564"/>
                <a:ext cx="2511575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1800" b="1" i="0" u="none" strike="noStrike" baseline="0" noProof="0" dirty="0">
                    <a:latin typeface="NimbusRomNo9L-Medi"/>
                  </a:rPr>
                  <a:t>Step 1.</a:t>
                </a:r>
                <a:r>
                  <a:rPr lang="en-GB" sz="1800" b="0" i="0" u="none" strike="noStrike" baseline="0" noProof="0" dirty="0">
                    <a:latin typeface="NimbusRomNo9L-Medi"/>
                  </a:rPr>
                  <a:t> </a:t>
                </a:r>
              </a:p>
              <a:p>
                <a:pPr algn="r"/>
                <a:r>
                  <a:rPr lang="en-GB" sz="1800" b="0" i="0" u="none" strike="noStrike" baseline="0" noProof="0" dirty="0">
                    <a:latin typeface="NimbusRomNo9L-Medi"/>
                  </a:rPr>
                  <a:t>Evaluate the radius for the illuminated area  </a:t>
                </a:r>
                <a14:m>
                  <m:oMath xmlns:m="http://schemas.openxmlformats.org/officeDocument/2006/math">
                    <m:r>
                      <a:rPr lang="en-GB" sz="1800" b="0" i="1" u="none" strike="noStrike" baseline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GB" sz="1800" b="0" i="1" u="none" strike="noStrike" baseline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u="none" strike="noStrike" baseline="0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800" b="0" i="0" u="none" strike="noStrike" baseline="0" noProof="0" smtClea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GB" sz="1800" b="0" i="1" u="none" strike="noStrike" baseline="0" noProof="0" smtClean="0">
                        <a:latin typeface="Cambria Math" panose="02040503050406030204" pitchFamily="18" charset="0"/>
                      </a:rPr>
                      <m:t> = 0.3</m:t>
                    </m:r>
                  </m:oMath>
                </a14:m>
                <a:r>
                  <a:rPr lang="en-GB" sz="1800" b="0" i="0" u="none" strike="noStrike" baseline="0" noProof="0" dirty="0">
                    <a:latin typeface="CMR10"/>
                  </a:rPr>
                  <a:t>m</a:t>
                </a:r>
                <a:endParaRPr lang="en-GB" noProof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C4BAA6-23FC-DECB-26BD-8904A909D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920" y="387564"/>
                <a:ext cx="2511575" cy="1200329"/>
              </a:xfrm>
              <a:prstGeom prst="rect">
                <a:avLst/>
              </a:prstGeom>
              <a:blipFill>
                <a:blip r:embed="rId4"/>
                <a:stretch>
                  <a:fillRect t="-3061" r="-4126" b="-765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96CF75B-BAF4-2ADD-1D1D-D677B6344D70}"/>
              </a:ext>
            </a:extLst>
          </p:cNvPr>
          <p:cNvSpPr txBox="1"/>
          <p:nvPr/>
        </p:nvSpPr>
        <p:spPr>
          <a:xfrm>
            <a:off x="7938495" y="2967334"/>
            <a:ext cx="25115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i="0" u="none" strike="noStrike" baseline="0" noProof="0" dirty="0">
                <a:latin typeface="NimbusRomNo9L-Medi"/>
              </a:rPr>
              <a:t>Step 2.</a:t>
            </a:r>
            <a:r>
              <a:rPr lang="en-GB" sz="1800" b="0" i="0" u="none" strike="noStrike" baseline="0" noProof="0" dirty="0">
                <a:latin typeface="NimbusRomNo9L-Medi"/>
              </a:rPr>
              <a:t> </a:t>
            </a:r>
          </a:p>
          <a:p>
            <a:r>
              <a:rPr lang="en-GB" sz="1800" b="0" i="0" u="none" strike="noStrike" baseline="0" noProof="0" dirty="0">
                <a:latin typeface="NimbusRomNo9L-Medi"/>
              </a:rPr>
              <a:t>Evaluate the proportion of time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1746F4-74FF-6C05-16A7-85F33E554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893" y="2120588"/>
            <a:ext cx="3347099" cy="26168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94D9DB-6411-1469-BE8E-D2A2B9D12C81}"/>
              </a:ext>
            </a:extLst>
          </p:cNvPr>
          <p:cNvSpPr txBox="1"/>
          <p:nvPr/>
        </p:nvSpPr>
        <p:spPr>
          <a:xfrm>
            <a:off x="5574959" y="5263362"/>
            <a:ext cx="25115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 noProof="0" dirty="0">
                <a:latin typeface="NimbusRomNo9L-Medi"/>
              </a:rPr>
              <a:t>S</a:t>
            </a:r>
            <a:r>
              <a:rPr lang="en-GB" sz="1800" b="1" i="0" u="none" strike="noStrike" baseline="0" noProof="0" dirty="0">
                <a:latin typeface="NimbusRomNo9L-Medi"/>
              </a:rPr>
              <a:t>tep 3.</a:t>
            </a:r>
          </a:p>
          <a:p>
            <a:pPr algn="r"/>
            <a:r>
              <a:rPr lang="en-GB" sz="1800" b="0" i="0" u="none" strike="noStrike" baseline="0" noProof="0" dirty="0">
                <a:latin typeface="NimbusRomNo9L-Medi"/>
              </a:rPr>
              <a:t>Evaluate the average </a:t>
            </a:r>
            <a:r>
              <a:rPr lang="en-GB" sz="1800" b="0" i="0" u="none" strike="noStrike" baseline="0" noProof="0" dirty="0" err="1">
                <a:latin typeface="NimbusRomNo9L-Medi"/>
              </a:rPr>
              <a:t>PAoI</a:t>
            </a:r>
            <a:endParaRPr lang="en-GB" sz="1800" b="0" i="0" u="none" strike="noStrike" baseline="0" noProof="0" dirty="0">
              <a:latin typeface="NimbusRomNo9L-Med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813474-E63D-36E7-525C-4875360EE6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4987" y="4067791"/>
            <a:ext cx="3661433" cy="280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2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4FD083-97BD-B662-0A2E-25015D162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30">
            <a:extLst>
              <a:ext uri="{FF2B5EF4-FFF2-40B4-BE49-F238E27FC236}">
                <a16:creationId xmlns:a16="http://schemas.microsoft.com/office/drawing/2014/main" id="{0DCDA30D-23A1-FAD3-B9BA-7A24D108B391}"/>
              </a:ext>
            </a:extLst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grpSp>
        <p:nvGrpSpPr>
          <p:cNvPr id="83" name="Group 32">
            <a:extLst>
              <a:ext uri="{FF2B5EF4-FFF2-40B4-BE49-F238E27FC236}">
                <a16:creationId xmlns:a16="http://schemas.microsoft.com/office/drawing/2014/main" id="{0D1A2E05-FADB-6A1D-50B5-C26EACEB1822}"/>
              </a:ext>
            </a:extLst>
          </p:cNvPr>
          <p:cNvGrpSpPr/>
          <p:nvPr/>
        </p:nvGrpSpPr>
        <p:grpSpPr>
          <a:xfrm>
            <a:off x="10741320" y="-454680"/>
            <a:ext cx="2323440" cy="2323080"/>
            <a:chOff x="10741320" y="-454680"/>
            <a:chExt cx="2323440" cy="2323080"/>
          </a:xfrm>
        </p:grpSpPr>
        <p:sp>
          <p:nvSpPr>
            <p:cNvPr id="84" name="Freeform: Shape 33">
              <a:extLst>
                <a:ext uri="{FF2B5EF4-FFF2-40B4-BE49-F238E27FC236}">
                  <a16:creationId xmlns:a16="http://schemas.microsoft.com/office/drawing/2014/main" id="{278F4D48-B78A-D238-047D-BD6FE845B99F}"/>
                </a:ext>
              </a:extLst>
            </p:cNvPr>
            <p:cNvSpPr/>
            <p:nvPr/>
          </p:nvSpPr>
          <p:spPr>
            <a:xfrm rot="18900000" flipH="1">
              <a:off x="11198160" y="-231120"/>
              <a:ext cx="1409400" cy="1876320"/>
            </a:xfrm>
            <a:custGeom>
              <a:avLst/>
              <a:gdLst/>
              <a:ahLst/>
              <a:cxnLst/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85" name="Rectangle 34">
              <a:extLst>
                <a:ext uri="{FF2B5EF4-FFF2-40B4-BE49-F238E27FC236}">
                  <a16:creationId xmlns:a16="http://schemas.microsoft.com/office/drawing/2014/main" id="{28BDA02E-1D4A-ED5E-8611-C6B4D91684A4}"/>
                </a:ext>
              </a:extLst>
            </p:cNvPr>
            <p:cNvSpPr/>
            <p:nvPr/>
          </p:nvSpPr>
          <p:spPr>
            <a:xfrm rot="18900000" flipH="1">
              <a:off x="11405880" y="1282680"/>
              <a:ext cx="485280" cy="48528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</p:grpSp>
      <p:sp>
        <p:nvSpPr>
          <p:cNvPr id="86" name="Rectangle 36">
            <a:extLst>
              <a:ext uri="{FF2B5EF4-FFF2-40B4-BE49-F238E27FC236}">
                <a16:creationId xmlns:a16="http://schemas.microsoft.com/office/drawing/2014/main" id="{7A27AFC2-DD07-6553-12EF-5FD2BD0794F4}"/>
              </a:ext>
            </a:extLst>
          </p:cNvPr>
          <p:cNvSpPr/>
          <p:nvPr/>
        </p:nvSpPr>
        <p:spPr>
          <a:xfrm rot="2700000">
            <a:off x="2737440" y="6033600"/>
            <a:ext cx="645120" cy="64512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87" name="Isosceles Triangle 38">
            <a:extLst>
              <a:ext uri="{FF2B5EF4-FFF2-40B4-BE49-F238E27FC236}">
                <a16:creationId xmlns:a16="http://schemas.microsoft.com/office/drawing/2014/main" id="{DD8DB2B1-99A0-56F8-28A3-5E366E47FB91}"/>
              </a:ext>
            </a:extLst>
          </p:cNvPr>
          <p:cNvSpPr/>
          <p:nvPr/>
        </p:nvSpPr>
        <p:spPr>
          <a:xfrm>
            <a:off x="1343520" y="5721120"/>
            <a:ext cx="2261520" cy="1136520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pic>
        <p:nvPicPr>
          <p:cNvPr id="88" name="Picture 7">
            <a:extLst>
              <a:ext uri="{FF2B5EF4-FFF2-40B4-BE49-F238E27FC236}">
                <a16:creationId xmlns:a16="http://schemas.microsoft.com/office/drawing/2014/main" id="{5D7F569A-E23E-CABB-D62F-21CCB179D72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43320" y="757080"/>
            <a:ext cx="10904760" cy="5343120"/>
          </a:xfrm>
          <a:prstGeom prst="rect">
            <a:avLst/>
          </a:prstGeom>
          <a:ln w="0">
            <a:noFill/>
          </a:ln>
        </p:spPr>
      </p:pic>
      <p:grpSp>
        <p:nvGrpSpPr>
          <p:cNvPr id="89" name="Group 3">
            <a:extLst>
              <a:ext uri="{FF2B5EF4-FFF2-40B4-BE49-F238E27FC236}">
                <a16:creationId xmlns:a16="http://schemas.microsoft.com/office/drawing/2014/main" id="{5868994C-4593-552D-DCC7-F636740BB5FA}"/>
              </a:ext>
            </a:extLst>
          </p:cNvPr>
          <p:cNvGrpSpPr/>
          <p:nvPr/>
        </p:nvGrpSpPr>
        <p:grpSpPr>
          <a:xfrm>
            <a:off x="10490040" y="6138360"/>
            <a:ext cx="1246680" cy="496080"/>
            <a:chOff x="10490040" y="6138360"/>
            <a:chExt cx="1246680" cy="496080"/>
          </a:xfrm>
        </p:grpSpPr>
        <p:sp>
          <p:nvSpPr>
            <p:cNvPr id="90" name="Rectangle 4">
              <a:extLst>
                <a:ext uri="{FF2B5EF4-FFF2-40B4-BE49-F238E27FC236}">
                  <a16:creationId xmlns:a16="http://schemas.microsoft.com/office/drawing/2014/main" id="{CF04207F-35BD-F02F-7000-AB0C61393647}"/>
                </a:ext>
              </a:extLst>
            </p:cNvPr>
            <p:cNvSpPr/>
            <p:nvPr/>
          </p:nvSpPr>
          <p:spPr>
            <a:xfrm>
              <a:off x="10490040" y="6138360"/>
              <a:ext cx="1246680" cy="49608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pic>
          <p:nvPicPr>
            <p:cNvPr id="91" name="Graphic 5">
              <a:extLst>
                <a:ext uri="{FF2B5EF4-FFF2-40B4-BE49-F238E27FC236}">
                  <a16:creationId xmlns:a16="http://schemas.microsoft.com/office/drawing/2014/main" id="{0727932E-2E13-B306-EED3-240F21D93528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10503720" y="6324480"/>
              <a:ext cx="1232640" cy="25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92" name="TextBox 9">
            <a:extLst>
              <a:ext uri="{FF2B5EF4-FFF2-40B4-BE49-F238E27FC236}">
                <a16:creationId xmlns:a16="http://schemas.microsoft.com/office/drawing/2014/main" id="{FAD7877D-D842-47D5-F592-F71031D27230}"/>
              </a:ext>
            </a:extLst>
          </p:cNvPr>
          <p:cNvSpPr/>
          <p:nvPr/>
        </p:nvSpPr>
        <p:spPr>
          <a:xfrm>
            <a:off x="828957" y="886872"/>
            <a:ext cx="6301516" cy="156820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3200" b="0" strike="noStrike" spc="-1" noProof="0" dirty="0">
                <a:solidFill>
                  <a:srgbClr val="000000"/>
                </a:solidFill>
                <a:latin typeface="Calibri"/>
              </a:rPr>
              <a:t>Rejuvenating the IRS: Age of Information-based Policy for Reconfiguration</a:t>
            </a:r>
            <a:endParaRPr lang="en-GB" sz="3200" b="0" strike="noStrike" spc="-1" noProof="0" dirty="0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7A9D75-97F0-E72A-EA87-559334CCE3F4}"/>
              </a:ext>
            </a:extLst>
          </p:cNvPr>
          <p:cNvSpPr txBox="1"/>
          <p:nvPr/>
        </p:nvSpPr>
        <p:spPr>
          <a:xfrm>
            <a:off x="7893351" y="5575362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Research Meeting 07 Feb 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DA8D0A-FB39-5CFD-BF37-82A0B8AF0CB6}"/>
              </a:ext>
            </a:extLst>
          </p:cNvPr>
          <p:cNvSpPr txBox="1"/>
          <p:nvPr/>
        </p:nvSpPr>
        <p:spPr>
          <a:xfrm>
            <a:off x="3748455" y="6127134"/>
            <a:ext cx="66527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baseline="0" noProof="0" dirty="0">
                <a:latin typeface="NimbusRomNo9L-Regu"/>
              </a:rPr>
              <a:t>Jorge Torres Gomez, Joana Angjo, Moritz Garkisch, Vahid Jamali, Robert Schober, and Falko Dressler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093697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6933960" cy="787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 Light"/>
              </a:rPr>
              <a:t>Balancing Overhead - Throughput</a:t>
            </a:r>
            <a:endParaRPr lang="en-GB" sz="2800" b="0" strike="noStrike" spc="-1" noProof="0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46" name="Grafik 28"/>
          <p:cNvPicPr/>
          <p:nvPr/>
        </p:nvPicPr>
        <p:blipFill>
          <a:blip r:embed="rId2"/>
          <a:stretch/>
        </p:blipFill>
        <p:spPr>
          <a:xfrm>
            <a:off x="7016400" y="1808280"/>
            <a:ext cx="5067720" cy="4938480"/>
          </a:xfrm>
          <a:prstGeom prst="rect">
            <a:avLst/>
          </a:prstGeom>
          <a:ln w="0">
            <a:noFill/>
          </a:ln>
        </p:spPr>
      </p:pic>
      <p:pic>
        <p:nvPicPr>
          <p:cNvPr id="347" name="Picture 10"/>
          <p:cNvPicPr/>
          <p:nvPr/>
        </p:nvPicPr>
        <p:blipFill>
          <a:blip r:embed="rId3"/>
          <a:srcRect l="23289" t="10709" r="22283" b="34619"/>
          <a:stretch/>
        </p:blipFill>
        <p:spPr>
          <a:xfrm>
            <a:off x="7356240" y="70200"/>
            <a:ext cx="2418840" cy="959760"/>
          </a:xfrm>
          <a:prstGeom prst="rect">
            <a:avLst/>
          </a:prstGeom>
          <a:ln w="0">
            <a:noFill/>
          </a:ln>
        </p:spPr>
      </p:pic>
      <p:sp>
        <p:nvSpPr>
          <p:cNvPr id="348" name="Straight Arrow Connector 9"/>
          <p:cNvSpPr/>
          <p:nvPr/>
        </p:nvSpPr>
        <p:spPr>
          <a:xfrm flipV="1">
            <a:off x="7644960" y="1029600"/>
            <a:ext cx="920520" cy="463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pic>
        <p:nvPicPr>
          <p:cNvPr id="349" name="Graphic 11" descr="Cell Tower with solid fill"/>
          <p:cNvPicPr/>
          <p:nvPr/>
        </p:nvPicPr>
        <p:blipFill>
          <a:blip r:embed="rId4"/>
          <a:stretch/>
        </p:blipFill>
        <p:spPr>
          <a:xfrm>
            <a:off x="7016400" y="1179720"/>
            <a:ext cx="628200" cy="628200"/>
          </a:xfrm>
          <a:prstGeom prst="rect">
            <a:avLst/>
          </a:prstGeom>
          <a:ln w="0">
            <a:noFill/>
          </a:ln>
        </p:spPr>
      </p:pic>
      <p:sp>
        <p:nvSpPr>
          <p:cNvPr id="350" name="Straight Arrow Connector 16"/>
          <p:cNvSpPr/>
          <p:nvPr/>
        </p:nvSpPr>
        <p:spPr>
          <a:xfrm>
            <a:off x="8565840" y="1030320"/>
            <a:ext cx="1116360" cy="3188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351" name="Textfeld 39"/>
          <p:cNvSpPr/>
          <p:nvPr/>
        </p:nvSpPr>
        <p:spPr>
          <a:xfrm>
            <a:off x="6817680" y="1711440"/>
            <a:ext cx="106092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Base Station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352" name="Textfeld 40"/>
          <p:cNvSpPr/>
          <p:nvPr/>
        </p:nvSpPr>
        <p:spPr>
          <a:xfrm>
            <a:off x="9775440" y="365760"/>
            <a:ext cx="1060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IRS</a:t>
            </a:r>
            <a:endParaRPr lang="en-GB" sz="1800" b="0" strike="noStrike" spc="-1" noProof="0" dirty="0">
              <a:latin typeface="Arial"/>
            </a:endParaRPr>
          </a:p>
        </p:txBody>
      </p:sp>
      <p:pic>
        <p:nvPicPr>
          <p:cNvPr id="353" name="Picture 25"/>
          <p:cNvPicPr/>
          <p:nvPr/>
        </p:nvPicPr>
        <p:blipFill>
          <a:blip r:embed="rId5"/>
          <a:stretch/>
        </p:blipFill>
        <p:spPr>
          <a:xfrm>
            <a:off x="246240" y="525240"/>
            <a:ext cx="4151880" cy="2207160"/>
          </a:xfrm>
          <a:prstGeom prst="rect">
            <a:avLst/>
          </a:prstGeom>
          <a:ln w="0">
            <a:noFill/>
          </a:ln>
        </p:spPr>
      </p:pic>
      <p:sp>
        <p:nvSpPr>
          <p:cNvPr id="354" name="TextBox 10"/>
          <p:cNvSpPr/>
          <p:nvPr/>
        </p:nvSpPr>
        <p:spPr>
          <a:xfrm>
            <a:off x="6580440" y="3575520"/>
            <a:ext cx="46764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(2)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355" name="TextBox 11"/>
          <p:cNvSpPr/>
          <p:nvPr/>
        </p:nvSpPr>
        <p:spPr>
          <a:xfrm>
            <a:off x="5337720" y="4600800"/>
            <a:ext cx="46764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(3)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356" name="TextBox 12"/>
          <p:cNvSpPr/>
          <p:nvPr/>
        </p:nvSpPr>
        <p:spPr>
          <a:xfrm>
            <a:off x="4810320" y="5703840"/>
            <a:ext cx="46764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(4)</a:t>
            </a:r>
            <a:endParaRPr lang="en-GB" sz="1600" b="0" strike="noStrike" spc="-1" noProof="0" dirty="0">
              <a:latin typeface="Arial"/>
            </a:endParaRPr>
          </a:p>
        </p:txBody>
      </p:sp>
      <p:pic>
        <p:nvPicPr>
          <p:cNvPr id="357" name="Picture 3"/>
          <p:cNvPicPr/>
          <p:nvPr/>
        </p:nvPicPr>
        <p:blipFill>
          <a:blip r:embed="rId6"/>
          <a:stretch/>
        </p:blipFill>
        <p:spPr>
          <a:xfrm>
            <a:off x="137160" y="3575520"/>
            <a:ext cx="4744080" cy="338040"/>
          </a:xfrm>
          <a:prstGeom prst="rect">
            <a:avLst/>
          </a:prstGeom>
          <a:ln w="0">
            <a:noFill/>
          </a:ln>
        </p:spPr>
      </p:pic>
      <p:pic>
        <p:nvPicPr>
          <p:cNvPr id="358" name="Picture 6"/>
          <p:cNvPicPr/>
          <p:nvPr/>
        </p:nvPicPr>
        <p:blipFill>
          <a:blip r:embed="rId7"/>
          <a:stretch/>
        </p:blipFill>
        <p:spPr>
          <a:xfrm>
            <a:off x="4940640" y="3551040"/>
            <a:ext cx="1723320" cy="381240"/>
          </a:xfrm>
          <a:prstGeom prst="rect">
            <a:avLst/>
          </a:prstGeom>
          <a:ln w="0">
            <a:noFill/>
          </a:ln>
        </p:spPr>
      </p:pic>
      <p:pic>
        <p:nvPicPr>
          <p:cNvPr id="359" name="Picture 13"/>
          <p:cNvPicPr/>
          <p:nvPr/>
        </p:nvPicPr>
        <p:blipFill>
          <a:blip r:embed="rId8"/>
          <a:stretch/>
        </p:blipFill>
        <p:spPr>
          <a:xfrm>
            <a:off x="600840" y="4058280"/>
            <a:ext cx="1334520" cy="321840"/>
          </a:xfrm>
          <a:prstGeom prst="rect">
            <a:avLst/>
          </a:prstGeom>
          <a:ln w="0">
            <a:noFill/>
          </a:ln>
        </p:spPr>
      </p:pic>
      <p:pic>
        <p:nvPicPr>
          <p:cNvPr id="360" name="Picture 15"/>
          <p:cNvPicPr/>
          <p:nvPr/>
        </p:nvPicPr>
        <p:blipFill>
          <a:blip r:embed="rId9"/>
          <a:stretch/>
        </p:blipFill>
        <p:spPr>
          <a:xfrm>
            <a:off x="137160" y="4612680"/>
            <a:ext cx="5067720" cy="349920"/>
          </a:xfrm>
          <a:prstGeom prst="rect">
            <a:avLst/>
          </a:prstGeom>
          <a:ln w="0">
            <a:noFill/>
          </a:ln>
        </p:spPr>
      </p:pic>
      <p:sp>
        <p:nvSpPr>
          <p:cNvPr id="361" name="Straight Connector 17"/>
          <p:cNvSpPr/>
          <p:nvPr/>
        </p:nvSpPr>
        <p:spPr>
          <a:xfrm>
            <a:off x="370440" y="4462560"/>
            <a:ext cx="4086000" cy="360"/>
          </a:xfrm>
          <a:prstGeom prst="line">
            <a:avLst/>
          </a:prstGeom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362" name="Straight Connector 18"/>
          <p:cNvSpPr/>
          <p:nvPr/>
        </p:nvSpPr>
        <p:spPr>
          <a:xfrm>
            <a:off x="370440" y="5661360"/>
            <a:ext cx="4086000" cy="360"/>
          </a:xfrm>
          <a:prstGeom prst="line">
            <a:avLst/>
          </a:prstGeom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pic>
        <p:nvPicPr>
          <p:cNvPr id="363" name="Picture 20"/>
          <p:cNvPicPr/>
          <p:nvPr/>
        </p:nvPicPr>
        <p:blipFill>
          <a:blip r:embed="rId10"/>
          <a:stretch/>
        </p:blipFill>
        <p:spPr>
          <a:xfrm>
            <a:off x="600840" y="5016240"/>
            <a:ext cx="2471400" cy="542160"/>
          </a:xfrm>
          <a:prstGeom prst="rect">
            <a:avLst/>
          </a:prstGeom>
          <a:ln w="0">
            <a:noFill/>
          </a:ln>
        </p:spPr>
      </p:pic>
      <p:pic>
        <p:nvPicPr>
          <p:cNvPr id="364" name="Picture 22"/>
          <p:cNvPicPr/>
          <p:nvPr/>
        </p:nvPicPr>
        <p:blipFill>
          <a:blip r:embed="rId11"/>
          <a:stretch/>
        </p:blipFill>
        <p:spPr>
          <a:xfrm>
            <a:off x="194400" y="5722920"/>
            <a:ext cx="4195800" cy="385200"/>
          </a:xfrm>
          <a:prstGeom prst="rect">
            <a:avLst/>
          </a:prstGeom>
          <a:ln w="0">
            <a:noFill/>
          </a:ln>
        </p:spPr>
      </p:pic>
      <p:sp>
        <p:nvSpPr>
          <p:cNvPr id="365" name="TextBox 23"/>
          <p:cNvSpPr/>
          <p:nvPr/>
        </p:nvSpPr>
        <p:spPr>
          <a:xfrm>
            <a:off x="2810520" y="2857320"/>
            <a:ext cx="46764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(1)</a:t>
            </a:r>
            <a:endParaRPr lang="en-GB" sz="1600" b="0" strike="noStrike" spc="-1" noProof="0" dirty="0">
              <a:latin typeface="Arial"/>
            </a:endParaRPr>
          </a:p>
        </p:txBody>
      </p:sp>
      <p:pic>
        <p:nvPicPr>
          <p:cNvPr id="366" name="Picture 24"/>
          <p:cNvPicPr/>
          <p:nvPr/>
        </p:nvPicPr>
        <p:blipFill>
          <a:blip r:embed="rId12"/>
          <a:srcRect t="8531"/>
          <a:stretch/>
        </p:blipFill>
        <p:spPr>
          <a:xfrm>
            <a:off x="370440" y="2877120"/>
            <a:ext cx="2268000" cy="309240"/>
          </a:xfrm>
          <a:prstGeom prst="rect">
            <a:avLst/>
          </a:prstGeom>
          <a:ln w="0">
            <a:noFill/>
          </a:ln>
        </p:spPr>
      </p:pic>
      <p:sp>
        <p:nvSpPr>
          <p:cNvPr id="367" name="Straight Connector 26"/>
          <p:cNvSpPr/>
          <p:nvPr/>
        </p:nvSpPr>
        <p:spPr>
          <a:xfrm>
            <a:off x="304200" y="3289320"/>
            <a:ext cx="4086000" cy="360"/>
          </a:xfrm>
          <a:prstGeom prst="line">
            <a:avLst/>
          </a:prstGeom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pic>
        <p:nvPicPr>
          <p:cNvPr id="368" name="Picture 33"/>
          <p:cNvPicPr/>
          <p:nvPr/>
        </p:nvPicPr>
        <p:blipFill>
          <a:blip r:embed="rId13"/>
          <a:stretch/>
        </p:blipFill>
        <p:spPr>
          <a:xfrm>
            <a:off x="194400" y="6129720"/>
            <a:ext cx="4439160" cy="705600"/>
          </a:xfrm>
          <a:prstGeom prst="rect">
            <a:avLst/>
          </a:prstGeom>
          <a:ln w="0">
            <a:noFill/>
          </a:ln>
        </p:spPr>
      </p:pic>
      <p:sp>
        <p:nvSpPr>
          <p:cNvPr id="369" name="TextBox 34"/>
          <p:cNvSpPr/>
          <p:nvPr/>
        </p:nvSpPr>
        <p:spPr>
          <a:xfrm>
            <a:off x="4815000" y="6226920"/>
            <a:ext cx="46764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(5)</a:t>
            </a:r>
            <a:endParaRPr lang="en-GB" sz="1600" b="0" strike="noStrike" spc="-1" noProof="0" dirty="0">
              <a:latin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6305040" cy="761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 Light"/>
              </a:rPr>
              <a:t>Balancing Overhead - Throughput</a:t>
            </a:r>
            <a:endParaRPr lang="en-GB" sz="2800" b="0" strike="noStrike" spc="-1" noProof="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2" name="TextBox 55"/>
          <p:cNvSpPr/>
          <p:nvPr/>
        </p:nvSpPr>
        <p:spPr>
          <a:xfrm>
            <a:off x="3500640" y="1222920"/>
            <a:ext cx="3470040" cy="363960"/>
          </a:xfrm>
          <a:custGeom>
            <a:avLst/>
            <a:gdLst/>
            <a:ahLst/>
            <a:cxnLst/>
            <a:rect l="l" t="t" r="r" b="b"/>
            <a:pathLst>
              <a:path w="2890663" h="369332">
                <a:moveTo>
                  <a:pt x="0" y="0"/>
                </a:moveTo>
                <a:cubicBezTo>
                  <a:pt x="229137" y="-20679"/>
                  <a:pt x="426240" y="7803"/>
                  <a:pt x="549226" y="0"/>
                </a:cubicBezTo>
                <a:cubicBezTo>
                  <a:pt x="672212" y="-7803"/>
                  <a:pt x="916472" y="45132"/>
                  <a:pt x="1040639" y="0"/>
                </a:cubicBezTo>
                <a:cubicBezTo>
                  <a:pt x="1164806" y="-45132"/>
                  <a:pt x="1407562" y="857"/>
                  <a:pt x="1676585" y="0"/>
                </a:cubicBezTo>
                <a:cubicBezTo>
                  <a:pt x="1945608" y="-857"/>
                  <a:pt x="2003645" y="12860"/>
                  <a:pt x="2225811" y="0"/>
                </a:cubicBezTo>
                <a:cubicBezTo>
                  <a:pt x="2447977" y="-12860"/>
                  <a:pt x="2717965" y="10545"/>
                  <a:pt x="2890663" y="0"/>
                </a:cubicBezTo>
                <a:cubicBezTo>
                  <a:pt x="2926823" y="81226"/>
                  <a:pt x="2869125" y="278722"/>
                  <a:pt x="2890663" y="369332"/>
                </a:cubicBezTo>
                <a:cubicBezTo>
                  <a:pt x="2650884" y="417985"/>
                  <a:pt x="2439718" y="300582"/>
                  <a:pt x="2312530" y="369332"/>
                </a:cubicBezTo>
                <a:cubicBezTo>
                  <a:pt x="2185342" y="438082"/>
                  <a:pt x="1911462" y="347573"/>
                  <a:pt x="1676585" y="369332"/>
                </a:cubicBezTo>
                <a:cubicBezTo>
                  <a:pt x="1441708" y="391091"/>
                  <a:pt x="1402684" y="328860"/>
                  <a:pt x="1185172" y="369332"/>
                </a:cubicBezTo>
                <a:cubicBezTo>
                  <a:pt x="967660" y="409804"/>
                  <a:pt x="873147" y="344316"/>
                  <a:pt x="607039" y="369332"/>
                </a:cubicBezTo>
                <a:cubicBezTo>
                  <a:pt x="340931" y="394348"/>
                  <a:pt x="261372" y="312973"/>
                  <a:pt x="0" y="369332"/>
                </a:cubicBezTo>
                <a:cubicBezTo>
                  <a:pt x="-36656" y="211973"/>
                  <a:pt x="14639" y="175527"/>
                  <a:pt x="0" y="0"/>
                </a:cubicBezTo>
                <a:close/>
              </a:path>
            </a:pathLst>
          </a:custGeom>
          <a:noFill/>
          <a:ln w="1587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Sub-Block 1: MU Localization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373" name="TextBox 56"/>
          <p:cNvSpPr/>
          <p:nvPr/>
        </p:nvSpPr>
        <p:spPr>
          <a:xfrm>
            <a:off x="3102840" y="2112840"/>
            <a:ext cx="4265640" cy="363960"/>
          </a:xfrm>
          <a:custGeom>
            <a:avLst/>
            <a:gdLst/>
            <a:ahLst/>
            <a:cxnLst/>
            <a:rect l="l" t="t" r="r" b="b"/>
            <a:pathLst>
              <a:path w="3469411" h="369332">
                <a:moveTo>
                  <a:pt x="0" y="0"/>
                </a:moveTo>
                <a:cubicBezTo>
                  <a:pt x="260045" y="-40649"/>
                  <a:pt x="377593" y="22203"/>
                  <a:pt x="543541" y="0"/>
                </a:cubicBezTo>
                <a:cubicBezTo>
                  <a:pt x="709489" y="-22203"/>
                  <a:pt x="804417" y="38210"/>
                  <a:pt x="1017694" y="0"/>
                </a:cubicBezTo>
                <a:cubicBezTo>
                  <a:pt x="1230971" y="-38210"/>
                  <a:pt x="1456829" y="68845"/>
                  <a:pt x="1665317" y="0"/>
                </a:cubicBezTo>
                <a:cubicBezTo>
                  <a:pt x="1873805" y="-68845"/>
                  <a:pt x="2010795" y="58151"/>
                  <a:pt x="2208858" y="0"/>
                </a:cubicBezTo>
                <a:cubicBezTo>
                  <a:pt x="2406921" y="-58151"/>
                  <a:pt x="2592701" y="63268"/>
                  <a:pt x="2752399" y="0"/>
                </a:cubicBezTo>
                <a:cubicBezTo>
                  <a:pt x="2912097" y="-63268"/>
                  <a:pt x="3276094" y="81236"/>
                  <a:pt x="3469411" y="0"/>
                </a:cubicBezTo>
                <a:cubicBezTo>
                  <a:pt x="3491090" y="103222"/>
                  <a:pt x="3436250" y="284950"/>
                  <a:pt x="3469411" y="369332"/>
                </a:cubicBezTo>
                <a:cubicBezTo>
                  <a:pt x="3261114" y="424059"/>
                  <a:pt x="3157820" y="342346"/>
                  <a:pt x="2891176" y="369332"/>
                </a:cubicBezTo>
                <a:cubicBezTo>
                  <a:pt x="2624533" y="396318"/>
                  <a:pt x="2558755" y="327928"/>
                  <a:pt x="2417023" y="369332"/>
                </a:cubicBezTo>
                <a:cubicBezTo>
                  <a:pt x="2275291" y="410736"/>
                  <a:pt x="2086189" y="311283"/>
                  <a:pt x="1838788" y="369332"/>
                </a:cubicBezTo>
                <a:cubicBezTo>
                  <a:pt x="1591387" y="427381"/>
                  <a:pt x="1477620" y="308640"/>
                  <a:pt x="1260553" y="369332"/>
                </a:cubicBezTo>
                <a:cubicBezTo>
                  <a:pt x="1043486" y="430024"/>
                  <a:pt x="843626" y="324669"/>
                  <a:pt x="717012" y="369332"/>
                </a:cubicBezTo>
                <a:cubicBezTo>
                  <a:pt x="590398" y="413995"/>
                  <a:pt x="147688" y="354400"/>
                  <a:pt x="0" y="369332"/>
                </a:cubicBezTo>
                <a:cubicBezTo>
                  <a:pt x="-8026" y="274434"/>
                  <a:pt x="20480" y="1244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Sub-Block 2: IRS Phase-Shift Design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374" name="TextBox 57"/>
          <p:cNvSpPr/>
          <p:nvPr/>
        </p:nvSpPr>
        <p:spPr>
          <a:xfrm>
            <a:off x="3286080" y="3052440"/>
            <a:ext cx="3907440" cy="363960"/>
          </a:xfrm>
          <a:custGeom>
            <a:avLst/>
            <a:gdLst/>
            <a:ahLst/>
            <a:cxnLst/>
            <a:rect l="l" t="t" r="r" b="b"/>
            <a:pathLst>
              <a:path w="3208058" h="369332">
                <a:moveTo>
                  <a:pt x="0" y="0"/>
                </a:moveTo>
                <a:cubicBezTo>
                  <a:pt x="146319" y="-29595"/>
                  <a:pt x="277717" y="18716"/>
                  <a:pt x="502596" y="0"/>
                </a:cubicBezTo>
                <a:cubicBezTo>
                  <a:pt x="727475" y="-18716"/>
                  <a:pt x="773604" y="36810"/>
                  <a:pt x="941030" y="0"/>
                </a:cubicBezTo>
                <a:cubicBezTo>
                  <a:pt x="1108456" y="-36810"/>
                  <a:pt x="1317401" y="51985"/>
                  <a:pt x="1539868" y="0"/>
                </a:cubicBezTo>
                <a:cubicBezTo>
                  <a:pt x="1762335" y="-51985"/>
                  <a:pt x="1899691" y="14674"/>
                  <a:pt x="2042464" y="0"/>
                </a:cubicBezTo>
                <a:cubicBezTo>
                  <a:pt x="2185237" y="-14674"/>
                  <a:pt x="2441728" y="13454"/>
                  <a:pt x="2545059" y="0"/>
                </a:cubicBezTo>
                <a:cubicBezTo>
                  <a:pt x="2648390" y="-13454"/>
                  <a:pt x="3014495" y="69847"/>
                  <a:pt x="3208058" y="0"/>
                </a:cubicBezTo>
                <a:cubicBezTo>
                  <a:pt x="3229737" y="103222"/>
                  <a:pt x="3174897" y="284950"/>
                  <a:pt x="3208058" y="369332"/>
                </a:cubicBezTo>
                <a:cubicBezTo>
                  <a:pt x="3015587" y="383391"/>
                  <a:pt x="2814809" y="341282"/>
                  <a:pt x="2673382" y="369332"/>
                </a:cubicBezTo>
                <a:cubicBezTo>
                  <a:pt x="2531955" y="397382"/>
                  <a:pt x="2389559" y="347277"/>
                  <a:pt x="2234947" y="369332"/>
                </a:cubicBezTo>
                <a:cubicBezTo>
                  <a:pt x="2080335" y="391387"/>
                  <a:pt x="1955035" y="362348"/>
                  <a:pt x="1700271" y="369332"/>
                </a:cubicBezTo>
                <a:cubicBezTo>
                  <a:pt x="1445507" y="376316"/>
                  <a:pt x="1411986" y="310397"/>
                  <a:pt x="1165594" y="369332"/>
                </a:cubicBezTo>
                <a:cubicBezTo>
                  <a:pt x="919202" y="428267"/>
                  <a:pt x="847060" y="361511"/>
                  <a:pt x="662999" y="369332"/>
                </a:cubicBezTo>
                <a:cubicBezTo>
                  <a:pt x="478939" y="377153"/>
                  <a:pt x="256305" y="301570"/>
                  <a:pt x="0" y="369332"/>
                </a:cubicBezTo>
                <a:cubicBezTo>
                  <a:pt x="-8026" y="274434"/>
                  <a:pt x="20480" y="1244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Sub-Block 3: Channel Estimation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375" name="Straight Arrow Connector 59"/>
          <p:cNvSpPr/>
          <p:nvPr/>
        </p:nvSpPr>
        <p:spPr>
          <a:xfrm flipH="1">
            <a:off x="5235120" y="1592280"/>
            <a:ext cx="360" cy="52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>
                <a:alpha val="99000"/>
              </a:srgb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376" name="Straight Arrow Connector 61"/>
          <p:cNvSpPr/>
          <p:nvPr/>
        </p:nvSpPr>
        <p:spPr>
          <a:xfrm>
            <a:off x="5235840" y="2482200"/>
            <a:ext cx="3960" cy="569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>
                <a:alpha val="99000"/>
              </a:srgb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377" name="TextBox 68"/>
          <p:cNvSpPr/>
          <p:nvPr/>
        </p:nvSpPr>
        <p:spPr>
          <a:xfrm>
            <a:off x="0" y="6087960"/>
            <a:ext cx="5357880" cy="759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100" b="0" strike="noStrike" spc="-1" noProof="0" dirty="0">
                <a:solidFill>
                  <a:srgbClr val="000000"/>
                </a:solidFill>
                <a:latin typeface="Calibri"/>
              </a:rPr>
              <a:t>[1] V. Jamali, G. C. Alexandropoulos, R. Schober, and H. V. Poor, ‘Low-to-Zero-Overhead IRS Reconfiguration: Decoupling Illumination and Channel Estimation’, IEEE Communications Letters, vol. 26, no. 4, pp. 932–936, Apr. 2022, </a:t>
            </a:r>
            <a:r>
              <a:rPr lang="en-GB" sz="1100" b="0" strike="noStrike" spc="-1" noProof="0" dirty="0" err="1">
                <a:solidFill>
                  <a:srgbClr val="000000"/>
                </a:solidFill>
                <a:latin typeface="Calibri"/>
              </a:rPr>
              <a:t>doi</a:t>
            </a:r>
            <a:r>
              <a:rPr lang="en-GB" sz="1100" b="0" strike="noStrike" spc="-1" noProof="0" dirty="0">
                <a:solidFill>
                  <a:srgbClr val="000000"/>
                </a:solidFill>
                <a:latin typeface="Calibri"/>
              </a:rPr>
              <a:t>: 10.1109/LCOMM.2022.3141206.</a:t>
            </a:r>
            <a:endParaRPr lang="en-GB" sz="1100" b="0" strike="noStrike" spc="-1" noProof="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8" name="TextBox 69"/>
              <p:cNvSpPr txBox="1"/>
              <p:nvPr/>
            </p:nvSpPr>
            <p:spPr>
              <a:xfrm rot="5400000">
                <a:off x="1982880" y="1252440"/>
                <a:ext cx="375840" cy="2304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loc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78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982880" y="1252440"/>
                <a:ext cx="375840" cy="230400"/>
              </a:xfrm>
              <a:prstGeom prst="rect">
                <a:avLst/>
              </a:prstGeom>
              <a:blipFill>
                <a:blip r:embed="rId2"/>
                <a:stretch>
                  <a:fillRect l="-84211" b="-6229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9" name="TextBox 70"/>
              <p:cNvSpPr txBox="1"/>
              <p:nvPr/>
            </p:nvSpPr>
            <p:spPr>
              <a:xfrm rot="5400000">
                <a:off x="2067840" y="1649880"/>
                <a:ext cx="414360" cy="2260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IRS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79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067840" y="1649880"/>
                <a:ext cx="414360" cy="226080"/>
              </a:xfrm>
              <a:prstGeom prst="rect">
                <a:avLst/>
              </a:prstGeom>
              <a:blipFill>
                <a:blip r:embed="rId3"/>
                <a:stretch>
                  <a:fillRect l="-91892" b="-6617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0" name="TextBox 71"/>
              <p:cNvSpPr txBox="1"/>
              <p:nvPr/>
            </p:nvSpPr>
            <p:spPr>
              <a:xfrm rot="5400000">
                <a:off x="2010600" y="2109240"/>
                <a:ext cx="300240" cy="21492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es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80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010600" y="2109240"/>
                <a:ext cx="300240" cy="214920"/>
              </a:xfrm>
              <a:prstGeom prst="rect">
                <a:avLst/>
              </a:prstGeom>
              <a:blipFill>
                <a:blip r:embed="rId4"/>
                <a:stretch>
                  <a:fillRect l="-77143" b="-7142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1" name="TextBox 72"/>
              <p:cNvSpPr txBox="1"/>
              <p:nvPr/>
            </p:nvSpPr>
            <p:spPr>
              <a:xfrm rot="5400000">
                <a:off x="2405520" y="2296800"/>
                <a:ext cx="426960" cy="2304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coh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81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405520" y="2296800"/>
                <a:ext cx="426960" cy="230400"/>
              </a:xfrm>
              <a:prstGeom prst="rect">
                <a:avLst/>
              </a:prstGeom>
              <a:blipFill>
                <a:blip r:embed="rId5"/>
                <a:stretch>
                  <a:fillRect l="-86842" b="-5857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2" name="Group 73"/>
          <p:cNvGrpSpPr/>
          <p:nvPr/>
        </p:nvGrpSpPr>
        <p:grpSpPr>
          <a:xfrm>
            <a:off x="1434600" y="1218240"/>
            <a:ext cx="419400" cy="4797000"/>
            <a:chOff x="1434600" y="1218240"/>
            <a:chExt cx="419400" cy="4797000"/>
          </a:xfrm>
        </p:grpSpPr>
        <p:sp>
          <p:nvSpPr>
            <p:cNvPr id="383" name="Rectangle 74"/>
            <p:cNvSpPr/>
            <p:nvPr/>
          </p:nvSpPr>
          <p:spPr>
            <a:xfrm rot="5400000">
              <a:off x="1458360" y="1196280"/>
              <a:ext cx="373680" cy="417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384" name="Rectangle 75"/>
            <p:cNvSpPr/>
            <p:nvPr/>
          </p:nvSpPr>
          <p:spPr>
            <a:xfrm rot="5400000">
              <a:off x="1433160" y="1599120"/>
              <a:ext cx="423720" cy="417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385" name="Rectangle 76"/>
            <p:cNvSpPr/>
            <p:nvPr/>
          </p:nvSpPr>
          <p:spPr>
            <a:xfrm rot="5400000">
              <a:off x="1343520" y="2536920"/>
              <a:ext cx="603000" cy="4176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386" name="Rectangle 77"/>
            <p:cNvSpPr/>
            <p:nvPr/>
          </p:nvSpPr>
          <p:spPr>
            <a:xfrm rot="5400000">
              <a:off x="1433160" y="2023200"/>
              <a:ext cx="423720" cy="417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387" name="Rectangle 78"/>
            <p:cNvSpPr/>
            <p:nvPr/>
          </p:nvSpPr>
          <p:spPr>
            <a:xfrm rot="5400000">
              <a:off x="1343880" y="3562920"/>
              <a:ext cx="598680" cy="4176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388" name="Rectangle 79"/>
            <p:cNvSpPr/>
            <p:nvPr/>
          </p:nvSpPr>
          <p:spPr>
            <a:xfrm rot="5400000">
              <a:off x="1431360" y="3050280"/>
              <a:ext cx="423720" cy="417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389" name="Rectangle 80"/>
            <p:cNvSpPr/>
            <p:nvPr/>
          </p:nvSpPr>
          <p:spPr>
            <a:xfrm rot="5400000">
              <a:off x="1456560" y="4366080"/>
              <a:ext cx="373680" cy="417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390" name="Rectangle 81"/>
            <p:cNvSpPr/>
            <p:nvPr/>
          </p:nvSpPr>
          <p:spPr>
            <a:xfrm rot="5400000">
              <a:off x="1431360" y="4768920"/>
              <a:ext cx="423720" cy="417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391" name="Rectangle 82"/>
            <p:cNvSpPr/>
            <p:nvPr/>
          </p:nvSpPr>
          <p:spPr>
            <a:xfrm rot="5400000">
              <a:off x="1442880" y="5605920"/>
              <a:ext cx="401040" cy="4176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392" name="Rectangle 83"/>
            <p:cNvSpPr/>
            <p:nvPr/>
          </p:nvSpPr>
          <p:spPr>
            <a:xfrm rot="5400000">
              <a:off x="1431360" y="5193000"/>
              <a:ext cx="423720" cy="417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3" name="TextBox 84"/>
                <p:cNvSpPr txBox="1"/>
                <p:nvPr/>
              </p:nvSpPr>
              <p:spPr>
                <a:xfrm>
                  <a:off x="1614960" y="4085280"/>
                  <a:ext cx="93960" cy="307440"/>
                </a:xfrm>
                <a:prstGeom prst="rect">
                  <a:avLst/>
                </a:prstGeom>
              </p:spPr>
              <p:txBody>
                <a:bodyPr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noProof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noProof="0" dirty="0"/>
                </a:p>
              </p:txBody>
            </p:sp>
          </mc:Choice>
          <mc:Fallback xmlns="">
            <p:sp>
              <p:nvSpPr>
                <p:cNvPr id="393" name="TextBox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4960" y="4085280"/>
                  <a:ext cx="93960" cy="307440"/>
                </a:xfrm>
                <a:prstGeom prst="rect">
                  <a:avLst/>
                </a:prstGeom>
                <a:blipFill>
                  <a:blip r:embed="rId6"/>
                  <a:stretch>
                    <a:fillRect l="-33333" r="-120000" b="-1176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TextBox 85"/>
              <p:cNvSpPr txBox="1"/>
              <p:nvPr/>
            </p:nvSpPr>
            <p:spPr>
              <a:xfrm rot="5400000">
                <a:off x="2770560" y="2852640"/>
                <a:ext cx="452880" cy="26676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upd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94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770560" y="2852640"/>
                <a:ext cx="452880" cy="266760"/>
              </a:xfrm>
              <a:prstGeom prst="rect">
                <a:avLst/>
              </a:prstGeom>
              <a:blipFill>
                <a:blip r:embed="rId7"/>
                <a:stretch>
                  <a:fillRect l="-88636" b="-5810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5" name="Straight Connector 86"/>
          <p:cNvSpPr/>
          <p:nvPr/>
        </p:nvSpPr>
        <p:spPr>
          <a:xfrm>
            <a:off x="2805120" y="1254600"/>
            <a:ext cx="360" cy="316980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396" name="Straight Connector 87"/>
          <p:cNvSpPr/>
          <p:nvPr/>
        </p:nvSpPr>
        <p:spPr>
          <a:xfrm flipH="1">
            <a:off x="2416320" y="2054520"/>
            <a:ext cx="12960" cy="9806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397" name="Straight Connector 88"/>
          <p:cNvSpPr/>
          <p:nvPr/>
        </p:nvSpPr>
        <p:spPr>
          <a:xfrm>
            <a:off x="1962000" y="1212840"/>
            <a:ext cx="360" cy="119268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398" name="Straight Connector 89"/>
          <p:cNvSpPr/>
          <p:nvPr/>
        </p:nvSpPr>
        <p:spPr>
          <a:xfrm flipH="1">
            <a:off x="1927800" y="236700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399" name="Straight Connector 90"/>
          <p:cNvSpPr/>
          <p:nvPr/>
        </p:nvSpPr>
        <p:spPr>
          <a:xfrm flipH="1">
            <a:off x="1920960" y="117972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00" name="Straight Connector 91"/>
          <p:cNvSpPr/>
          <p:nvPr/>
        </p:nvSpPr>
        <p:spPr>
          <a:xfrm flipH="1">
            <a:off x="1923480" y="1515960"/>
            <a:ext cx="7740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01" name="Straight Connector 92"/>
          <p:cNvSpPr/>
          <p:nvPr/>
        </p:nvSpPr>
        <p:spPr>
          <a:xfrm flipH="1">
            <a:off x="1931760" y="194436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02" name="Straight Connector 93"/>
          <p:cNvSpPr/>
          <p:nvPr/>
        </p:nvSpPr>
        <p:spPr>
          <a:xfrm flipH="1">
            <a:off x="2760120" y="121608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03" name="Straight Connector 94"/>
          <p:cNvSpPr/>
          <p:nvPr/>
        </p:nvSpPr>
        <p:spPr>
          <a:xfrm flipH="1">
            <a:off x="2768760" y="438156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04" name="Straight Connector 95"/>
          <p:cNvSpPr/>
          <p:nvPr/>
        </p:nvSpPr>
        <p:spPr>
          <a:xfrm flipH="1">
            <a:off x="2386800" y="299232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05" name="Straight Connector 96"/>
          <p:cNvSpPr/>
          <p:nvPr/>
        </p:nvSpPr>
        <p:spPr>
          <a:xfrm flipH="1">
            <a:off x="2390760" y="202032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06" name="TextBox 97"/>
          <p:cNvSpPr/>
          <p:nvPr/>
        </p:nvSpPr>
        <p:spPr>
          <a:xfrm>
            <a:off x="-11520" y="1145520"/>
            <a:ext cx="132732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MU</a:t>
            </a:r>
            <a:endParaRPr lang="en-GB" sz="1600" b="0" strike="noStrike" spc="-1" noProof="0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localization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407" name="TextBox 98"/>
          <p:cNvSpPr/>
          <p:nvPr/>
        </p:nvSpPr>
        <p:spPr>
          <a:xfrm>
            <a:off x="-7200" y="1676160"/>
            <a:ext cx="152244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IRS</a:t>
            </a:r>
            <a:endParaRPr lang="en-GB" sz="1600" b="0" strike="noStrike" spc="-1" noProof="0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configuration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408" name="TextBox 99"/>
          <p:cNvSpPr/>
          <p:nvPr/>
        </p:nvSpPr>
        <p:spPr>
          <a:xfrm>
            <a:off x="15480" y="2232360"/>
            <a:ext cx="125568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Channel</a:t>
            </a:r>
            <a:endParaRPr lang="en-GB" sz="1600" b="0" strike="noStrike" spc="-1" noProof="0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estimation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409" name="TextBox 100"/>
          <p:cNvSpPr/>
          <p:nvPr/>
        </p:nvSpPr>
        <p:spPr>
          <a:xfrm>
            <a:off x="5760" y="2789640"/>
            <a:ext cx="147348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Data</a:t>
            </a:r>
            <a:endParaRPr lang="en-GB" sz="1600" b="0" strike="noStrike" spc="-1" noProof="0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transmission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410" name="Straight Arrow Connector 101"/>
          <p:cNvSpPr/>
          <p:nvPr/>
        </p:nvSpPr>
        <p:spPr>
          <a:xfrm flipH="1" flipV="1">
            <a:off x="975600" y="1404720"/>
            <a:ext cx="460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11" name="Straight Arrow Connector 102"/>
          <p:cNvSpPr/>
          <p:nvPr/>
        </p:nvSpPr>
        <p:spPr>
          <a:xfrm flipH="1" flipV="1">
            <a:off x="967320" y="1875960"/>
            <a:ext cx="460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12" name="Straight Arrow Connector 103"/>
          <p:cNvSpPr/>
          <p:nvPr/>
        </p:nvSpPr>
        <p:spPr>
          <a:xfrm flipH="1">
            <a:off x="1179360" y="2261520"/>
            <a:ext cx="234000" cy="26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13" name="Straight Arrow Connector 104"/>
          <p:cNvSpPr/>
          <p:nvPr/>
        </p:nvSpPr>
        <p:spPr>
          <a:xfrm flipH="1">
            <a:off x="1171800" y="2817720"/>
            <a:ext cx="234000" cy="26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14" name="TextBox 2"/>
          <p:cNvSpPr/>
          <p:nvPr/>
        </p:nvSpPr>
        <p:spPr>
          <a:xfrm>
            <a:off x="7940520" y="21960"/>
            <a:ext cx="23709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0" strike="noStrike" spc="-1" noProof="0" dirty="0" err="1">
                <a:solidFill>
                  <a:srgbClr val="000000"/>
                </a:solidFill>
                <a:latin typeface="Calibri"/>
              </a:rPr>
              <a:t>AoI</a:t>
            </a: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 formulation</a:t>
            </a:r>
            <a:endParaRPr lang="en-GB" sz="1800" b="0" strike="noStrike" spc="-1" noProof="0" dirty="0">
              <a:latin typeface="Arial"/>
            </a:endParaRPr>
          </a:p>
        </p:txBody>
      </p:sp>
      <p:graphicFrame>
        <p:nvGraphicFramePr>
          <p:cNvPr id="415" name="Table 5"/>
          <p:cNvGraphicFramePr/>
          <p:nvPr>
            <p:extLst>
              <p:ext uri="{D42A27DB-BD31-4B8C-83A1-F6EECF244321}">
                <p14:modId xmlns:p14="http://schemas.microsoft.com/office/powerpoint/2010/main" val="72390123"/>
              </p:ext>
            </p:extLst>
          </p:nvPr>
        </p:nvGraphicFramePr>
        <p:xfrm>
          <a:off x="7940520" y="391320"/>
          <a:ext cx="4297320" cy="3600000"/>
        </p:xfrm>
        <a:graphic>
          <a:graphicData uri="http://schemas.openxmlformats.org/drawingml/2006/table">
            <a:tbl>
              <a:tblPr/>
              <a:tblGrid>
                <a:gridCol w="3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(1)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(2)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(3)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(4)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(5)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6" name="Rectangle: Rounded Corners 6"/>
          <p:cNvSpPr/>
          <p:nvPr/>
        </p:nvSpPr>
        <p:spPr>
          <a:xfrm>
            <a:off x="7940520" y="0"/>
            <a:ext cx="4180320" cy="3742200"/>
          </a:xfrm>
          <a:prstGeom prst="roundRect">
            <a:avLst>
              <a:gd name="adj" fmla="val 2105"/>
            </a:avLst>
          </a:prstGeom>
          <a:noFill/>
          <a:ln w="19050"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pic>
        <p:nvPicPr>
          <p:cNvPr id="417" name="Picture 8"/>
          <p:cNvPicPr/>
          <p:nvPr/>
        </p:nvPicPr>
        <p:blipFill>
          <a:blip r:embed="rId8"/>
          <a:srcRect b="11563"/>
          <a:stretch/>
        </p:blipFill>
        <p:spPr>
          <a:xfrm>
            <a:off x="5877720" y="3803040"/>
            <a:ext cx="5440320" cy="288468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8" name="TextBox 7"/>
              <p:cNvSpPr txBox="1"/>
              <p:nvPr/>
            </p:nvSpPr>
            <p:spPr>
              <a:xfrm>
                <a:off x="7949520" y="6476040"/>
                <a:ext cx="671040" cy="3844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d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1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520" y="6476040"/>
                <a:ext cx="671040" cy="384480"/>
              </a:xfrm>
              <a:prstGeom prst="rect">
                <a:avLst/>
              </a:prstGeom>
              <a:blipFill>
                <a:blip r:embed="rId9"/>
                <a:stretch>
                  <a:fillRect b="-1269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9" name="TextBox 10"/>
          <p:cNvSpPr/>
          <p:nvPr/>
        </p:nvSpPr>
        <p:spPr>
          <a:xfrm>
            <a:off x="7281720" y="6501960"/>
            <a:ext cx="5382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 </a:t>
            </a:r>
            <a:endParaRPr lang="en-GB" sz="1800" b="0" strike="noStrike" spc="-1" noProof="0" dirty="0">
              <a:latin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5158440" cy="582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 Light"/>
              </a:rPr>
              <a:t>Balancing Overhead - Throughput</a:t>
            </a:r>
            <a:endParaRPr lang="en-GB" sz="2800" b="0" strike="noStrike" spc="-1" noProof="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2" name="TextBox 55"/>
          <p:cNvSpPr/>
          <p:nvPr/>
        </p:nvSpPr>
        <p:spPr>
          <a:xfrm>
            <a:off x="3131280" y="715680"/>
            <a:ext cx="3470040" cy="363960"/>
          </a:xfrm>
          <a:custGeom>
            <a:avLst/>
            <a:gdLst/>
            <a:ahLst/>
            <a:cxnLst/>
            <a:rect l="l" t="t" r="r" b="b"/>
            <a:pathLst>
              <a:path w="2890663" h="369332">
                <a:moveTo>
                  <a:pt x="0" y="0"/>
                </a:moveTo>
                <a:cubicBezTo>
                  <a:pt x="229137" y="-20679"/>
                  <a:pt x="426240" y="7803"/>
                  <a:pt x="549226" y="0"/>
                </a:cubicBezTo>
                <a:cubicBezTo>
                  <a:pt x="672212" y="-7803"/>
                  <a:pt x="916472" y="45132"/>
                  <a:pt x="1040639" y="0"/>
                </a:cubicBezTo>
                <a:cubicBezTo>
                  <a:pt x="1164806" y="-45132"/>
                  <a:pt x="1407562" y="857"/>
                  <a:pt x="1676585" y="0"/>
                </a:cubicBezTo>
                <a:cubicBezTo>
                  <a:pt x="1945608" y="-857"/>
                  <a:pt x="2003645" y="12860"/>
                  <a:pt x="2225811" y="0"/>
                </a:cubicBezTo>
                <a:cubicBezTo>
                  <a:pt x="2447977" y="-12860"/>
                  <a:pt x="2717965" y="10545"/>
                  <a:pt x="2890663" y="0"/>
                </a:cubicBezTo>
                <a:cubicBezTo>
                  <a:pt x="2926823" y="81226"/>
                  <a:pt x="2869125" y="278722"/>
                  <a:pt x="2890663" y="369332"/>
                </a:cubicBezTo>
                <a:cubicBezTo>
                  <a:pt x="2650884" y="417985"/>
                  <a:pt x="2439718" y="300582"/>
                  <a:pt x="2312530" y="369332"/>
                </a:cubicBezTo>
                <a:cubicBezTo>
                  <a:pt x="2185342" y="438082"/>
                  <a:pt x="1911462" y="347573"/>
                  <a:pt x="1676585" y="369332"/>
                </a:cubicBezTo>
                <a:cubicBezTo>
                  <a:pt x="1441708" y="391091"/>
                  <a:pt x="1402684" y="328860"/>
                  <a:pt x="1185172" y="369332"/>
                </a:cubicBezTo>
                <a:cubicBezTo>
                  <a:pt x="967660" y="409804"/>
                  <a:pt x="873147" y="344316"/>
                  <a:pt x="607039" y="369332"/>
                </a:cubicBezTo>
                <a:cubicBezTo>
                  <a:pt x="340931" y="394348"/>
                  <a:pt x="261372" y="312973"/>
                  <a:pt x="0" y="369332"/>
                </a:cubicBezTo>
                <a:cubicBezTo>
                  <a:pt x="-36656" y="211973"/>
                  <a:pt x="14639" y="175527"/>
                  <a:pt x="0" y="0"/>
                </a:cubicBezTo>
                <a:close/>
              </a:path>
            </a:pathLst>
          </a:custGeom>
          <a:noFill/>
          <a:ln w="1587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Sub-Block 1: MU Localization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423" name="TextBox 56"/>
          <p:cNvSpPr/>
          <p:nvPr/>
        </p:nvSpPr>
        <p:spPr>
          <a:xfrm>
            <a:off x="2733480" y="1605600"/>
            <a:ext cx="4265640" cy="363960"/>
          </a:xfrm>
          <a:custGeom>
            <a:avLst/>
            <a:gdLst/>
            <a:ahLst/>
            <a:cxnLst/>
            <a:rect l="l" t="t" r="r" b="b"/>
            <a:pathLst>
              <a:path w="3469411" h="369332">
                <a:moveTo>
                  <a:pt x="0" y="0"/>
                </a:moveTo>
                <a:cubicBezTo>
                  <a:pt x="260045" y="-40649"/>
                  <a:pt x="377593" y="22203"/>
                  <a:pt x="543541" y="0"/>
                </a:cubicBezTo>
                <a:cubicBezTo>
                  <a:pt x="709489" y="-22203"/>
                  <a:pt x="804417" y="38210"/>
                  <a:pt x="1017694" y="0"/>
                </a:cubicBezTo>
                <a:cubicBezTo>
                  <a:pt x="1230971" y="-38210"/>
                  <a:pt x="1456829" y="68845"/>
                  <a:pt x="1665317" y="0"/>
                </a:cubicBezTo>
                <a:cubicBezTo>
                  <a:pt x="1873805" y="-68845"/>
                  <a:pt x="2010795" y="58151"/>
                  <a:pt x="2208858" y="0"/>
                </a:cubicBezTo>
                <a:cubicBezTo>
                  <a:pt x="2406921" y="-58151"/>
                  <a:pt x="2592701" y="63268"/>
                  <a:pt x="2752399" y="0"/>
                </a:cubicBezTo>
                <a:cubicBezTo>
                  <a:pt x="2912097" y="-63268"/>
                  <a:pt x="3276094" y="81236"/>
                  <a:pt x="3469411" y="0"/>
                </a:cubicBezTo>
                <a:cubicBezTo>
                  <a:pt x="3491090" y="103222"/>
                  <a:pt x="3436250" y="284950"/>
                  <a:pt x="3469411" y="369332"/>
                </a:cubicBezTo>
                <a:cubicBezTo>
                  <a:pt x="3261114" y="424059"/>
                  <a:pt x="3157820" y="342346"/>
                  <a:pt x="2891176" y="369332"/>
                </a:cubicBezTo>
                <a:cubicBezTo>
                  <a:pt x="2624533" y="396318"/>
                  <a:pt x="2558755" y="327928"/>
                  <a:pt x="2417023" y="369332"/>
                </a:cubicBezTo>
                <a:cubicBezTo>
                  <a:pt x="2275291" y="410736"/>
                  <a:pt x="2086189" y="311283"/>
                  <a:pt x="1838788" y="369332"/>
                </a:cubicBezTo>
                <a:cubicBezTo>
                  <a:pt x="1591387" y="427381"/>
                  <a:pt x="1477620" y="308640"/>
                  <a:pt x="1260553" y="369332"/>
                </a:cubicBezTo>
                <a:cubicBezTo>
                  <a:pt x="1043486" y="430024"/>
                  <a:pt x="843626" y="324669"/>
                  <a:pt x="717012" y="369332"/>
                </a:cubicBezTo>
                <a:cubicBezTo>
                  <a:pt x="590398" y="413995"/>
                  <a:pt x="147688" y="354400"/>
                  <a:pt x="0" y="369332"/>
                </a:cubicBezTo>
                <a:cubicBezTo>
                  <a:pt x="-8026" y="274434"/>
                  <a:pt x="20480" y="1244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Sub-Block 2: IRS Phase-Shift Design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424" name="TextBox 57"/>
          <p:cNvSpPr/>
          <p:nvPr/>
        </p:nvSpPr>
        <p:spPr>
          <a:xfrm>
            <a:off x="2916720" y="2545200"/>
            <a:ext cx="3907440" cy="363960"/>
          </a:xfrm>
          <a:custGeom>
            <a:avLst/>
            <a:gdLst/>
            <a:ahLst/>
            <a:cxnLst/>
            <a:rect l="l" t="t" r="r" b="b"/>
            <a:pathLst>
              <a:path w="3208058" h="369332">
                <a:moveTo>
                  <a:pt x="0" y="0"/>
                </a:moveTo>
                <a:cubicBezTo>
                  <a:pt x="146319" y="-29595"/>
                  <a:pt x="277717" y="18716"/>
                  <a:pt x="502596" y="0"/>
                </a:cubicBezTo>
                <a:cubicBezTo>
                  <a:pt x="727475" y="-18716"/>
                  <a:pt x="773604" y="36810"/>
                  <a:pt x="941030" y="0"/>
                </a:cubicBezTo>
                <a:cubicBezTo>
                  <a:pt x="1108456" y="-36810"/>
                  <a:pt x="1317401" y="51985"/>
                  <a:pt x="1539868" y="0"/>
                </a:cubicBezTo>
                <a:cubicBezTo>
                  <a:pt x="1762335" y="-51985"/>
                  <a:pt x="1899691" y="14674"/>
                  <a:pt x="2042464" y="0"/>
                </a:cubicBezTo>
                <a:cubicBezTo>
                  <a:pt x="2185237" y="-14674"/>
                  <a:pt x="2441728" y="13454"/>
                  <a:pt x="2545059" y="0"/>
                </a:cubicBezTo>
                <a:cubicBezTo>
                  <a:pt x="2648390" y="-13454"/>
                  <a:pt x="3014495" y="69847"/>
                  <a:pt x="3208058" y="0"/>
                </a:cubicBezTo>
                <a:cubicBezTo>
                  <a:pt x="3229737" y="103222"/>
                  <a:pt x="3174897" y="284950"/>
                  <a:pt x="3208058" y="369332"/>
                </a:cubicBezTo>
                <a:cubicBezTo>
                  <a:pt x="3015587" y="383391"/>
                  <a:pt x="2814809" y="341282"/>
                  <a:pt x="2673382" y="369332"/>
                </a:cubicBezTo>
                <a:cubicBezTo>
                  <a:pt x="2531955" y="397382"/>
                  <a:pt x="2389559" y="347277"/>
                  <a:pt x="2234947" y="369332"/>
                </a:cubicBezTo>
                <a:cubicBezTo>
                  <a:pt x="2080335" y="391387"/>
                  <a:pt x="1955035" y="362348"/>
                  <a:pt x="1700271" y="369332"/>
                </a:cubicBezTo>
                <a:cubicBezTo>
                  <a:pt x="1445507" y="376316"/>
                  <a:pt x="1411986" y="310397"/>
                  <a:pt x="1165594" y="369332"/>
                </a:cubicBezTo>
                <a:cubicBezTo>
                  <a:pt x="919202" y="428267"/>
                  <a:pt x="847060" y="361511"/>
                  <a:pt x="662999" y="369332"/>
                </a:cubicBezTo>
                <a:cubicBezTo>
                  <a:pt x="478939" y="377153"/>
                  <a:pt x="256305" y="301570"/>
                  <a:pt x="0" y="369332"/>
                </a:cubicBezTo>
                <a:cubicBezTo>
                  <a:pt x="-8026" y="274434"/>
                  <a:pt x="20480" y="1244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Sub-Block 3: Channel Estimation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425" name="Straight Arrow Connector 59"/>
          <p:cNvSpPr/>
          <p:nvPr/>
        </p:nvSpPr>
        <p:spPr>
          <a:xfrm flipH="1">
            <a:off x="4865400" y="1085040"/>
            <a:ext cx="360" cy="52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>
                <a:alpha val="99000"/>
              </a:srgb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26" name="Straight Arrow Connector 61"/>
          <p:cNvSpPr/>
          <p:nvPr/>
        </p:nvSpPr>
        <p:spPr>
          <a:xfrm>
            <a:off x="4866120" y="1974960"/>
            <a:ext cx="3960" cy="569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>
                <a:alpha val="99000"/>
              </a:srgb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27" name="TextBox 68"/>
          <p:cNvSpPr/>
          <p:nvPr/>
        </p:nvSpPr>
        <p:spPr>
          <a:xfrm>
            <a:off x="0" y="6087960"/>
            <a:ext cx="5357880" cy="759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100" b="0" strike="noStrike" spc="-1" noProof="0" dirty="0">
                <a:solidFill>
                  <a:srgbClr val="000000"/>
                </a:solidFill>
                <a:latin typeface="Calibri"/>
              </a:rPr>
              <a:t>[1] V. Jamali, G. C. Alexandropoulos, R. Schober, and H. V. Poor, ‘Low-to-Zero-Overhead IRS Reconfiguration: Decoupling Illumination and Channel Estimation’, IEEE Communications Letters, vol. 26, no. 4, pp. 932–936, Apr. 2022, </a:t>
            </a:r>
            <a:r>
              <a:rPr lang="en-GB" sz="1100" b="0" strike="noStrike" spc="-1" noProof="0" dirty="0" err="1">
                <a:solidFill>
                  <a:srgbClr val="000000"/>
                </a:solidFill>
                <a:latin typeface="Calibri"/>
              </a:rPr>
              <a:t>doi</a:t>
            </a:r>
            <a:r>
              <a:rPr lang="en-GB" sz="1100" b="0" strike="noStrike" spc="-1" noProof="0" dirty="0">
                <a:solidFill>
                  <a:srgbClr val="000000"/>
                </a:solidFill>
                <a:latin typeface="Calibri"/>
              </a:rPr>
              <a:t>: 10.1109/LCOMM.2022.3141206.</a:t>
            </a:r>
            <a:endParaRPr lang="en-GB" sz="1100" b="0" strike="noStrike" spc="-1" noProof="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8" name="TextBox 69"/>
              <p:cNvSpPr txBox="1"/>
              <p:nvPr/>
            </p:nvSpPr>
            <p:spPr>
              <a:xfrm rot="5400000">
                <a:off x="1982880" y="1252440"/>
                <a:ext cx="375840" cy="2304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loc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28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982880" y="1252440"/>
                <a:ext cx="375840" cy="230400"/>
              </a:xfrm>
              <a:prstGeom prst="rect">
                <a:avLst/>
              </a:prstGeom>
              <a:blipFill>
                <a:blip r:embed="rId2"/>
                <a:stretch>
                  <a:fillRect l="-84211" b="-6229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9" name="TextBox 70"/>
              <p:cNvSpPr txBox="1"/>
              <p:nvPr/>
            </p:nvSpPr>
            <p:spPr>
              <a:xfrm rot="5400000">
                <a:off x="2067840" y="1649880"/>
                <a:ext cx="414360" cy="2260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IRS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29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067840" y="1649880"/>
                <a:ext cx="414360" cy="226080"/>
              </a:xfrm>
              <a:prstGeom prst="rect">
                <a:avLst/>
              </a:prstGeom>
              <a:blipFill>
                <a:blip r:embed="rId3"/>
                <a:stretch>
                  <a:fillRect l="-91892" b="-6617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0" name="TextBox 71"/>
              <p:cNvSpPr txBox="1"/>
              <p:nvPr/>
            </p:nvSpPr>
            <p:spPr>
              <a:xfrm rot="5400000">
                <a:off x="2010600" y="2109240"/>
                <a:ext cx="300240" cy="21492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es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30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010600" y="2109240"/>
                <a:ext cx="300240" cy="214920"/>
              </a:xfrm>
              <a:prstGeom prst="rect">
                <a:avLst/>
              </a:prstGeom>
              <a:blipFill>
                <a:blip r:embed="rId4"/>
                <a:stretch>
                  <a:fillRect l="-77143" b="-7142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1" name="TextBox 72"/>
              <p:cNvSpPr txBox="1"/>
              <p:nvPr/>
            </p:nvSpPr>
            <p:spPr>
              <a:xfrm rot="5400000">
                <a:off x="2405520" y="2296800"/>
                <a:ext cx="426960" cy="2304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coh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31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405520" y="2296800"/>
                <a:ext cx="426960" cy="230400"/>
              </a:xfrm>
              <a:prstGeom prst="rect">
                <a:avLst/>
              </a:prstGeom>
              <a:blipFill>
                <a:blip r:embed="rId5"/>
                <a:stretch>
                  <a:fillRect l="-86842" b="-5857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2" name="Group 73"/>
          <p:cNvGrpSpPr/>
          <p:nvPr/>
        </p:nvGrpSpPr>
        <p:grpSpPr>
          <a:xfrm>
            <a:off x="1434600" y="1218240"/>
            <a:ext cx="419400" cy="4797000"/>
            <a:chOff x="1434600" y="1218240"/>
            <a:chExt cx="419400" cy="4797000"/>
          </a:xfrm>
        </p:grpSpPr>
        <p:sp>
          <p:nvSpPr>
            <p:cNvPr id="433" name="Rectangle 74"/>
            <p:cNvSpPr/>
            <p:nvPr/>
          </p:nvSpPr>
          <p:spPr>
            <a:xfrm rot="5400000">
              <a:off x="1458360" y="1196280"/>
              <a:ext cx="373680" cy="417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434" name="Rectangle 75"/>
            <p:cNvSpPr/>
            <p:nvPr/>
          </p:nvSpPr>
          <p:spPr>
            <a:xfrm rot="5400000">
              <a:off x="1433160" y="1599120"/>
              <a:ext cx="423720" cy="417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435" name="Rectangle 76"/>
            <p:cNvSpPr/>
            <p:nvPr/>
          </p:nvSpPr>
          <p:spPr>
            <a:xfrm rot="5400000">
              <a:off x="1343520" y="2536920"/>
              <a:ext cx="603000" cy="4176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436" name="Rectangle 77"/>
            <p:cNvSpPr/>
            <p:nvPr/>
          </p:nvSpPr>
          <p:spPr>
            <a:xfrm rot="5400000">
              <a:off x="1433160" y="2023200"/>
              <a:ext cx="423720" cy="417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437" name="Rectangle 78"/>
            <p:cNvSpPr/>
            <p:nvPr/>
          </p:nvSpPr>
          <p:spPr>
            <a:xfrm rot="5400000">
              <a:off x="1343880" y="3562920"/>
              <a:ext cx="598680" cy="4176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438" name="Rectangle 79"/>
            <p:cNvSpPr/>
            <p:nvPr/>
          </p:nvSpPr>
          <p:spPr>
            <a:xfrm rot="5400000">
              <a:off x="1431360" y="3050280"/>
              <a:ext cx="423720" cy="417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439" name="Rectangle 80"/>
            <p:cNvSpPr/>
            <p:nvPr/>
          </p:nvSpPr>
          <p:spPr>
            <a:xfrm rot="5400000">
              <a:off x="1456560" y="4366080"/>
              <a:ext cx="373680" cy="417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440" name="Rectangle 81"/>
            <p:cNvSpPr/>
            <p:nvPr/>
          </p:nvSpPr>
          <p:spPr>
            <a:xfrm rot="5400000">
              <a:off x="1431360" y="4768920"/>
              <a:ext cx="423720" cy="417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441" name="Rectangle 82"/>
            <p:cNvSpPr/>
            <p:nvPr/>
          </p:nvSpPr>
          <p:spPr>
            <a:xfrm rot="5400000">
              <a:off x="1442880" y="5605920"/>
              <a:ext cx="401040" cy="4176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442" name="Rectangle 83"/>
            <p:cNvSpPr/>
            <p:nvPr/>
          </p:nvSpPr>
          <p:spPr>
            <a:xfrm rot="5400000">
              <a:off x="1431360" y="5193000"/>
              <a:ext cx="423720" cy="417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3" name="TextBox 84"/>
                <p:cNvSpPr txBox="1"/>
                <p:nvPr/>
              </p:nvSpPr>
              <p:spPr>
                <a:xfrm>
                  <a:off x="1614960" y="4085280"/>
                  <a:ext cx="93960" cy="307440"/>
                </a:xfrm>
                <a:prstGeom prst="rect">
                  <a:avLst/>
                </a:prstGeom>
              </p:spPr>
              <p:txBody>
                <a:bodyPr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noProof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noProof="0" dirty="0"/>
                </a:p>
              </p:txBody>
            </p:sp>
          </mc:Choice>
          <mc:Fallback xmlns="">
            <p:sp>
              <p:nvSpPr>
                <p:cNvPr id="443" name="TextBox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4960" y="4085280"/>
                  <a:ext cx="93960" cy="307440"/>
                </a:xfrm>
                <a:prstGeom prst="rect">
                  <a:avLst/>
                </a:prstGeom>
                <a:blipFill>
                  <a:blip r:embed="rId6"/>
                  <a:stretch>
                    <a:fillRect l="-33333" r="-120000" b="-1176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4" name="TextBox 85"/>
              <p:cNvSpPr txBox="1"/>
              <p:nvPr/>
            </p:nvSpPr>
            <p:spPr>
              <a:xfrm rot="5400000">
                <a:off x="2770560" y="2852640"/>
                <a:ext cx="452880" cy="26676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upd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44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770560" y="2852640"/>
                <a:ext cx="452880" cy="266760"/>
              </a:xfrm>
              <a:prstGeom prst="rect">
                <a:avLst/>
              </a:prstGeom>
              <a:blipFill>
                <a:blip r:embed="rId7"/>
                <a:stretch>
                  <a:fillRect l="-88636" b="-5810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5" name="Straight Connector 86"/>
          <p:cNvSpPr/>
          <p:nvPr/>
        </p:nvSpPr>
        <p:spPr>
          <a:xfrm>
            <a:off x="2805120" y="1254600"/>
            <a:ext cx="360" cy="316980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46" name="Straight Connector 87"/>
          <p:cNvSpPr/>
          <p:nvPr/>
        </p:nvSpPr>
        <p:spPr>
          <a:xfrm flipH="1">
            <a:off x="2416320" y="2054520"/>
            <a:ext cx="12960" cy="9806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47" name="Straight Connector 88"/>
          <p:cNvSpPr/>
          <p:nvPr/>
        </p:nvSpPr>
        <p:spPr>
          <a:xfrm>
            <a:off x="1962000" y="1212840"/>
            <a:ext cx="360" cy="119268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48" name="Straight Connector 89"/>
          <p:cNvSpPr/>
          <p:nvPr/>
        </p:nvSpPr>
        <p:spPr>
          <a:xfrm flipH="1">
            <a:off x="1927800" y="236700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49" name="Straight Connector 90"/>
          <p:cNvSpPr/>
          <p:nvPr/>
        </p:nvSpPr>
        <p:spPr>
          <a:xfrm flipH="1">
            <a:off x="1920960" y="117972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50" name="Straight Connector 91"/>
          <p:cNvSpPr/>
          <p:nvPr/>
        </p:nvSpPr>
        <p:spPr>
          <a:xfrm flipH="1">
            <a:off x="1923480" y="1515960"/>
            <a:ext cx="7740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51" name="Straight Connector 92"/>
          <p:cNvSpPr/>
          <p:nvPr/>
        </p:nvSpPr>
        <p:spPr>
          <a:xfrm flipH="1">
            <a:off x="1931760" y="194436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52" name="Straight Connector 93"/>
          <p:cNvSpPr/>
          <p:nvPr/>
        </p:nvSpPr>
        <p:spPr>
          <a:xfrm flipH="1">
            <a:off x="2760120" y="121608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53" name="Straight Connector 94"/>
          <p:cNvSpPr/>
          <p:nvPr/>
        </p:nvSpPr>
        <p:spPr>
          <a:xfrm flipH="1">
            <a:off x="2768760" y="438156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54" name="Straight Connector 95"/>
          <p:cNvSpPr/>
          <p:nvPr/>
        </p:nvSpPr>
        <p:spPr>
          <a:xfrm flipH="1">
            <a:off x="2386800" y="299232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55" name="Straight Connector 96"/>
          <p:cNvSpPr/>
          <p:nvPr/>
        </p:nvSpPr>
        <p:spPr>
          <a:xfrm flipH="1">
            <a:off x="2390760" y="202032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56" name="TextBox 97"/>
          <p:cNvSpPr/>
          <p:nvPr/>
        </p:nvSpPr>
        <p:spPr>
          <a:xfrm>
            <a:off x="-11520" y="1145520"/>
            <a:ext cx="132732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MU</a:t>
            </a:r>
            <a:endParaRPr lang="en-GB" sz="1600" b="0" strike="noStrike" spc="-1" noProof="0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localization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457" name="TextBox 98"/>
          <p:cNvSpPr/>
          <p:nvPr/>
        </p:nvSpPr>
        <p:spPr>
          <a:xfrm>
            <a:off x="-7200" y="1676160"/>
            <a:ext cx="152244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IRS</a:t>
            </a:r>
            <a:endParaRPr lang="en-GB" sz="1600" b="0" strike="noStrike" spc="-1" noProof="0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configuration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458" name="TextBox 99"/>
          <p:cNvSpPr/>
          <p:nvPr/>
        </p:nvSpPr>
        <p:spPr>
          <a:xfrm>
            <a:off x="15480" y="2232360"/>
            <a:ext cx="125568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Channel</a:t>
            </a:r>
            <a:endParaRPr lang="en-GB" sz="1600" b="0" strike="noStrike" spc="-1" noProof="0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estimation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459" name="TextBox 100"/>
          <p:cNvSpPr/>
          <p:nvPr/>
        </p:nvSpPr>
        <p:spPr>
          <a:xfrm>
            <a:off x="5760" y="2789640"/>
            <a:ext cx="147348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Data</a:t>
            </a:r>
            <a:endParaRPr lang="en-GB" sz="1600" b="0" strike="noStrike" spc="-1" noProof="0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transmission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460" name="Straight Arrow Connector 101"/>
          <p:cNvSpPr/>
          <p:nvPr/>
        </p:nvSpPr>
        <p:spPr>
          <a:xfrm flipH="1" flipV="1">
            <a:off x="975600" y="1404720"/>
            <a:ext cx="460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61" name="Straight Arrow Connector 102"/>
          <p:cNvSpPr/>
          <p:nvPr/>
        </p:nvSpPr>
        <p:spPr>
          <a:xfrm flipH="1" flipV="1">
            <a:off x="967320" y="1875960"/>
            <a:ext cx="460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62" name="Straight Arrow Connector 103"/>
          <p:cNvSpPr/>
          <p:nvPr/>
        </p:nvSpPr>
        <p:spPr>
          <a:xfrm flipH="1">
            <a:off x="1179360" y="2261520"/>
            <a:ext cx="234000" cy="26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63" name="Straight Arrow Connector 104"/>
          <p:cNvSpPr/>
          <p:nvPr/>
        </p:nvSpPr>
        <p:spPr>
          <a:xfrm flipH="1">
            <a:off x="1171800" y="2817720"/>
            <a:ext cx="234000" cy="26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64" name="TextBox 2"/>
          <p:cNvSpPr/>
          <p:nvPr/>
        </p:nvSpPr>
        <p:spPr>
          <a:xfrm>
            <a:off x="7940520" y="21960"/>
            <a:ext cx="23709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0" strike="noStrike" spc="-1" noProof="0" dirty="0" err="1">
                <a:solidFill>
                  <a:srgbClr val="000000"/>
                </a:solidFill>
                <a:latin typeface="Calibri"/>
              </a:rPr>
              <a:t>AoI</a:t>
            </a: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 formulation</a:t>
            </a:r>
            <a:endParaRPr lang="en-GB" sz="1800" b="0" strike="noStrike" spc="-1" noProof="0" dirty="0">
              <a:latin typeface="Arial"/>
            </a:endParaRPr>
          </a:p>
        </p:txBody>
      </p:sp>
      <p:graphicFrame>
        <p:nvGraphicFramePr>
          <p:cNvPr id="465" name="Table 5"/>
          <p:cNvGraphicFramePr/>
          <p:nvPr>
            <p:extLst>
              <p:ext uri="{D42A27DB-BD31-4B8C-83A1-F6EECF244321}">
                <p14:modId xmlns:p14="http://schemas.microsoft.com/office/powerpoint/2010/main" val="2581284858"/>
              </p:ext>
            </p:extLst>
          </p:nvPr>
        </p:nvGraphicFramePr>
        <p:xfrm>
          <a:off x="7940520" y="391320"/>
          <a:ext cx="4297320" cy="2160000"/>
        </p:xfrm>
        <a:graphic>
          <a:graphicData uri="http://schemas.openxmlformats.org/drawingml/2006/table">
            <a:tbl>
              <a:tblPr/>
              <a:tblGrid>
                <a:gridCol w="3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(1)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(2)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(3)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66" name="Rectangle: Rounded Corners 6"/>
          <p:cNvSpPr/>
          <p:nvPr/>
        </p:nvSpPr>
        <p:spPr>
          <a:xfrm>
            <a:off x="7940520" y="0"/>
            <a:ext cx="4180320" cy="2548440"/>
          </a:xfrm>
          <a:prstGeom prst="roundRect">
            <a:avLst>
              <a:gd name="adj" fmla="val 2105"/>
            </a:avLst>
          </a:prstGeom>
          <a:noFill/>
          <a:ln w="19050"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7" name="TextBox 7"/>
              <p:cNvSpPr txBox="1"/>
              <p:nvPr/>
            </p:nvSpPr>
            <p:spPr>
              <a:xfrm>
                <a:off x="7441560" y="6402600"/>
                <a:ext cx="671040" cy="3844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d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67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560" y="6402600"/>
                <a:ext cx="671040" cy="384480"/>
              </a:xfrm>
              <a:prstGeom prst="rect">
                <a:avLst/>
              </a:prstGeom>
              <a:blipFill>
                <a:blip r:embed="rId8"/>
                <a:stretch>
                  <a:fillRect b="-1269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8" name="TextBox 10"/>
          <p:cNvSpPr/>
          <p:nvPr/>
        </p:nvSpPr>
        <p:spPr>
          <a:xfrm>
            <a:off x="6681240" y="6414480"/>
            <a:ext cx="5382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 </a:t>
            </a:r>
            <a:endParaRPr lang="en-GB" sz="1800" b="0" strike="noStrike" spc="-1" noProof="0" dirty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B5F6F-5FEF-4A4A-B07A-01B8B7011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456F821-B7D1-A4C0-3767-3D3374736588}"/>
              </a:ext>
            </a:extLst>
          </p:cNvPr>
          <p:cNvGrpSpPr/>
          <p:nvPr/>
        </p:nvGrpSpPr>
        <p:grpSpPr>
          <a:xfrm>
            <a:off x="579574" y="1007308"/>
            <a:ext cx="1378238" cy="1430728"/>
            <a:chOff x="1851871" y="1287138"/>
            <a:chExt cx="1378238" cy="1430728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4BFD74F-6D67-E6B4-0685-062C741BEEA5}"/>
                </a:ext>
              </a:extLst>
            </p:cNvPr>
            <p:cNvGrpSpPr/>
            <p:nvPr/>
          </p:nvGrpSpPr>
          <p:grpSpPr>
            <a:xfrm>
              <a:off x="1871922" y="1287138"/>
              <a:ext cx="108640" cy="146399"/>
              <a:chOff x="1844231" y="869163"/>
              <a:chExt cx="108640" cy="146399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C70B29E-0C70-492F-EAC8-4DA651C1DC7C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B1A59F5-51FF-0E4B-CE7D-2F199DEB4EE2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7802E29-4230-8299-7D9B-5AE1A894819C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41813D6-36E9-6EF3-A363-2F27B88E05D8}"/>
                </a:ext>
              </a:extLst>
            </p:cNvPr>
            <p:cNvGrpSpPr/>
            <p:nvPr/>
          </p:nvGrpSpPr>
          <p:grpSpPr>
            <a:xfrm>
              <a:off x="1851871" y="1716303"/>
              <a:ext cx="108640" cy="146399"/>
              <a:chOff x="1844231" y="869163"/>
              <a:chExt cx="108640" cy="146399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03D89DE9-BA02-C16F-7FC5-C9952263D4C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2E00E300-0B7B-F452-26E1-251356501D4C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205043C3-E817-3E6E-B2D1-257170E919D3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72F525D-63C3-D308-3534-832E1376D4EC}"/>
                </a:ext>
              </a:extLst>
            </p:cNvPr>
            <p:cNvGrpSpPr/>
            <p:nvPr/>
          </p:nvGrpSpPr>
          <p:grpSpPr>
            <a:xfrm>
              <a:off x="1858742" y="2138974"/>
              <a:ext cx="108640" cy="146399"/>
              <a:chOff x="1844231" y="869163"/>
              <a:chExt cx="108640" cy="146399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BEB0C14-E904-FCD7-F8F9-712662771AC5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3B052B0-9621-4628-F6B7-AAC6D92548C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9A1F181E-A847-6DC0-C8BC-7AEAF45CCBA1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0B5EC93-B1B2-A88B-3407-73886C58B759}"/>
                </a:ext>
              </a:extLst>
            </p:cNvPr>
            <p:cNvGrpSpPr/>
            <p:nvPr/>
          </p:nvGrpSpPr>
          <p:grpSpPr>
            <a:xfrm>
              <a:off x="1858742" y="2571204"/>
              <a:ext cx="108640" cy="146399"/>
              <a:chOff x="1844231" y="869163"/>
              <a:chExt cx="108640" cy="146399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923A25C2-0568-D442-F525-226201B51152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D133B6D-F32B-9EF9-D315-79D8E570B73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9B81595F-6420-7536-B185-ABE3E3B4995F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D776CF1-5661-6DA3-4BA9-B269AEAD7712}"/>
                </a:ext>
              </a:extLst>
            </p:cNvPr>
            <p:cNvGrpSpPr/>
            <p:nvPr/>
          </p:nvGrpSpPr>
          <p:grpSpPr>
            <a:xfrm>
              <a:off x="2279675" y="1290378"/>
              <a:ext cx="108640" cy="146399"/>
              <a:chOff x="1844231" y="869163"/>
              <a:chExt cx="108640" cy="146399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D7CA4F52-E354-AC55-93B2-9136F7C6900D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0D09B1D-B307-C25C-8D08-B0A0F1FFA629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779D8F0-3A63-318C-DAF5-DF30651AF7F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1AF65467-6BD9-E4E9-2B15-253B75471549}"/>
                </a:ext>
              </a:extLst>
            </p:cNvPr>
            <p:cNvGrpSpPr/>
            <p:nvPr/>
          </p:nvGrpSpPr>
          <p:grpSpPr>
            <a:xfrm>
              <a:off x="2274432" y="1710028"/>
              <a:ext cx="108640" cy="146399"/>
              <a:chOff x="1844231" y="869163"/>
              <a:chExt cx="108640" cy="146399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AE4EFA0D-3720-4D5A-A677-AD312E05471C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CD6F50A2-8250-5275-92F3-E73AAC7541C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E428F756-A4B2-34C4-F937-C53E6CB6B429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65BCF6F0-FE6B-8A68-6947-34E9495FC9AB}"/>
                </a:ext>
              </a:extLst>
            </p:cNvPr>
            <p:cNvGrpSpPr/>
            <p:nvPr/>
          </p:nvGrpSpPr>
          <p:grpSpPr>
            <a:xfrm>
              <a:off x="2272598" y="2132570"/>
              <a:ext cx="108640" cy="146399"/>
              <a:chOff x="1844231" y="869163"/>
              <a:chExt cx="108640" cy="146399"/>
            </a:xfrm>
          </p:grpSpPr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93C7427B-F0E6-04B2-1A32-5EE240BA12A8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95865378-4786-7C5A-0F38-FD2A6CB8A23F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4917B258-346E-BE9C-6D13-BBCAD79BA184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884BE35C-3145-3BF7-EAD3-248079372684}"/>
                </a:ext>
              </a:extLst>
            </p:cNvPr>
            <p:cNvGrpSpPr/>
            <p:nvPr/>
          </p:nvGrpSpPr>
          <p:grpSpPr>
            <a:xfrm>
              <a:off x="2279055" y="2571467"/>
              <a:ext cx="108640" cy="146399"/>
              <a:chOff x="1844231" y="869163"/>
              <a:chExt cx="108640" cy="146399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0811380B-7EFA-96F8-5E03-6C53E7C72F8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B5466280-FE7B-AA1F-7B96-A872DC53FB47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482F0463-E1DE-BBE7-A51E-45D86A163CE4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5DA9958C-E7B0-778D-A9AB-7C764FA7F83D}"/>
                </a:ext>
              </a:extLst>
            </p:cNvPr>
            <p:cNvGrpSpPr/>
            <p:nvPr/>
          </p:nvGrpSpPr>
          <p:grpSpPr>
            <a:xfrm>
              <a:off x="2713716" y="1287138"/>
              <a:ext cx="108640" cy="146399"/>
              <a:chOff x="1844231" y="869163"/>
              <a:chExt cx="108640" cy="146399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8627DA8C-BAF5-774D-7EFB-EDD3C82A478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0C87E497-913D-EF1A-6665-1969A194E602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69C8A45D-D6EA-43F8-A707-382A8F6850AC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B01BC65C-A839-9E38-2CCF-480ADF0FBBF5}"/>
                </a:ext>
              </a:extLst>
            </p:cNvPr>
            <p:cNvGrpSpPr/>
            <p:nvPr/>
          </p:nvGrpSpPr>
          <p:grpSpPr>
            <a:xfrm>
              <a:off x="2693665" y="1716303"/>
              <a:ext cx="108640" cy="146399"/>
              <a:chOff x="1844231" y="869163"/>
              <a:chExt cx="108640" cy="146399"/>
            </a:xfrm>
          </p:grpSpPr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DB055D22-8F65-7A9F-6438-D65294E3185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D154CFC-82ED-DAC4-578B-D0DEDC60E561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3D1D3FD5-D114-2B70-00B6-F2FADD7BD895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3E52B75-984A-C988-4F08-E38F4C899A6F}"/>
                </a:ext>
              </a:extLst>
            </p:cNvPr>
            <p:cNvGrpSpPr/>
            <p:nvPr/>
          </p:nvGrpSpPr>
          <p:grpSpPr>
            <a:xfrm>
              <a:off x="2700536" y="2138974"/>
              <a:ext cx="108640" cy="146399"/>
              <a:chOff x="1844231" y="869163"/>
              <a:chExt cx="108640" cy="146399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F2B1140-F708-179F-8252-1ED209877934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9E8C442-8EA3-D77D-A466-D8544E67CECA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BB99B9FE-54AE-59EB-02FC-EFF6BE53BBDF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D768577-265B-5C73-B3FA-47D00A242774}"/>
                </a:ext>
              </a:extLst>
            </p:cNvPr>
            <p:cNvGrpSpPr/>
            <p:nvPr/>
          </p:nvGrpSpPr>
          <p:grpSpPr>
            <a:xfrm>
              <a:off x="2700536" y="2571204"/>
              <a:ext cx="108640" cy="146399"/>
              <a:chOff x="1844231" y="869163"/>
              <a:chExt cx="108640" cy="146399"/>
            </a:xfrm>
          </p:grpSpPr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F2C896A0-4A4B-F09A-E6CE-5E74D73675E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A3D56894-6243-A22F-7FD4-66E61E5D858C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3D6E67A3-745C-BB99-8AB4-C7C3854F905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E785AFF6-82BC-E334-8FD3-A91AC10AE8FA}"/>
                </a:ext>
              </a:extLst>
            </p:cNvPr>
            <p:cNvGrpSpPr/>
            <p:nvPr/>
          </p:nvGrpSpPr>
          <p:grpSpPr>
            <a:xfrm>
              <a:off x="3121469" y="1290378"/>
              <a:ext cx="108640" cy="146399"/>
              <a:chOff x="1844231" y="869163"/>
              <a:chExt cx="108640" cy="146399"/>
            </a:xfrm>
          </p:grpSpPr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37D02B34-A3E9-068A-6511-56C20C53AEFF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C3EE104C-05B8-ACA9-4EA5-7D9A29BA235E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DFCD3C3B-7A59-E147-7854-D0C78712278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D507BA98-2BE0-B351-1AC4-7C42994FF59F}"/>
                </a:ext>
              </a:extLst>
            </p:cNvPr>
            <p:cNvGrpSpPr/>
            <p:nvPr/>
          </p:nvGrpSpPr>
          <p:grpSpPr>
            <a:xfrm>
              <a:off x="3116226" y="1710028"/>
              <a:ext cx="108640" cy="146399"/>
              <a:chOff x="1844231" y="869163"/>
              <a:chExt cx="108640" cy="146399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9507B15C-1C82-F2A5-7F14-61C79E3852D7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9BE1ED76-7D57-548E-31A6-02928CBA7B3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2FF857CA-B915-8764-BC12-4A14C4966B6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C3096FDA-8D07-1584-EF25-5A1824E9E6D5}"/>
                </a:ext>
              </a:extLst>
            </p:cNvPr>
            <p:cNvGrpSpPr/>
            <p:nvPr/>
          </p:nvGrpSpPr>
          <p:grpSpPr>
            <a:xfrm>
              <a:off x="3114392" y="2132570"/>
              <a:ext cx="108640" cy="146399"/>
              <a:chOff x="1844231" y="869163"/>
              <a:chExt cx="108640" cy="146399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6B53A57F-B5AA-FD72-6821-71CB91C90E85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EEA79D9A-FEAD-416A-5E48-C910FCE61328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9164516B-BBCC-9F71-F251-CF42F569CAA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2428A21D-485E-1460-4B6C-323E280C3BC6}"/>
                </a:ext>
              </a:extLst>
            </p:cNvPr>
            <p:cNvGrpSpPr/>
            <p:nvPr/>
          </p:nvGrpSpPr>
          <p:grpSpPr>
            <a:xfrm>
              <a:off x="3120849" y="2571467"/>
              <a:ext cx="108640" cy="146399"/>
              <a:chOff x="1844231" y="869163"/>
              <a:chExt cx="108640" cy="146399"/>
            </a:xfrm>
          </p:grpSpPr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8178EC5F-2A22-271F-0C7A-EDEC0089FA0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07C35793-2B7C-9B91-F0C7-4E365B137DFA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D4408C2A-630F-558B-A9B1-661A3A696FD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5D0F1A2B-890D-50C3-DAF3-52D66628DF09}"/>
              </a:ext>
            </a:extLst>
          </p:cNvPr>
          <p:cNvSpPr/>
          <p:nvPr/>
        </p:nvSpPr>
        <p:spPr>
          <a:xfrm flipH="1" flipV="1">
            <a:off x="6508708" y="5202301"/>
            <a:ext cx="5257320" cy="36468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5000">
                <a:schemeClr val="accent1">
                  <a:lumMod val="45000"/>
                  <a:lumOff val="55000"/>
                </a:schemeClr>
              </a:gs>
              <a:gs pos="100000">
                <a:schemeClr val="accent1"/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38D0A54-2E8F-594E-E7E6-C2586D878887}"/>
              </a:ext>
            </a:extLst>
          </p:cNvPr>
          <p:cNvSpPr/>
          <p:nvPr/>
        </p:nvSpPr>
        <p:spPr>
          <a:xfrm>
            <a:off x="504524" y="6111604"/>
            <a:ext cx="2211302" cy="658091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4" name="TextBox 8">
            <a:extLst>
              <a:ext uri="{FF2B5EF4-FFF2-40B4-BE49-F238E27FC236}">
                <a16:creationId xmlns:a16="http://schemas.microsoft.com/office/drawing/2014/main" id="{9A3219F6-2A1C-0D00-D603-F50B5A601525}"/>
              </a:ext>
            </a:extLst>
          </p:cNvPr>
          <p:cNvSpPr/>
          <p:nvPr/>
        </p:nvSpPr>
        <p:spPr>
          <a:xfrm>
            <a:off x="655348" y="5253734"/>
            <a:ext cx="8683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GB" spc="-1" noProof="0" dirty="0">
                <a:solidFill>
                  <a:srgbClr val="000000"/>
                </a:solidFill>
                <a:latin typeface="Calibri"/>
              </a:rPr>
              <a:t>User</a:t>
            </a:r>
            <a:endParaRPr lang="en-GB" sz="1800" b="0" strike="noStrike" spc="-1" noProof="0" dirty="0">
              <a:latin typeface="Arial"/>
            </a:endParaRPr>
          </a:p>
        </p:txBody>
      </p:sp>
      <p:pic>
        <p:nvPicPr>
          <p:cNvPr id="125" name="Graphic 35" descr="Smart Phone with solid fill">
            <a:extLst>
              <a:ext uri="{FF2B5EF4-FFF2-40B4-BE49-F238E27FC236}">
                <a16:creationId xmlns:a16="http://schemas.microsoft.com/office/drawing/2014/main" id="{A60C36EC-6BF3-1B9E-57DA-418F043CA056}"/>
              </a:ext>
            </a:extLst>
          </p:cNvPr>
          <p:cNvPicPr/>
          <p:nvPr/>
        </p:nvPicPr>
        <p:blipFill>
          <a:blip r:embed="rId2"/>
          <a:stretch/>
        </p:blipFill>
        <p:spPr>
          <a:xfrm rot="1730551">
            <a:off x="1739425" y="5679353"/>
            <a:ext cx="616517" cy="570959"/>
          </a:xfrm>
          <a:prstGeom prst="rect">
            <a:avLst/>
          </a:prstGeom>
          <a:ln w="0">
            <a:noFill/>
          </a:ln>
        </p:spPr>
      </p:pic>
      <p:sp>
        <p:nvSpPr>
          <p:cNvPr id="127" name="PlaceHolder 1">
            <a:extLst>
              <a:ext uri="{FF2B5EF4-FFF2-40B4-BE49-F238E27FC236}">
                <a16:creationId xmlns:a16="http://schemas.microsoft.com/office/drawing/2014/main" id="{A88E3445-AF71-3149-83B4-D3C309424E09}"/>
              </a:ext>
            </a:extLst>
          </p:cNvPr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255DAC-7A2D-4214-8EEB-05093A7AB0F8}" type="slidenum">
              <a:rPr lang="en-GB" sz="2000" b="0" strike="noStrike" spc="-1" noProof="0" smtClean="0">
                <a:solidFill>
                  <a:srgbClr val="8B8B8B"/>
                </a:solidFill>
                <a:latin typeface="Calibri"/>
              </a:rPr>
              <a:t>5</a:t>
            </a:fld>
            <a:endParaRPr lang="en-GB" sz="2000" b="0" strike="noStrike" spc="-1" noProof="0" dirty="0">
              <a:latin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0B96F6-4315-23B9-2F82-B102FB051D73}"/>
              </a:ext>
            </a:extLst>
          </p:cNvPr>
          <p:cNvSpPr txBox="1"/>
          <p:nvPr/>
        </p:nvSpPr>
        <p:spPr>
          <a:xfrm>
            <a:off x="1820548" y="561612"/>
            <a:ext cx="683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SIM</a:t>
            </a:r>
            <a:endParaRPr lang="en-GB" noProof="0" dirty="0"/>
          </a:p>
        </p:txBody>
      </p:sp>
      <p:pic>
        <p:nvPicPr>
          <p:cNvPr id="5" name="Graphic 4" descr="Walk with solid fill">
            <a:extLst>
              <a:ext uri="{FF2B5EF4-FFF2-40B4-BE49-F238E27FC236}">
                <a16:creationId xmlns:a16="http://schemas.microsoft.com/office/drawing/2014/main" id="{70D4A8E4-21A7-E08E-EA0D-F3CA22D31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408" y="5594032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3A4A04-DAE8-4AB8-D51C-0DFFCDFF224E}"/>
              </a:ext>
            </a:extLst>
          </p:cNvPr>
          <p:cNvSpPr txBox="1"/>
          <p:nvPr/>
        </p:nvSpPr>
        <p:spPr>
          <a:xfrm>
            <a:off x="5455204" y="882343"/>
            <a:ext cx="39413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913" indent="-342900">
              <a:buFont typeface="+mj-lt"/>
              <a:buAutoNum type="arabicPeriod"/>
            </a:pPr>
            <a:r>
              <a:rPr lang="en-GB" noProof="0" dirty="0"/>
              <a:t>Performance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Relative error for localization</a:t>
            </a:r>
          </a:p>
          <a:p>
            <a:pPr marL="61913" indent="-342900">
              <a:buFont typeface="+mj-lt"/>
              <a:buAutoNum type="arabicPeriod"/>
            </a:pPr>
            <a:endParaRPr lang="en-GB" noProof="0" dirty="0"/>
          </a:p>
          <a:p>
            <a:pPr marL="61913" indent="-342900">
              <a:buFont typeface="+mj-lt"/>
              <a:buAutoNum type="arabicPeriod"/>
            </a:pPr>
            <a:r>
              <a:rPr lang="en-GB" noProof="0" dirty="0">
                <a:solidFill>
                  <a:schemeClr val="bg1">
                    <a:lumMod val="75000"/>
                  </a:schemeClr>
                </a:solidFill>
              </a:rPr>
              <a:t>Complexity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bg1">
                    <a:lumMod val="75000"/>
                  </a:schemeClr>
                </a:solidFill>
              </a:rPr>
              <a:t>Number of SIM layers</a:t>
            </a:r>
          </a:p>
          <a:p>
            <a:pPr marL="176213" lvl="1"/>
            <a:endParaRPr lang="en-GB" noProof="0" dirty="0">
              <a:solidFill>
                <a:schemeClr val="bg1">
                  <a:lumMod val="75000"/>
                </a:schemeClr>
              </a:solidFill>
            </a:endParaRPr>
          </a:p>
          <a:p>
            <a:pPr marL="61913" indent="-342900">
              <a:buFont typeface="+mj-lt"/>
              <a:buAutoNum type="arabicPeriod"/>
            </a:pPr>
            <a:r>
              <a:rPr lang="en-GB" noProof="0" dirty="0">
                <a:solidFill>
                  <a:schemeClr val="bg1">
                    <a:lumMod val="75000"/>
                  </a:schemeClr>
                </a:solidFill>
              </a:rPr>
              <a:t>Overhead</a:t>
            </a:r>
          </a:p>
          <a:p>
            <a:pPr marL="519113" lvl="1" indent="-342900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bg1">
                    <a:lumMod val="75000"/>
                  </a:schemeClr>
                </a:solidFill>
              </a:rPr>
              <a:t>Localization</a:t>
            </a:r>
          </a:p>
          <a:p>
            <a:pPr marL="519113" lvl="1" indent="-342900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bg1">
                    <a:lumMod val="75000"/>
                  </a:schemeClr>
                </a:solidFill>
              </a:rPr>
              <a:t>SIM Configuration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3F405E-47AE-38C1-45A5-E0A025269114}"/>
              </a:ext>
            </a:extLst>
          </p:cNvPr>
          <p:cNvSpPr/>
          <p:nvPr/>
        </p:nvSpPr>
        <p:spPr>
          <a:xfrm>
            <a:off x="5233718" y="782275"/>
            <a:ext cx="4257459" cy="2811738"/>
          </a:xfrm>
          <a:custGeom>
            <a:avLst/>
            <a:gdLst>
              <a:gd name="connsiteX0" fmla="*/ 0 w 4257459"/>
              <a:gd name="connsiteY0" fmla="*/ 0 h 2811738"/>
              <a:gd name="connsiteX1" fmla="*/ 565634 w 4257459"/>
              <a:gd name="connsiteY1" fmla="*/ 0 h 2811738"/>
              <a:gd name="connsiteX2" fmla="*/ 1046118 w 4257459"/>
              <a:gd name="connsiteY2" fmla="*/ 0 h 2811738"/>
              <a:gd name="connsiteX3" fmla="*/ 1739476 w 4257459"/>
              <a:gd name="connsiteY3" fmla="*/ 0 h 2811738"/>
              <a:gd name="connsiteX4" fmla="*/ 2305110 w 4257459"/>
              <a:gd name="connsiteY4" fmla="*/ 0 h 2811738"/>
              <a:gd name="connsiteX5" fmla="*/ 2870744 w 4257459"/>
              <a:gd name="connsiteY5" fmla="*/ 0 h 2811738"/>
              <a:gd name="connsiteX6" fmla="*/ 3564101 w 4257459"/>
              <a:gd name="connsiteY6" fmla="*/ 0 h 2811738"/>
              <a:gd name="connsiteX7" fmla="*/ 4257459 w 4257459"/>
              <a:gd name="connsiteY7" fmla="*/ 0 h 2811738"/>
              <a:gd name="connsiteX8" fmla="*/ 4257459 w 4257459"/>
              <a:gd name="connsiteY8" fmla="*/ 618582 h 2811738"/>
              <a:gd name="connsiteX9" fmla="*/ 4257459 w 4257459"/>
              <a:gd name="connsiteY9" fmla="*/ 1124695 h 2811738"/>
              <a:gd name="connsiteX10" fmla="*/ 4257459 w 4257459"/>
              <a:gd name="connsiteY10" fmla="*/ 1630808 h 2811738"/>
              <a:gd name="connsiteX11" fmla="*/ 4257459 w 4257459"/>
              <a:gd name="connsiteY11" fmla="*/ 2193156 h 2811738"/>
              <a:gd name="connsiteX12" fmla="*/ 4257459 w 4257459"/>
              <a:gd name="connsiteY12" fmla="*/ 2811738 h 2811738"/>
              <a:gd name="connsiteX13" fmla="*/ 3776974 w 4257459"/>
              <a:gd name="connsiteY13" fmla="*/ 2811738 h 2811738"/>
              <a:gd name="connsiteX14" fmla="*/ 3083617 w 4257459"/>
              <a:gd name="connsiteY14" fmla="*/ 2811738 h 2811738"/>
              <a:gd name="connsiteX15" fmla="*/ 2560557 w 4257459"/>
              <a:gd name="connsiteY15" fmla="*/ 2811738 h 2811738"/>
              <a:gd name="connsiteX16" fmla="*/ 1952349 w 4257459"/>
              <a:gd name="connsiteY16" fmla="*/ 2811738 h 2811738"/>
              <a:gd name="connsiteX17" fmla="*/ 1258991 w 4257459"/>
              <a:gd name="connsiteY17" fmla="*/ 2811738 h 2811738"/>
              <a:gd name="connsiteX18" fmla="*/ 650783 w 4257459"/>
              <a:gd name="connsiteY18" fmla="*/ 2811738 h 2811738"/>
              <a:gd name="connsiteX19" fmla="*/ 0 w 4257459"/>
              <a:gd name="connsiteY19" fmla="*/ 2811738 h 2811738"/>
              <a:gd name="connsiteX20" fmla="*/ 0 w 4257459"/>
              <a:gd name="connsiteY20" fmla="*/ 2305625 h 2811738"/>
              <a:gd name="connsiteX21" fmla="*/ 0 w 4257459"/>
              <a:gd name="connsiteY21" fmla="*/ 1771395 h 2811738"/>
              <a:gd name="connsiteX22" fmla="*/ 0 w 4257459"/>
              <a:gd name="connsiteY22" fmla="*/ 1152813 h 2811738"/>
              <a:gd name="connsiteX23" fmla="*/ 0 w 4257459"/>
              <a:gd name="connsiteY23" fmla="*/ 590465 h 2811738"/>
              <a:gd name="connsiteX24" fmla="*/ 0 w 4257459"/>
              <a:gd name="connsiteY24" fmla="*/ 0 h 2811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7459" h="2811738" extrusionOk="0">
                <a:moveTo>
                  <a:pt x="0" y="0"/>
                </a:moveTo>
                <a:cubicBezTo>
                  <a:pt x="122378" y="-9188"/>
                  <a:pt x="283855" y="-5958"/>
                  <a:pt x="565634" y="0"/>
                </a:cubicBezTo>
                <a:cubicBezTo>
                  <a:pt x="847413" y="5958"/>
                  <a:pt x="903048" y="-22304"/>
                  <a:pt x="1046118" y="0"/>
                </a:cubicBezTo>
                <a:cubicBezTo>
                  <a:pt x="1189188" y="22304"/>
                  <a:pt x="1582390" y="-32358"/>
                  <a:pt x="1739476" y="0"/>
                </a:cubicBezTo>
                <a:cubicBezTo>
                  <a:pt x="1896562" y="32358"/>
                  <a:pt x="2117742" y="27612"/>
                  <a:pt x="2305110" y="0"/>
                </a:cubicBezTo>
                <a:cubicBezTo>
                  <a:pt x="2492478" y="-27612"/>
                  <a:pt x="2594114" y="23731"/>
                  <a:pt x="2870744" y="0"/>
                </a:cubicBezTo>
                <a:cubicBezTo>
                  <a:pt x="3147374" y="-23731"/>
                  <a:pt x="3400591" y="28598"/>
                  <a:pt x="3564101" y="0"/>
                </a:cubicBezTo>
                <a:cubicBezTo>
                  <a:pt x="3727611" y="-28598"/>
                  <a:pt x="3968965" y="32510"/>
                  <a:pt x="4257459" y="0"/>
                </a:cubicBezTo>
                <a:cubicBezTo>
                  <a:pt x="4248794" y="203147"/>
                  <a:pt x="4281183" y="353766"/>
                  <a:pt x="4257459" y="618582"/>
                </a:cubicBezTo>
                <a:cubicBezTo>
                  <a:pt x="4233735" y="883398"/>
                  <a:pt x="4240320" y="1023326"/>
                  <a:pt x="4257459" y="1124695"/>
                </a:cubicBezTo>
                <a:cubicBezTo>
                  <a:pt x="4274598" y="1226064"/>
                  <a:pt x="4235991" y="1378995"/>
                  <a:pt x="4257459" y="1630808"/>
                </a:cubicBezTo>
                <a:cubicBezTo>
                  <a:pt x="4278927" y="1882621"/>
                  <a:pt x="4256491" y="1937104"/>
                  <a:pt x="4257459" y="2193156"/>
                </a:cubicBezTo>
                <a:cubicBezTo>
                  <a:pt x="4258427" y="2449208"/>
                  <a:pt x="4238035" y="2525151"/>
                  <a:pt x="4257459" y="2811738"/>
                </a:cubicBezTo>
                <a:cubicBezTo>
                  <a:pt x="4039978" y="2811301"/>
                  <a:pt x="3910475" y="2801861"/>
                  <a:pt x="3776974" y="2811738"/>
                </a:cubicBezTo>
                <a:cubicBezTo>
                  <a:pt x="3643474" y="2821615"/>
                  <a:pt x="3360684" y="2778073"/>
                  <a:pt x="3083617" y="2811738"/>
                </a:cubicBezTo>
                <a:cubicBezTo>
                  <a:pt x="2806550" y="2845403"/>
                  <a:pt x="2798779" y="2789078"/>
                  <a:pt x="2560557" y="2811738"/>
                </a:cubicBezTo>
                <a:cubicBezTo>
                  <a:pt x="2322335" y="2834398"/>
                  <a:pt x="2175630" y="2812198"/>
                  <a:pt x="1952349" y="2811738"/>
                </a:cubicBezTo>
                <a:cubicBezTo>
                  <a:pt x="1729068" y="2811278"/>
                  <a:pt x="1582251" y="2793672"/>
                  <a:pt x="1258991" y="2811738"/>
                </a:cubicBezTo>
                <a:cubicBezTo>
                  <a:pt x="935731" y="2829804"/>
                  <a:pt x="776127" y="2799118"/>
                  <a:pt x="650783" y="2811738"/>
                </a:cubicBezTo>
                <a:cubicBezTo>
                  <a:pt x="525439" y="2824358"/>
                  <a:pt x="261694" y="2837878"/>
                  <a:pt x="0" y="2811738"/>
                </a:cubicBezTo>
                <a:cubicBezTo>
                  <a:pt x="-24896" y="2560625"/>
                  <a:pt x="-9588" y="2509526"/>
                  <a:pt x="0" y="2305625"/>
                </a:cubicBezTo>
                <a:cubicBezTo>
                  <a:pt x="9588" y="2101724"/>
                  <a:pt x="10154" y="1996463"/>
                  <a:pt x="0" y="1771395"/>
                </a:cubicBezTo>
                <a:cubicBezTo>
                  <a:pt x="-10154" y="1546327"/>
                  <a:pt x="17081" y="1338299"/>
                  <a:pt x="0" y="1152813"/>
                </a:cubicBezTo>
                <a:cubicBezTo>
                  <a:pt x="-17081" y="967327"/>
                  <a:pt x="-15536" y="806761"/>
                  <a:pt x="0" y="590465"/>
                </a:cubicBezTo>
                <a:cubicBezTo>
                  <a:pt x="15536" y="374169"/>
                  <a:pt x="2987" y="292047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95A88A-95A1-4B99-F86D-C551B9C47A49}"/>
              </a:ext>
            </a:extLst>
          </p:cNvPr>
          <p:cNvSpPr txBox="1"/>
          <p:nvPr/>
        </p:nvSpPr>
        <p:spPr>
          <a:xfrm>
            <a:off x="5024359" y="340694"/>
            <a:ext cx="1236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noProof="0" dirty="0"/>
              <a:t>Variables</a:t>
            </a:r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85E5910A-11F5-2BB8-9B45-F30D9883C809}"/>
              </a:ext>
            </a:extLst>
          </p:cNvPr>
          <p:cNvSpPr/>
          <p:nvPr/>
        </p:nvSpPr>
        <p:spPr>
          <a:xfrm>
            <a:off x="6568962" y="4735929"/>
            <a:ext cx="5257320" cy="36468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5000">
                <a:schemeClr val="accent1">
                  <a:lumMod val="45000"/>
                  <a:lumOff val="55000"/>
                </a:schemeClr>
              </a:gs>
              <a:gs pos="100000">
                <a:schemeClr val="accent1"/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8B35199-A9BF-EE41-4991-69E2AB56F30C}"/>
                  </a:ext>
                </a:extLst>
              </p:cNvPr>
              <p:cNvSpPr txBox="1"/>
              <p:nvPr/>
            </p:nvSpPr>
            <p:spPr>
              <a:xfrm>
                <a:off x="5465713" y="4123590"/>
                <a:ext cx="22113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noProof="0" dirty="0"/>
                  <a:t>Relative Error </a:t>
                </a:r>
                <a14:m>
                  <m:oMath xmlns:m="http://schemas.openxmlformats.org/officeDocument/2006/math"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GB" noProof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8B35199-A9BF-EE41-4991-69E2AB56F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5713" y="4123590"/>
                <a:ext cx="2211302" cy="369332"/>
              </a:xfrm>
              <a:prstGeom prst="rect">
                <a:avLst/>
              </a:prstGeom>
              <a:blipFill>
                <a:blip r:embed="rId5"/>
                <a:stretch>
                  <a:fillRect l="-2486" t="-8197" b="-2459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68D06A-DF2E-C95B-4E9D-67DC0A9DE905}"/>
                  </a:ext>
                </a:extLst>
              </p:cNvPr>
              <p:cNvSpPr txBox="1"/>
              <p:nvPr/>
            </p:nvSpPr>
            <p:spPr>
              <a:xfrm>
                <a:off x="8026292" y="4112112"/>
                <a:ext cx="3729932" cy="389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noProof="0" dirty="0"/>
                  <a:t>Relative Error </a:t>
                </a:r>
                <a14:m>
                  <m:oMath xmlns:m="http://schemas.openxmlformats.org/officeDocument/2006/math"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  <m:r>
                          <a:rPr lang="en-GB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upd</m:t>
                            </m:r>
                          </m:sub>
                        </m:sSub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GB" noProof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68D06A-DF2E-C95B-4E9D-67DC0A9DE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292" y="4112112"/>
                <a:ext cx="3729932" cy="389209"/>
              </a:xfrm>
              <a:prstGeom prst="rect">
                <a:avLst/>
              </a:prstGeom>
              <a:blipFill>
                <a:blip r:embed="rId6"/>
                <a:stretch>
                  <a:fillRect l="-1471" t="-3175" b="-2698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BC65F72-8D40-94E0-05B3-517B3347828F}"/>
              </a:ext>
            </a:extLst>
          </p:cNvPr>
          <p:cNvSpPr txBox="1"/>
          <p:nvPr/>
        </p:nvSpPr>
        <p:spPr>
          <a:xfrm>
            <a:off x="6264414" y="5802492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1-bit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CF505E0-57A6-BF7B-86D3-A071700A2FA1}"/>
              </a:ext>
            </a:extLst>
          </p:cNvPr>
          <p:cNvCxnSpPr>
            <a:cxnSpLocks/>
          </p:cNvCxnSpPr>
          <p:nvPr/>
        </p:nvCxnSpPr>
        <p:spPr>
          <a:xfrm>
            <a:off x="9560631" y="4510293"/>
            <a:ext cx="0" cy="135516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B9986A-2FDC-C520-6708-C91554D63E7E}"/>
              </a:ext>
            </a:extLst>
          </p:cNvPr>
          <p:cNvCxnSpPr>
            <a:cxnSpLocks/>
            <a:stCxn id="4" idx="2"/>
            <a:endCxn id="13" idx="0"/>
          </p:cNvCxnSpPr>
          <p:nvPr/>
        </p:nvCxnSpPr>
        <p:spPr>
          <a:xfrm>
            <a:off x="6571364" y="4492922"/>
            <a:ext cx="9804" cy="130957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10C1774-2679-2B0A-1606-3A9E3A51697E}"/>
                  </a:ext>
                </a:extLst>
              </p:cNvPr>
              <p:cNvSpPr txBox="1"/>
              <p:nvPr/>
            </p:nvSpPr>
            <p:spPr>
              <a:xfrm>
                <a:off x="9137368" y="5865453"/>
                <a:ext cx="1227195" cy="498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i="1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>
                          <m:fPr>
                            <m:ctrlPr>
                              <a:rPr lang="en-GB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GB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noProof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GB" i="1" noProof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fName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GB" noProof="0" dirty="0"/>
                  <a:t>-bits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10C1774-2679-2B0A-1606-3A9E3A516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368" y="5865453"/>
                <a:ext cx="1227195" cy="498150"/>
              </a:xfrm>
              <a:prstGeom prst="rect">
                <a:avLst/>
              </a:prstGeom>
              <a:blipFill>
                <a:blip r:embed="rId7"/>
                <a:stretch>
                  <a:fillRect r="-4478" b="-609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FF5C8B-5B3F-013F-7E52-6F344BF09719}"/>
              </a:ext>
            </a:extLst>
          </p:cNvPr>
          <p:cNvCxnSpPr>
            <a:cxnSpLocks/>
          </p:cNvCxnSpPr>
          <p:nvPr/>
        </p:nvCxnSpPr>
        <p:spPr>
          <a:xfrm>
            <a:off x="5047469" y="5152833"/>
            <a:ext cx="704175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264A58A-04C9-9381-CBFB-6381DA3FAD37}"/>
              </a:ext>
            </a:extLst>
          </p:cNvPr>
          <p:cNvSpPr txBox="1"/>
          <p:nvPr/>
        </p:nvSpPr>
        <p:spPr>
          <a:xfrm>
            <a:off x="5227861" y="468896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Magnitude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421802-C8B1-A4AE-4A09-466A7DA5D2FC}"/>
              </a:ext>
            </a:extLst>
          </p:cNvPr>
          <p:cNvSpPr txBox="1"/>
          <p:nvPr/>
        </p:nvSpPr>
        <p:spPr>
          <a:xfrm>
            <a:off x="5482060" y="533747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Bits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90093E2-AA83-38BA-F280-7023A44EAE5B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9294141" y="1338556"/>
            <a:ext cx="517299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7810276-36F6-3925-B354-8410B02AB5C8}"/>
                  </a:ext>
                </a:extLst>
              </p:cNvPr>
              <p:cNvSpPr txBox="1"/>
              <p:nvPr/>
            </p:nvSpPr>
            <p:spPr>
              <a:xfrm>
                <a:off x="9811440" y="999136"/>
                <a:ext cx="2358338" cy="67884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sub>
                              </m:s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upd</m:t>
                                  </m:r>
                                </m:sub>
                              </m:s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fName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7810276-36F6-3925-B354-8410B02AB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1440" y="999136"/>
                <a:ext cx="2358338" cy="6788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B1507CDD-D1DC-65F1-2B43-6FBB0277F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83671"/>
              </p:ext>
            </p:extLst>
          </p:nvPr>
        </p:nvGraphicFramePr>
        <p:xfrm>
          <a:off x="2090629" y="1381181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916F920B-9E1A-57E2-8919-8B9CE3502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376652"/>
              </p:ext>
            </p:extLst>
          </p:nvPr>
        </p:nvGraphicFramePr>
        <p:xfrm>
          <a:off x="2357329" y="1670741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9CA8F6-BC77-0921-929A-33CE19A134EA}"/>
                  </a:ext>
                </a:extLst>
              </p:cNvPr>
              <p:cNvSpPr txBox="1"/>
              <p:nvPr/>
            </p:nvSpPr>
            <p:spPr>
              <a:xfrm>
                <a:off x="2783241" y="3520842"/>
                <a:ext cx="5458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9CA8F6-BC77-0921-929A-33CE19A13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241" y="3520842"/>
                <a:ext cx="54585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59911AD-6726-18C0-D3B7-BEE2F374F2F4}"/>
                  </a:ext>
                </a:extLst>
              </p:cNvPr>
              <p:cNvSpPr txBox="1"/>
              <p:nvPr/>
            </p:nvSpPr>
            <p:spPr>
              <a:xfrm>
                <a:off x="4179900" y="2228535"/>
                <a:ext cx="553485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59911AD-6726-18C0-D3B7-BEE2F374F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900" y="2228535"/>
                <a:ext cx="553485" cy="391261"/>
              </a:xfrm>
              <a:prstGeom prst="rect">
                <a:avLst/>
              </a:prstGeom>
              <a:blipFill>
                <a:blip r:embed="rId10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850EC4AA-95A0-A3CA-ED39-F7951A665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026478"/>
              </p:ext>
            </p:extLst>
          </p:nvPr>
        </p:nvGraphicFramePr>
        <p:xfrm>
          <a:off x="2951210" y="2266961"/>
          <a:ext cx="1041400" cy="1066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sp>
        <p:nvSpPr>
          <p:cNvPr id="33" name="Right Brace 32">
            <a:extLst>
              <a:ext uri="{FF2B5EF4-FFF2-40B4-BE49-F238E27FC236}">
                <a16:creationId xmlns:a16="http://schemas.microsoft.com/office/drawing/2014/main" id="{DC0F24E1-3AF0-9D76-649C-81A94E68A463}"/>
              </a:ext>
            </a:extLst>
          </p:cNvPr>
          <p:cNvSpPr/>
          <p:nvPr/>
        </p:nvSpPr>
        <p:spPr>
          <a:xfrm>
            <a:off x="4036775" y="1701810"/>
            <a:ext cx="153858" cy="1437053"/>
          </a:xfrm>
          <a:prstGeom prst="rightBrace">
            <a:avLst>
              <a:gd name="adj1" fmla="val 7739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673BFA16-8A75-CCFC-FA19-DEAB5332C211}"/>
              </a:ext>
            </a:extLst>
          </p:cNvPr>
          <p:cNvSpPr/>
          <p:nvPr/>
        </p:nvSpPr>
        <p:spPr>
          <a:xfrm rot="5400000">
            <a:off x="2967322" y="2792759"/>
            <a:ext cx="165258" cy="1385244"/>
          </a:xfrm>
          <a:prstGeom prst="rightBrace">
            <a:avLst>
              <a:gd name="adj1" fmla="val 7739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D6DF7C9-1E5E-A70A-1AA5-2A612FBBD6CB}"/>
                  </a:ext>
                </a:extLst>
              </p:cNvPr>
              <p:cNvSpPr txBox="1"/>
              <p:nvPr/>
            </p:nvSpPr>
            <p:spPr>
              <a:xfrm>
                <a:off x="3742573" y="1219561"/>
                <a:ext cx="973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D6DF7C9-1E5E-A70A-1AA5-2A612FBBD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2573" y="1219561"/>
                <a:ext cx="973280" cy="369332"/>
              </a:xfrm>
              <a:prstGeom prst="rect">
                <a:avLst/>
              </a:prstGeom>
              <a:blipFill>
                <a:blip r:embed="rId11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79D4980-2E0B-BD46-E604-BCCC48D34B47}"/>
              </a:ext>
            </a:extLst>
          </p:cNvPr>
          <p:cNvCxnSpPr>
            <a:cxnSpLocks/>
          </p:cNvCxnSpPr>
          <p:nvPr/>
        </p:nvCxnSpPr>
        <p:spPr>
          <a:xfrm>
            <a:off x="3640971" y="1357875"/>
            <a:ext cx="428172" cy="4695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3F13CE-AD80-8D70-2C42-0603C2D9902F}"/>
                  </a:ext>
                </a:extLst>
              </p:cNvPr>
              <p:cNvSpPr txBox="1"/>
              <p:nvPr/>
            </p:nvSpPr>
            <p:spPr>
              <a:xfrm>
                <a:off x="1089423" y="2673544"/>
                <a:ext cx="459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3F13CE-AD80-8D70-2C42-0603C2D99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423" y="2673544"/>
                <a:ext cx="45980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DE37375-2743-FCF7-396E-637CBBB5F0F9}"/>
                  </a:ext>
                </a:extLst>
              </p:cNvPr>
              <p:cNvSpPr txBox="1"/>
              <p:nvPr/>
            </p:nvSpPr>
            <p:spPr>
              <a:xfrm>
                <a:off x="-90447" y="1563667"/>
                <a:ext cx="467436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DE37375-2743-FCF7-396E-637CBBB5F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0447" y="1563667"/>
                <a:ext cx="467436" cy="391261"/>
              </a:xfrm>
              <a:prstGeom prst="rect">
                <a:avLst/>
              </a:prstGeom>
              <a:blipFill>
                <a:blip r:embed="rId13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ight Brace 24">
            <a:extLst>
              <a:ext uri="{FF2B5EF4-FFF2-40B4-BE49-F238E27FC236}">
                <a16:creationId xmlns:a16="http://schemas.microsoft.com/office/drawing/2014/main" id="{2F0FA5E0-6F81-C23C-253B-340636C0A000}"/>
              </a:ext>
            </a:extLst>
          </p:cNvPr>
          <p:cNvSpPr/>
          <p:nvPr/>
        </p:nvSpPr>
        <p:spPr>
          <a:xfrm rot="5400000">
            <a:off x="1205141" y="1816145"/>
            <a:ext cx="113781" cy="1493520"/>
          </a:xfrm>
          <a:prstGeom prst="rightBrace">
            <a:avLst>
              <a:gd name="adj1" fmla="val 7739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EC69DAF1-B57F-406E-4102-F497D0201E8F}"/>
              </a:ext>
            </a:extLst>
          </p:cNvPr>
          <p:cNvSpPr/>
          <p:nvPr/>
        </p:nvSpPr>
        <p:spPr>
          <a:xfrm flipH="1">
            <a:off x="346550" y="1006184"/>
            <a:ext cx="113781" cy="1493520"/>
          </a:xfrm>
          <a:prstGeom prst="rightBrace">
            <a:avLst>
              <a:gd name="adj1" fmla="val 7739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" name="TextBox 33">
            <a:extLst>
              <a:ext uri="{FF2B5EF4-FFF2-40B4-BE49-F238E27FC236}">
                <a16:creationId xmlns:a16="http://schemas.microsoft.com/office/drawing/2014/main" id="{B756AECF-15B5-1A04-DEC2-188BB004FCC4}"/>
              </a:ext>
            </a:extLst>
          </p:cNvPr>
          <p:cNvSpPr/>
          <p:nvPr/>
        </p:nvSpPr>
        <p:spPr>
          <a:xfrm>
            <a:off x="0" y="1257"/>
            <a:ext cx="3779631" cy="521766"/>
          </a:xfrm>
          <a:prstGeom prst="rect">
            <a:avLst/>
          </a:prstGeom>
          <a:solidFill>
            <a:srgbClr val="C00000">
              <a:alpha val="22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Problem Formulation</a:t>
            </a:r>
            <a:endParaRPr lang="en-GB" sz="2800" b="0" strike="noStrike" spc="-1" noProof="0" dirty="0">
              <a:latin typeface="Arial"/>
            </a:endParaRP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105F1D09-2912-CF60-F605-605FEE936CD0}"/>
              </a:ext>
            </a:extLst>
          </p:cNvPr>
          <p:cNvCxnSpPr>
            <a:cxnSpLocks/>
          </p:cNvCxnSpPr>
          <p:nvPr/>
        </p:nvCxnSpPr>
        <p:spPr>
          <a:xfrm>
            <a:off x="0" y="4990563"/>
            <a:ext cx="406800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EF7DB922-1A9B-2B42-93B1-410C5AA653CF}"/>
                  </a:ext>
                </a:extLst>
              </p:cNvPr>
              <p:cNvSpPr txBox="1"/>
              <p:nvPr/>
            </p:nvSpPr>
            <p:spPr>
              <a:xfrm>
                <a:off x="3858105" y="5099976"/>
                <a:ext cx="1611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EF7DB922-1A9B-2B42-93B1-410C5AA65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8105" y="5099976"/>
                <a:ext cx="161133" cy="276999"/>
              </a:xfrm>
              <a:prstGeom prst="rect">
                <a:avLst/>
              </a:prstGeom>
              <a:blipFill>
                <a:blip r:embed="rId14"/>
                <a:stretch>
                  <a:fillRect l="-30769" r="-23077" b="-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1A841D02-476A-8C9D-D34E-E70D9A7CF961}"/>
              </a:ext>
            </a:extLst>
          </p:cNvPr>
          <p:cNvSpPr/>
          <p:nvPr/>
        </p:nvSpPr>
        <p:spPr>
          <a:xfrm>
            <a:off x="18767" y="4529593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CF2A93A2-3801-BBFD-7943-7A0F38495D4B}"/>
                  </a:ext>
                </a:extLst>
              </p:cNvPr>
              <p:cNvSpPr txBox="1"/>
              <p:nvPr/>
            </p:nvSpPr>
            <p:spPr>
              <a:xfrm>
                <a:off x="-21873" y="4532301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CF2A93A2-3801-BBFD-7943-7A0F38495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873" y="4532301"/>
                <a:ext cx="793026" cy="369332"/>
              </a:xfrm>
              <a:prstGeom prst="rect">
                <a:avLst/>
              </a:prstGeom>
              <a:blipFill>
                <a:blip r:embed="rId15"/>
                <a:stretch>
                  <a:fillRect r="-6107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05679FC9-5D5D-6B2E-4CC9-8006B2518588}"/>
              </a:ext>
            </a:extLst>
          </p:cNvPr>
          <p:cNvSpPr/>
          <p:nvPr/>
        </p:nvSpPr>
        <p:spPr>
          <a:xfrm>
            <a:off x="825480" y="4531119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B42E06D-845C-B078-59BA-99B1D1847746}"/>
                  </a:ext>
                </a:extLst>
              </p:cNvPr>
              <p:cNvSpPr txBox="1"/>
              <p:nvPr/>
            </p:nvSpPr>
            <p:spPr>
              <a:xfrm>
                <a:off x="784840" y="4533827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B42E06D-845C-B078-59BA-99B1D1847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0" y="4533827"/>
                <a:ext cx="793026" cy="369332"/>
              </a:xfrm>
              <a:prstGeom prst="rect">
                <a:avLst/>
              </a:prstGeom>
              <a:blipFill>
                <a:blip r:embed="rId16"/>
                <a:stretch>
                  <a:fillRect r="-6923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3C858890-1D4F-BB04-7728-5816841445DC}"/>
              </a:ext>
            </a:extLst>
          </p:cNvPr>
          <p:cNvSpPr/>
          <p:nvPr/>
        </p:nvSpPr>
        <p:spPr>
          <a:xfrm>
            <a:off x="1590834" y="4531119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80FFDC5-DBB4-618E-E9BC-024A9BF4A6BA}"/>
                  </a:ext>
                </a:extLst>
              </p:cNvPr>
              <p:cNvSpPr txBox="1"/>
              <p:nvPr/>
            </p:nvSpPr>
            <p:spPr>
              <a:xfrm>
                <a:off x="1550194" y="4533827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80FFDC5-DBB4-618E-E9BC-024A9BF4A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94" y="4533827"/>
                <a:ext cx="793026" cy="369332"/>
              </a:xfrm>
              <a:prstGeom prst="rect">
                <a:avLst/>
              </a:prstGeom>
              <a:blipFill>
                <a:blip r:embed="rId17"/>
                <a:stretch>
                  <a:fillRect r="-6923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41A8B71C-B535-C693-46AB-0A0B66007EFB}"/>
                  </a:ext>
                </a:extLst>
              </p:cNvPr>
              <p:cNvSpPr txBox="1"/>
              <p:nvPr/>
            </p:nvSpPr>
            <p:spPr>
              <a:xfrm>
                <a:off x="2394288" y="4532301"/>
                <a:ext cx="381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41A8B71C-B535-C693-46AB-0A0B66007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288" y="4532301"/>
                <a:ext cx="38173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942DAD21-FB47-1A95-6AD6-C475BD6E4D21}"/>
              </a:ext>
            </a:extLst>
          </p:cNvPr>
          <p:cNvSpPr/>
          <p:nvPr/>
        </p:nvSpPr>
        <p:spPr>
          <a:xfrm>
            <a:off x="3100094" y="4507585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BB2AB61-05D7-6FA8-06F7-1A3D88F8990A}"/>
                  </a:ext>
                </a:extLst>
              </p:cNvPr>
              <p:cNvSpPr txBox="1"/>
              <p:nvPr/>
            </p:nvSpPr>
            <p:spPr>
              <a:xfrm>
                <a:off x="3059454" y="4510293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BB2AB61-05D7-6FA8-06F7-1A3D88F89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454" y="4510293"/>
                <a:ext cx="793026" cy="369332"/>
              </a:xfrm>
              <a:prstGeom prst="rect">
                <a:avLst/>
              </a:prstGeom>
              <a:blipFill>
                <a:blip r:embed="rId19"/>
                <a:stretch>
                  <a:fillRect r="-6923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4D5F3114-AF75-71D2-6F20-2F800D5378F0}"/>
              </a:ext>
            </a:extLst>
          </p:cNvPr>
          <p:cNvCxnSpPr>
            <a:cxnSpLocks/>
          </p:cNvCxnSpPr>
          <p:nvPr/>
        </p:nvCxnSpPr>
        <p:spPr>
          <a:xfrm>
            <a:off x="18767" y="4284301"/>
            <a:ext cx="3081327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2E0442D-F77A-6DA0-4F1C-6D103E208570}"/>
                  </a:ext>
                </a:extLst>
              </p:cNvPr>
              <p:cNvSpPr txBox="1"/>
              <p:nvPr/>
            </p:nvSpPr>
            <p:spPr>
              <a:xfrm>
                <a:off x="972994" y="3867036"/>
                <a:ext cx="1101348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2E0442D-F77A-6DA0-4F1C-6D103E208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94" y="3867036"/>
                <a:ext cx="1101348" cy="394019"/>
              </a:xfrm>
              <a:prstGeom prst="rect">
                <a:avLst/>
              </a:prstGeom>
              <a:blipFill>
                <a:blip r:embed="rId20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0496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" grpId="0" animBg="1"/>
      <p:bldP spid="4" grpId="0"/>
      <p:bldP spid="10" grpId="0"/>
      <p:bldP spid="13" grpId="0"/>
      <p:bldP spid="17" grpId="0"/>
      <p:bldP spid="20" grpId="0"/>
      <p:bldP spid="21" grpId="0"/>
      <p:bldP spid="3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Oval 32"/>
          <p:cNvSpPr/>
          <p:nvPr/>
        </p:nvSpPr>
        <p:spPr>
          <a:xfrm>
            <a:off x="7217640" y="1679760"/>
            <a:ext cx="3239640" cy="3239640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71" name="Straight Arrow Connector 36"/>
          <p:cNvSpPr/>
          <p:nvPr/>
        </p:nvSpPr>
        <p:spPr>
          <a:xfrm flipV="1">
            <a:off x="8894880" y="2250720"/>
            <a:ext cx="363600" cy="1086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72" name="Straight Arrow Connector 42"/>
          <p:cNvSpPr/>
          <p:nvPr/>
        </p:nvSpPr>
        <p:spPr>
          <a:xfrm>
            <a:off x="9258840" y="2251440"/>
            <a:ext cx="588600" cy="689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73" name="Straight Arrow Connector 45"/>
          <p:cNvSpPr/>
          <p:nvPr/>
        </p:nvSpPr>
        <p:spPr>
          <a:xfrm flipV="1">
            <a:off x="9847800" y="1557720"/>
            <a:ext cx="948960" cy="1383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4" name="TextBox 19"/>
              <p:cNvSpPr txBox="1"/>
              <p:nvPr/>
            </p:nvSpPr>
            <p:spPr>
              <a:xfrm>
                <a:off x="10038600" y="3178080"/>
                <a:ext cx="33948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74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8600" y="3178080"/>
                <a:ext cx="339480" cy="369000"/>
              </a:xfrm>
              <a:prstGeom prst="rect">
                <a:avLst/>
              </a:prstGeom>
              <a:blipFill>
                <a:blip r:embed="rId2"/>
                <a:stretch>
                  <a:fillRect r="-727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5" name="Graphic 25" descr="Walk with solid fill"/>
          <p:cNvPicPr/>
          <p:nvPr/>
        </p:nvPicPr>
        <p:blipFill>
          <a:blip r:embed="rId3"/>
          <a:stretch/>
        </p:blipFill>
        <p:spPr>
          <a:xfrm>
            <a:off x="8558280" y="3338640"/>
            <a:ext cx="673200" cy="67320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6" name="TextBox 2"/>
              <p:cNvSpPr txBox="1"/>
              <p:nvPr/>
            </p:nvSpPr>
            <p:spPr>
              <a:xfrm>
                <a:off x="9123480" y="2654280"/>
                <a:ext cx="33948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76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480" y="2654280"/>
                <a:ext cx="339480" cy="369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7" name="TextBox 15"/>
              <p:cNvSpPr txBox="1"/>
              <p:nvPr/>
            </p:nvSpPr>
            <p:spPr>
              <a:xfrm>
                <a:off x="9520560" y="2227680"/>
                <a:ext cx="33948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77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0560" y="2227680"/>
                <a:ext cx="339480" cy="369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8" name="TextBox 18"/>
              <p:cNvSpPr txBox="1"/>
              <p:nvPr/>
            </p:nvSpPr>
            <p:spPr>
              <a:xfrm>
                <a:off x="10348920" y="2260800"/>
                <a:ext cx="33948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78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8920" y="2260800"/>
                <a:ext cx="339480" cy="369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9" name="Oval 22"/>
          <p:cNvSpPr/>
          <p:nvPr/>
        </p:nvSpPr>
        <p:spPr>
          <a:xfrm>
            <a:off x="10110240" y="2351160"/>
            <a:ext cx="179640" cy="17964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80" name="Oval 4"/>
          <p:cNvSpPr/>
          <p:nvPr/>
        </p:nvSpPr>
        <p:spPr>
          <a:xfrm>
            <a:off x="5659560" y="188640"/>
            <a:ext cx="6279840" cy="6279840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1" name="TextBox 1"/>
              <p:cNvSpPr txBox="1"/>
              <p:nvPr/>
            </p:nvSpPr>
            <p:spPr>
              <a:xfrm>
                <a:off x="9988560" y="2630160"/>
                <a:ext cx="33948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81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8560" y="2630160"/>
                <a:ext cx="339480" cy="369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2" name="TextBox 6"/>
              <p:cNvSpPr txBox="1"/>
              <p:nvPr/>
            </p:nvSpPr>
            <p:spPr>
              <a:xfrm>
                <a:off x="10179000" y="1679760"/>
                <a:ext cx="33948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82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9000" y="1679760"/>
                <a:ext cx="339480" cy="369000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3" name="Straight Arrow Connector 7"/>
          <p:cNvSpPr/>
          <p:nvPr/>
        </p:nvSpPr>
        <p:spPr>
          <a:xfrm flipH="1" flipV="1">
            <a:off x="8184960" y="1014480"/>
            <a:ext cx="2598840" cy="550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4" name="TextBox 17"/>
              <p:cNvSpPr txBox="1"/>
              <p:nvPr/>
            </p:nvSpPr>
            <p:spPr>
              <a:xfrm>
                <a:off x="9383400" y="829800"/>
                <a:ext cx="33948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84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3400" y="829800"/>
                <a:ext cx="339480" cy="369000"/>
              </a:xfrm>
              <a:prstGeom prst="rect">
                <a:avLst/>
              </a:prstGeom>
              <a:blipFill>
                <a:blip r:embed="rId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5" name="Straight Arrow Connector 20"/>
          <p:cNvSpPr/>
          <p:nvPr/>
        </p:nvSpPr>
        <p:spPr>
          <a:xfrm flipH="1">
            <a:off x="7908120" y="1014480"/>
            <a:ext cx="288720" cy="1263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6" name="TextBox 29"/>
              <p:cNvSpPr txBox="1"/>
              <p:nvPr/>
            </p:nvSpPr>
            <p:spPr>
              <a:xfrm>
                <a:off x="7686360" y="1215360"/>
                <a:ext cx="33948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86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6360" y="1215360"/>
                <a:ext cx="339480" cy="369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87" name="Table 5"/>
          <p:cNvGraphicFramePr/>
          <p:nvPr>
            <p:extLst>
              <p:ext uri="{D42A27DB-BD31-4B8C-83A1-F6EECF244321}">
                <p14:modId xmlns:p14="http://schemas.microsoft.com/office/powerpoint/2010/main" val="1219606282"/>
              </p:ext>
            </p:extLst>
          </p:nvPr>
        </p:nvGraphicFramePr>
        <p:xfrm>
          <a:off x="100800" y="3429000"/>
          <a:ext cx="4297320" cy="2160000"/>
        </p:xfrm>
        <a:graphic>
          <a:graphicData uri="http://schemas.openxmlformats.org/drawingml/2006/table">
            <a:tbl>
              <a:tblPr/>
              <a:tblGrid>
                <a:gridCol w="3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(1)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(2)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(3)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88" name="Picture 79"/>
          <p:cNvPicPr/>
          <p:nvPr/>
        </p:nvPicPr>
        <p:blipFill>
          <a:blip r:embed="rId11"/>
          <a:stretch/>
        </p:blipFill>
        <p:spPr>
          <a:xfrm>
            <a:off x="116640" y="90720"/>
            <a:ext cx="4678560" cy="2908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Picture 10"/>
          <p:cNvPicPr/>
          <p:nvPr/>
        </p:nvPicPr>
        <p:blipFill>
          <a:blip r:embed="rId2"/>
          <a:srcRect l="23289" t="10709" r="22283" b="34619"/>
          <a:stretch/>
        </p:blipFill>
        <p:spPr>
          <a:xfrm>
            <a:off x="518040" y="194400"/>
            <a:ext cx="2418840" cy="959760"/>
          </a:xfrm>
          <a:prstGeom prst="rect">
            <a:avLst/>
          </a:prstGeom>
          <a:ln w="0">
            <a:noFill/>
          </a:ln>
        </p:spPr>
      </p:pic>
      <p:sp>
        <p:nvSpPr>
          <p:cNvPr id="490" name="Oval 32"/>
          <p:cNvSpPr/>
          <p:nvPr/>
        </p:nvSpPr>
        <p:spPr>
          <a:xfrm>
            <a:off x="7217640" y="1679760"/>
            <a:ext cx="3239640" cy="3239640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92" name="Straight Arrow Connector 9"/>
          <p:cNvSpPr/>
          <p:nvPr/>
        </p:nvSpPr>
        <p:spPr>
          <a:xfrm flipV="1">
            <a:off x="1158480" y="1153800"/>
            <a:ext cx="568440" cy="564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pic>
        <p:nvPicPr>
          <p:cNvPr id="493" name="Graphic 11" descr="Cell Tower with solid fill"/>
          <p:cNvPicPr/>
          <p:nvPr/>
        </p:nvPicPr>
        <p:blipFill>
          <a:blip r:embed="rId3"/>
          <a:stretch/>
        </p:blipFill>
        <p:spPr>
          <a:xfrm>
            <a:off x="327240" y="1304280"/>
            <a:ext cx="831240" cy="831240"/>
          </a:xfrm>
          <a:prstGeom prst="rect">
            <a:avLst/>
          </a:prstGeom>
          <a:ln w="0">
            <a:noFill/>
          </a:ln>
        </p:spPr>
      </p:pic>
      <p:sp>
        <p:nvSpPr>
          <p:cNvPr id="494" name="Straight Arrow Connector 16"/>
          <p:cNvSpPr/>
          <p:nvPr/>
        </p:nvSpPr>
        <p:spPr>
          <a:xfrm>
            <a:off x="1727640" y="1154520"/>
            <a:ext cx="7167240" cy="2183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5" name="TextBox 21"/>
              <p:cNvSpPr txBox="1"/>
              <p:nvPr/>
            </p:nvSpPr>
            <p:spPr>
              <a:xfrm>
                <a:off x="6318720" y="3873600"/>
                <a:ext cx="1093680" cy="46116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noProof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GB" noProof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95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720" y="3873600"/>
                <a:ext cx="1093680" cy="4611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6" name="TextBox 28"/>
              <p:cNvSpPr txBox="1"/>
              <p:nvPr/>
            </p:nvSpPr>
            <p:spPr>
              <a:xfrm>
                <a:off x="7578720" y="3882600"/>
                <a:ext cx="1093680" cy="46116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noProof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GB" noProof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96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720" y="3882600"/>
                <a:ext cx="1093680" cy="4611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7" name="Straight Arrow Connector 36"/>
          <p:cNvSpPr/>
          <p:nvPr/>
        </p:nvSpPr>
        <p:spPr>
          <a:xfrm flipV="1">
            <a:off x="8894880" y="2250720"/>
            <a:ext cx="363600" cy="1086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8" name="TextBox 40"/>
              <p:cNvSpPr txBox="1"/>
              <p:nvPr/>
            </p:nvSpPr>
            <p:spPr>
              <a:xfrm>
                <a:off x="8799480" y="1848600"/>
                <a:ext cx="918000" cy="4024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i="1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noProof="0">
                                  <a:latin typeface="Cambria Math" panose="02040503050406030204" pitchFamily="18" charset="0"/>
                                </a:rPr>
                                <m:t>𝑃𝑜𝑠</m:t>
                              </m:r>
                            </m:e>
                          </m:acc>
                        </m:e>
                        <m:sub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98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480" y="1848600"/>
                <a:ext cx="918000" cy="402480"/>
              </a:xfrm>
              <a:prstGeom prst="rect">
                <a:avLst/>
              </a:prstGeom>
              <a:blipFill>
                <a:blip r:embed="rId6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9" name="Straight Arrow Connector 42"/>
          <p:cNvSpPr/>
          <p:nvPr/>
        </p:nvSpPr>
        <p:spPr>
          <a:xfrm>
            <a:off x="9258840" y="2251440"/>
            <a:ext cx="588600" cy="689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500" name="Straight Arrow Connector 45"/>
          <p:cNvSpPr/>
          <p:nvPr/>
        </p:nvSpPr>
        <p:spPr>
          <a:xfrm flipV="1">
            <a:off x="9847800" y="1557720"/>
            <a:ext cx="948960" cy="1383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" name="TextBox 50"/>
              <p:cNvSpPr txBox="1"/>
              <p:nvPr/>
            </p:nvSpPr>
            <p:spPr>
              <a:xfrm>
                <a:off x="9847800" y="2739600"/>
                <a:ext cx="540360" cy="4024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i="1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noProof="0">
                                  <a:latin typeface="Cambria Math" panose="02040503050406030204" pitchFamily="18" charset="0"/>
                                </a:rPr>
                                <m:t>𝑃𝑜𝑠</m:t>
                              </m:r>
                            </m:e>
                          </m:acc>
                        </m:e>
                        <m:sub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50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800" y="2739600"/>
                <a:ext cx="540360" cy="402480"/>
              </a:xfrm>
              <a:prstGeom prst="rect">
                <a:avLst/>
              </a:prstGeom>
              <a:blipFill>
                <a:blip r:embed="rId7"/>
                <a:stretch>
                  <a:fillRect r="-14607" b="-15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2" name="TextBox 51"/>
              <p:cNvSpPr txBox="1"/>
              <p:nvPr/>
            </p:nvSpPr>
            <p:spPr>
              <a:xfrm>
                <a:off x="10338120" y="1154880"/>
                <a:ext cx="918000" cy="4024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i="1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noProof="0">
                                  <a:latin typeface="Cambria Math" panose="02040503050406030204" pitchFamily="18" charset="0"/>
                                </a:rPr>
                                <m:t>𝑃𝑜𝑠</m:t>
                              </m:r>
                            </m:e>
                          </m:acc>
                        </m:e>
                        <m:sub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50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8120" y="1154880"/>
                <a:ext cx="918000" cy="402480"/>
              </a:xfrm>
              <a:prstGeom prst="rect">
                <a:avLst/>
              </a:prstGeom>
              <a:blipFill>
                <a:blip r:embed="rId8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3" name="TextBox 19"/>
              <p:cNvSpPr txBox="1"/>
              <p:nvPr/>
            </p:nvSpPr>
            <p:spPr>
              <a:xfrm>
                <a:off x="10038600" y="3178080"/>
                <a:ext cx="33948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503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8600" y="3178080"/>
                <a:ext cx="339480" cy="369000"/>
              </a:xfrm>
              <a:prstGeom prst="rect">
                <a:avLst/>
              </a:prstGeom>
              <a:blipFill>
                <a:blip r:embed="rId9"/>
                <a:stretch>
                  <a:fillRect r="-727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4" name="Graphic 25" descr="Walk with solid fill"/>
          <p:cNvPicPr/>
          <p:nvPr/>
        </p:nvPicPr>
        <p:blipFill>
          <a:blip r:embed="rId10"/>
          <a:stretch/>
        </p:blipFill>
        <p:spPr>
          <a:xfrm>
            <a:off x="8558280" y="3338640"/>
            <a:ext cx="673200" cy="67320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5" name="TextBox 2"/>
              <p:cNvSpPr txBox="1"/>
              <p:nvPr/>
            </p:nvSpPr>
            <p:spPr>
              <a:xfrm>
                <a:off x="9123480" y="2654280"/>
                <a:ext cx="33948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505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480" y="2654280"/>
                <a:ext cx="339480" cy="369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6" name="TextBox 15"/>
              <p:cNvSpPr txBox="1"/>
              <p:nvPr/>
            </p:nvSpPr>
            <p:spPr>
              <a:xfrm>
                <a:off x="9520560" y="2227680"/>
                <a:ext cx="33948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50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0560" y="2227680"/>
                <a:ext cx="339480" cy="369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7" name="TextBox 18"/>
              <p:cNvSpPr txBox="1"/>
              <p:nvPr/>
            </p:nvSpPr>
            <p:spPr>
              <a:xfrm>
                <a:off x="10348920" y="2260800"/>
                <a:ext cx="33948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507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8920" y="2260800"/>
                <a:ext cx="339480" cy="369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8" name="Oval 22"/>
          <p:cNvSpPr/>
          <p:nvPr/>
        </p:nvSpPr>
        <p:spPr>
          <a:xfrm>
            <a:off x="10110240" y="2351160"/>
            <a:ext cx="179640" cy="17964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509" name="Oval 4"/>
          <p:cNvSpPr/>
          <p:nvPr/>
        </p:nvSpPr>
        <p:spPr>
          <a:xfrm>
            <a:off x="5659560" y="188640"/>
            <a:ext cx="6279840" cy="6279840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pic>
        <p:nvPicPr>
          <p:cNvPr id="510" name="Picture 24"/>
          <p:cNvPicPr/>
          <p:nvPr/>
        </p:nvPicPr>
        <p:blipFill>
          <a:blip r:embed="rId14"/>
          <a:srcRect r="84765"/>
          <a:stretch/>
        </p:blipFill>
        <p:spPr>
          <a:xfrm>
            <a:off x="775080" y="4492800"/>
            <a:ext cx="937440" cy="809280"/>
          </a:xfrm>
          <a:prstGeom prst="rect">
            <a:avLst/>
          </a:prstGeom>
          <a:ln w="0">
            <a:noFill/>
          </a:ln>
        </p:spPr>
      </p:pic>
      <p:pic>
        <p:nvPicPr>
          <p:cNvPr id="511" name="Picture 26"/>
          <p:cNvPicPr/>
          <p:nvPr/>
        </p:nvPicPr>
        <p:blipFill>
          <a:blip r:embed="rId14"/>
          <a:srcRect l="56691"/>
          <a:stretch/>
        </p:blipFill>
        <p:spPr>
          <a:xfrm>
            <a:off x="1650960" y="4498200"/>
            <a:ext cx="2667960" cy="809280"/>
          </a:xfrm>
          <a:prstGeom prst="rect">
            <a:avLst/>
          </a:prstGeom>
          <a:ln w="0">
            <a:noFill/>
          </a:ln>
        </p:spPr>
      </p:pic>
      <p:pic>
        <p:nvPicPr>
          <p:cNvPr id="512" name="Picture 33"/>
          <p:cNvPicPr/>
          <p:nvPr/>
        </p:nvPicPr>
        <p:blipFill>
          <a:blip r:embed="rId15"/>
          <a:stretch/>
        </p:blipFill>
        <p:spPr>
          <a:xfrm>
            <a:off x="3960" y="3328920"/>
            <a:ext cx="4647960" cy="980640"/>
          </a:xfrm>
          <a:prstGeom prst="rect">
            <a:avLst/>
          </a:prstGeom>
          <a:ln w="0">
            <a:noFill/>
          </a:ln>
        </p:spPr>
      </p:pic>
      <p:sp>
        <p:nvSpPr>
          <p:cNvPr id="513" name="TextBox 53"/>
          <p:cNvSpPr/>
          <p:nvPr/>
        </p:nvSpPr>
        <p:spPr>
          <a:xfrm>
            <a:off x="2376000" y="2501640"/>
            <a:ext cx="53928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000" b="0" strike="noStrike" spc="-1" noProof="0" dirty="0">
                <a:solidFill>
                  <a:srgbClr val="000000"/>
                </a:solidFill>
                <a:latin typeface="Calibri"/>
              </a:rPr>
              <a:t>(1)</a:t>
            </a:r>
            <a:endParaRPr lang="en-GB" sz="2000" b="0" strike="noStrike" spc="-1" noProof="0" dirty="0">
              <a:latin typeface="Arial"/>
            </a:endParaRPr>
          </a:p>
        </p:txBody>
      </p:sp>
      <p:sp>
        <p:nvSpPr>
          <p:cNvPr id="514" name="TextBox 54"/>
          <p:cNvSpPr/>
          <p:nvPr/>
        </p:nvSpPr>
        <p:spPr>
          <a:xfrm>
            <a:off x="4784400" y="3611880"/>
            <a:ext cx="539280" cy="394560"/>
          </a:xfrm>
          <a:prstGeom prst="rect">
            <a:avLst/>
          </a:prstGeom>
          <a:solidFill>
            <a:schemeClr val="bg1">
              <a:alpha val="89000"/>
            </a:schemeClr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000" b="0" strike="noStrike" spc="-1" noProof="0" dirty="0">
                <a:solidFill>
                  <a:srgbClr val="000000"/>
                </a:solidFill>
                <a:latin typeface="Calibri"/>
              </a:rPr>
              <a:t>(2)</a:t>
            </a:r>
            <a:endParaRPr lang="en-GB" sz="2000" b="0" strike="noStrike" spc="-1" noProof="0" dirty="0">
              <a:latin typeface="Arial"/>
            </a:endParaRPr>
          </a:p>
        </p:txBody>
      </p:sp>
      <p:sp>
        <p:nvSpPr>
          <p:cNvPr id="515" name="TextBox 55"/>
          <p:cNvSpPr/>
          <p:nvPr/>
        </p:nvSpPr>
        <p:spPr>
          <a:xfrm>
            <a:off x="4822200" y="4779720"/>
            <a:ext cx="53928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000" b="0" strike="noStrike" spc="-1" noProof="0" dirty="0">
                <a:solidFill>
                  <a:srgbClr val="000000"/>
                </a:solidFill>
                <a:latin typeface="Calibri"/>
              </a:rPr>
              <a:t>(3)</a:t>
            </a:r>
            <a:endParaRPr lang="en-GB" sz="2000" b="0" strike="noStrike" spc="-1" noProof="0" dirty="0">
              <a:latin typeface="Arial"/>
            </a:endParaRPr>
          </a:p>
        </p:txBody>
      </p:sp>
      <p:sp>
        <p:nvSpPr>
          <p:cNvPr id="516" name="TextBox 56"/>
          <p:cNvSpPr/>
          <p:nvPr/>
        </p:nvSpPr>
        <p:spPr>
          <a:xfrm>
            <a:off x="5526720" y="5778720"/>
            <a:ext cx="539280" cy="3945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000" b="0" strike="noStrike" spc="-1" noProof="0" dirty="0">
                <a:solidFill>
                  <a:srgbClr val="000000"/>
                </a:solidFill>
                <a:latin typeface="Calibri"/>
              </a:rPr>
              <a:t>(4)</a:t>
            </a:r>
            <a:endParaRPr lang="en-GB" sz="2000" b="0" strike="noStrike" spc="-1" noProof="0" dirty="0">
              <a:latin typeface="Arial"/>
            </a:endParaRPr>
          </a:p>
        </p:txBody>
      </p:sp>
      <p:pic>
        <p:nvPicPr>
          <p:cNvPr id="517" name="Grafik 12"/>
          <p:cNvPicPr/>
          <p:nvPr/>
        </p:nvPicPr>
        <p:blipFill>
          <a:blip r:embed="rId16"/>
          <a:stretch/>
        </p:blipFill>
        <p:spPr>
          <a:xfrm>
            <a:off x="568080" y="5695200"/>
            <a:ext cx="4852440" cy="943920"/>
          </a:xfrm>
          <a:prstGeom prst="rect">
            <a:avLst/>
          </a:prstGeom>
          <a:ln w="0">
            <a:noFill/>
          </a:ln>
        </p:spPr>
      </p:pic>
      <p:pic>
        <p:nvPicPr>
          <p:cNvPr id="518" name="Grafik 14"/>
          <p:cNvPicPr/>
          <p:nvPr/>
        </p:nvPicPr>
        <p:blipFill>
          <a:blip r:embed="rId17"/>
          <a:stretch/>
        </p:blipFill>
        <p:spPr>
          <a:xfrm>
            <a:off x="700560" y="2256840"/>
            <a:ext cx="1281240" cy="915840"/>
          </a:xfrm>
          <a:prstGeom prst="rect">
            <a:avLst/>
          </a:prstGeom>
          <a:ln w="0">
            <a:noFill/>
          </a:ln>
        </p:spPr>
      </p:pic>
      <p:sp>
        <p:nvSpPr>
          <p:cNvPr id="519" name="Textfeld 5"/>
          <p:cNvSpPr/>
          <p:nvPr/>
        </p:nvSpPr>
        <p:spPr>
          <a:xfrm>
            <a:off x="6613200" y="508680"/>
            <a:ext cx="437256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endParaRPr lang="en-GB" sz="1800" b="0" strike="noStrike" spc="-1" noProof="0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  <a:ea typeface="Cambria Math"/>
              </a:rPr>
              <a:t>                                     </a:t>
            </a:r>
            <a:endParaRPr lang="en-GB" sz="1800" b="0" strike="noStrike" spc="-1" noProof="0" dirty="0">
              <a:latin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rafik 60"/>
          <p:cNvPicPr/>
          <p:nvPr/>
        </p:nvPicPr>
        <p:blipFill>
          <a:blip r:embed="rId2"/>
          <a:stretch/>
        </p:blipFill>
        <p:spPr>
          <a:xfrm>
            <a:off x="7193880" y="3340440"/>
            <a:ext cx="4647960" cy="3485880"/>
          </a:xfrm>
          <a:prstGeom prst="rect">
            <a:avLst/>
          </a:prstGeom>
          <a:ln w="0">
            <a:noFill/>
          </a:ln>
        </p:spPr>
      </p:pic>
      <p:pic>
        <p:nvPicPr>
          <p:cNvPr id="522" name="Grafik 34"/>
          <p:cNvPicPr/>
          <p:nvPr/>
        </p:nvPicPr>
        <p:blipFill>
          <a:blip r:embed="rId3"/>
          <a:stretch/>
        </p:blipFill>
        <p:spPr>
          <a:xfrm>
            <a:off x="7260480" y="31320"/>
            <a:ext cx="4514400" cy="3385800"/>
          </a:xfrm>
          <a:prstGeom prst="rect">
            <a:avLst/>
          </a:prstGeom>
          <a:ln w="0">
            <a:noFill/>
          </a:ln>
        </p:spPr>
      </p:pic>
      <p:pic>
        <p:nvPicPr>
          <p:cNvPr id="523" name="Picture 24"/>
          <p:cNvPicPr/>
          <p:nvPr/>
        </p:nvPicPr>
        <p:blipFill>
          <a:blip r:embed="rId4"/>
          <a:srcRect r="84765"/>
          <a:stretch/>
        </p:blipFill>
        <p:spPr>
          <a:xfrm>
            <a:off x="1008000" y="3106800"/>
            <a:ext cx="937440" cy="809280"/>
          </a:xfrm>
          <a:prstGeom prst="rect">
            <a:avLst/>
          </a:prstGeom>
          <a:ln w="0">
            <a:noFill/>
          </a:ln>
        </p:spPr>
      </p:pic>
      <p:pic>
        <p:nvPicPr>
          <p:cNvPr id="524" name="Picture 26"/>
          <p:cNvPicPr/>
          <p:nvPr/>
        </p:nvPicPr>
        <p:blipFill>
          <a:blip r:embed="rId4"/>
          <a:srcRect l="56691"/>
          <a:stretch/>
        </p:blipFill>
        <p:spPr>
          <a:xfrm>
            <a:off x="1946160" y="3096360"/>
            <a:ext cx="2667960" cy="809280"/>
          </a:xfrm>
          <a:prstGeom prst="rect">
            <a:avLst/>
          </a:prstGeom>
          <a:ln w="0">
            <a:noFill/>
          </a:ln>
        </p:spPr>
      </p:pic>
      <p:pic>
        <p:nvPicPr>
          <p:cNvPr id="525" name="Picture 33"/>
          <p:cNvPicPr/>
          <p:nvPr/>
        </p:nvPicPr>
        <p:blipFill>
          <a:blip r:embed="rId5">
            <a:alphaModFix amt="35000"/>
          </a:blip>
          <a:stretch/>
        </p:blipFill>
        <p:spPr>
          <a:xfrm>
            <a:off x="283320" y="1953000"/>
            <a:ext cx="4647960" cy="980640"/>
          </a:xfrm>
          <a:prstGeom prst="rect">
            <a:avLst/>
          </a:prstGeom>
          <a:ln w="0">
            <a:noFill/>
          </a:ln>
        </p:spPr>
      </p:pic>
      <p:sp>
        <p:nvSpPr>
          <p:cNvPr id="526" name="TextBox 53"/>
          <p:cNvSpPr/>
          <p:nvPr/>
        </p:nvSpPr>
        <p:spPr>
          <a:xfrm>
            <a:off x="3644280" y="1041480"/>
            <a:ext cx="53928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000" b="0" strike="noStrike" spc="-1" noProof="0" dirty="0">
                <a:solidFill>
                  <a:srgbClr val="000000"/>
                </a:solidFill>
                <a:latin typeface="Calibri"/>
              </a:rPr>
              <a:t>(1)</a:t>
            </a:r>
            <a:endParaRPr lang="en-GB" sz="2000" b="0" strike="noStrike" spc="-1" noProof="0" dirty="0">
              <a:latin typeface="Arial"/>
            </a:endParaRPr>
          </a:p>
        </p:txBody>
      </p:sp>
      <p:sp>
        <p:nvSpPr>
          <p:cNvPr id="527" name="TextBox 54"/>
          <p:cNvSpPr/>
          <p:nvPr/>
        </p:nvSpPr>
        <p:spPr>
          <a:xfrm>
            <a:off x="4684320" y="3284280"/>
            <a:ext cx="53928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000" b="0" strike="noStrike" spc="-1" noProof="0" dirty="0">
                <a:solidFill>
                  <a:srgbClr val="000000"/>
                </a:solidFill>
                <a:latin typeface="Calibri"/>
              </a:rPr>
              <a:t>(3)</a:t>
            </a:r>
            <a:endParaRPr lang="en-GB" sz="2000" b="0" strike="noStrike" spc="-1" noProof="0" dirty="0">
              <a:latin typeface="Arial"/>
            </a:endParaRPr>
          </a:p>
        </p:txBody>
      </p:sp>
      <p:sp>
        <p:nvSpPr>
          <p:cNvPr id="528" name="TextBox 55"/>
          <p:cNvSpPr/>
          <p:nvPr/>
        </p:nvSpPr>
        <p:spPr>
          <a:xfrm>
            <a:off x="5027040" y="2206800"/>
            <a:ext cx="53928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000" b="0" strike="noStrike" spc="-1" noProof="0" dirty="0">
                <a:solidFill>
                  <a:srgbClr val="D9D9D9"/>
                </a:solidFill>
                <a:latin typeface="Calibri"/>
              </a:rPr>
              <a:t>(2)</a:t>
            </a:r>
            <a:endParaRPr lang="en-GB" sz="2000" b="0" strike="noStrike" spc="-1" noProof="0" dirty="0">
              <a:latin typeface="Arial"/>
            </a:endParaRPr>
          </a:p>
        </p:txBody>
      </p:sp>
      <p:sp>
        <p:nvSpPr>
          <p:cNvPr id="529" name="TextBox 56"/>
          <p:cNvSpPr/>
          <p:nvPr/>
        </p:nvSpPr>
        <p:spPr>
          <a:xfrm>
            <a:off x="5542920" y="4427640"/>
            <a:ext cx="539280" cy="3945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000" b="0" strike="noStrike" spc="-1" noProof="0" dirty="0">
                <a:solidFill>
                  <a:srgbClr val="000000"/>
                </a:solidFill>
                <a:latin typeface="Calibri"/>
              </a:rPr>
              <a:t>(4)</a:t>
            </a:r>
            <a:endParaRPr lang="en-GB" sz="2000" b="0" strike="noStrike" spc="-1" noProof="0" dirty="0">
              <a:latin typeface="Arial"/>
            </a:endParaRPr>
          </a:p>
        </p:txBody>
      </p:sp>
      <p:pic>
        <p:nvPicPr>
          <p:cNvPr id="530" name="Grafik 47"/>
          <p:cNvPicPr/>
          <p:nvPr/>
        </p:nvPicPr>
        <p:blipFill>
          <a:blip r:embed="rId6"/>
          <a:stretch/>
        </p:blipFill>
        <p:spPr>
          <a:xfrm>
            <a:off x="650160" y="4285440"/>
            <a:ext cx="4852440" cy="943920"/>
          </a:xfrm>
          <a:prstGeom prst="rect">
            <a:avLst/>
          </a:prstGeom>
          <a:ln w="0">
            <a:noFill/>
          </a:ln>
        </p:spPr>
      </p:pic>
      <p:pic>
        <p:nvPicPr>
          <p:cNvPr id="531" name="Grafik 48"/>
          <p:cNvPicPr/>
          <p:nvPr/>
        </p:nvPicPr>
        <p:blipFill>
          <a:blip r:embed="rId7"/>
          <a:stretch/>
        </p:blipFill>
        <p:spPr>
          <a:xfrm>
            <a:off x="1714320" y="874800"/>
            <a:ext cx="1281240" cy="915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rafik 14"/>
          <p:cNvPicPr/>
          <p:nvPr/>
        </p:nvPicPr>
        <p:blipFill>
          <a:blip r:embed="rId2"/>
          <a:stretch/>
        </p:blipFill>
        <p:spPr>
          <a:xfrm>
            <a:off x="5866920" y="888840"/>
            <a:ext cx="6282000" cy="4711320"/>
          </a:xfrm>
          <a:prstGeom prst="rect">
            <a:avLst/>
          </a:prstGeom>
          <a:ln w="0">
            <a:noFill/>
          </a:ln>
        </p:spPr>
      </p:pic>
      <p:pic>
        <p:nvPicPr>
          <p:cNvPr id="534" name="Picture 24"/>
          <p:cNvPicPr/>
          <p:nvPr/>
        </p:nvPicPr>
        <p:blipFill>
          <a:blip r:embed="rId3">
            <a:alphaModFix amt="50000"/>
          </a:blip>
          <a:srcRect r="84765"/>
          <a:stretch/>
        </p:blipFill>
        <p:spPr>
          <a:xfrm>
            <a:off x="628560" y="3107880"/>
            <a:ext cx="937440" cy="809280"/>
          </a:xfrm>
          <a:prstGeom prst="rect">
            <a:avLst/>
          </a:prstGeom>
          <a:ln w="0">
            <a:noFill/>
          </a:ln>
        </p:spPr>
      </p:pic>
      <p:pic>
        <p:nvPicPr>
          <p:cNvPr id="535" name="Picture 26"/>
          <p:cNvPicPr/>
          <p:nvPr/>
        </p:nvPicPr>
        <p:blipFill>
          <a:blip r:embed="rId3">
            <a:alphaModFix amt="50000"/>
          </a:blip>
          <a:srcRect l="56691"/>
          <a:stretch/>
        </p:blipFill>
        <p:spPr>
          <a:xfrm>
            <a:off x="1566360" y="3107880"/>
            <a:ext cx="2667960" cy="809280"/>
          </a:xfrm>
          <a:prstGeom prst="rect">
            <a:avLst/>
          </a:prstGeom>
          <a:ln w="0">
            <a:noFill/>
          </a:ln>
        </p:spPr>
      </p:pic>
      <p:pic>
        <p:nvPicPr>
          <p:cNvPr id="536" name="Picture 33"/>
          <p:cNvPicPr/>
          <p:nvPr/>
        </p:nvPicPr>
        <p:blipFill>
          <a:blip r:embed="rId4"/>
          <a:stretch/>
        </p:blipFill>
        <p:spPr>
          <a:xfrm>
            <a:off x="42840" y="1805040"/>
            <a:ext cx="4647960" cy="980640"/>
          </a:xfrm>
          <a:prstGeom prst="rect">
            <a:avLst/>
          </a:prstGeom>
          <a:ln w="0">
            <a:noFill/>
          </a:ln>
        </p:spPr>
      </p:pic>
      <p:sp>
        <p:nvSpPr>
          <p:cNvPr id="537" name="TextBox 53"/>
          <p:cNvSpPr/>
          <p:nvPr/>
        </p:nvSpPr>
        <p:spPr>
          <a:xfrm>
            <a:off x="2059560" y="1089720"/>
            <a:ext cx="53928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000" b="0" strike="noStrike" spc="-1" noProof="0" dirty="0">
                <a:solidFill>
                  <a:srgbClr val="000000"/>
                </a:solidFill>
                <a:latin typeface="Calibri"/>
              </a:rPr>
              <a:t>(1)</a:t>
            </a:r>
            <a:endParaRPr lang="en-GB" sz="2000" b="0" strike="noStrike" spc="-1" noProof="0" dirty="0">
              <a:latin typeface="Arial"/>
            </a:endParaRPr>
          </a:p>
        </p:txBody>
      </p:sp>
      <p:sp>
        <p:nvSpPr>
          <p:cNvPr id="538" name="TextBox 54"/>
          <p:cNvSpPr/>
          <p:nvPr/>
        </p:nvSpPr>
        <p:spPr>
          <a:xfrm>
            <a:off x="4304520" y="3296160"/>
            <a:ext cx="53928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000" b="0" strike="noStrike" spc="-1" noProof="0" dirty="0">
                <a:solidFill>
                  <a:srgbClr val="D9D9D9"/>
                </a:solidFill>
                <a:latin typeface="Calibri"/>
              </a:rPr>
              <a:t>(3)</a:t>
            </a:r>
            <a:endParaRPr lang="en-GB" sz="2000" b="0" strike="noStrike" spc="-1" noProof="0" dirty="0">
              <a:latin typeface="Arial"/>
            </a:endParaRPr>
          </a:p>
        </p:txBody>
      </p:sp>
      <p:sp>
        <p:nvSpPr>
          <p:cNvPr id="539" name="TextBox 55"/>
          <p:cNvSpPr/>
          <p:nvPr/>
        </p:nvSpPr>
        <p:spPr>
          <a:xfrm>
            <a:off x="4786200" y="2058840"/>
            <a:ext cx="53928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000" b="0" strike="noStrike" spc="-1" noProof="0" dirty="0">
                <a:solidFill>
                  <a:srgbClr val="000000"/>
                </a:solidFill>
                <a:latin typeface="Calibri"/>
              </a:rPr>
              <a:t>(2)</a:t>
            </a:r>
            <a:endParaRPr lang="en-GB" sz="2000" b="0" strike="noStrike" spc="-1" noProof="0" dirty="0">
              <a:latin typeface="Arial"/>
            </a:endParaRPr>
          </a:p>
        </p:txBody>
      </p:sp>
      <p:sp>
        <p:nvSpPr>
          <p:cNvPr id="540" name="TextBox 56"/>
          <p:cNvSpPr/>
          <p:nvPr/>
        </p:nvSpPr>
        <p:spPr>
          <a:xfrm>
            <a:off x="5261400" y="4469040"/>
            <a:ext cx="539280" cy="3945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000" b="0" strike="noStrike" spc="-1" noProof="0" dirty="0">
                <a:solidFill>
                  <a:srgbClr val="D9D9D9"/>
                </a:solidFill>
                <a:latin typeface="Calibri"/>
              </a:rPr>
              <a:t>(4)</a:t>
            </a:r>
            <a:endParaRPr lang="en-GB" sz="2000" b="0" strike="noStrike" spc="-1" noProof="0" dirty="0">
              <a:latin typeface="Arial"/>
            </a:endParaRPr>
          </a:p>
        </p:txBody>
      </p:sp>
      <p:pic>
        <p:nvPicPr>
          <p:cNvPr id="541" name="Grafik 23"/>
          <p:cNvPicPr/>
          <p:nvPr/>
        </p:nvPicPr>
        <p:blipFill>
          <a:blip r:embed="rId5">
            <a:alphaModFix amt="50000"/>
          </a:blip>
          <a:stretch/>
        </p:blipFill>
        <p:spPr>
          <a:xfrm>
            <a:off x="368640" y="4327200"/>
            <a:ext cx="4852440" cy="943920"/>
          </a:xfrm>
          <a:prstGeom prst="rect">
            <a:avLst/>
          </a:prstGeom>
          <a:ln w="0">
            <a:noFill/>
          </a:ln>
        </p:spPr>
      </p:pic>
      <p:pic>
        <p:nvPicPr>
          <p:cNvPr id="542" name="Grafik 25"/>
          <p:cNvPicPr/>
          <p:nvPr/>
        </p:nvPicPr>
        <p:blipFill>
          <a:blip r:embed="rId6"/>
          <a:stretch/>
        </p:blipFill>
        <p:spPr>
          <a:xfrm>
            <a:off x="501120" y="888840"/>
            <a:ext cx="1281240" cy="915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rafik 14"/>
          <p:cNvPicPr/>
          <p:nvPr/>
        </p:nvPicPr>
        <p:blipFill>
          <a:blip r:embed="rId2"/>
          <a:stretch/>
        </p:blipFill>
        <p:spPr>
          <a:xfrm>
            <a:off x="7858440" y="26640"/>
            <a:ext cx="4333320" cy="324972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5" name="TextBox 69"/>
              <p:cNvSpPr txBox="1"/>
              <p:nvPr/>
            </p:nvSpPr>
            <p:spPr>
              <a:xfrm rot="5400000">
                <a:off x="1915200" y="1224000"/>
                <a:ext cx="375840" cy="2304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loc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545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915200" y="1224000"/>
                <a:ext cx="375840" cy="230400"/>
              </a:xfrm>
              <a:prstGeom prst="rect">
                <a:avLst/>
              </a:prstGeom>
              <a:blipFill>
                <a:blip r:embed="rId3"/>
                <a:stretch>
                  <a:fillRect l="-86842" b="-5967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6" name="TextBox 70"/>
              <p:cNvSpPr txBox="1"/>
              <p:nvPr/>
            </p:nvSpPr>
            <p:spPr>
              <a:xfrm rot="5400000">
                <a:off x="2000160" y="1621080"/>
                <a:ext cx="414360" cy="2260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IRS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546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000160" y="1621080"/>
                <a:ext cx="414360" cy="226080"/>
              </a:xfrm>
              <a:prstGeom prst="rect">
                <a:avLst/>
              </a:prstGeom>
              <a:blipFill>
                <a:blip r:embed="rId4"/>
                <a:stretch>
                  <a:fillRect l="-91892" b="-6617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7" name="TextBox 71"/>
              <p:cNvSpPr txBox="1"/>
              <p:nvPr/>
            </p:nvSpPr>
            <p:spPr>
              <a:xfrm rot="5400000">
                <a:off x="1942920" y="2080800"/>
                <a:ext cx="300240" cy="21492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es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547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942920" y="2080800"/>
                <a:ext cx="300240" cy="214920"/>
              </a:xfrm>
              <a:prstGeom prst="rect">
                <a:avLst/>
              </a:prstGeom>
              <a:blipFill>
                <a:blip r:embed="rId5"/>
                <a:stretch>
                  <a:fillRect l="-77143" b="-68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8" name="TextBox 72"/>
              <p:cNvSpPr txBox="1"/>
              <p:nvPr/>
            </p:nvSpPr>
            <p:spPr>
              <a:xfrm rot="5400000">
                <a:off x="2337840" y="2268000"/>
                <a:ext cx="426960" cy="2304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coh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548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337840" y="2268000"/>
                <a:ext cx="426960" cy="230400"/>
              </a:xfrm>
              <a:prstGeom prst="rect">
                <a:avLst/>
              </a:prstGeom>
              <a:blipFill>
                <a:blip r:embed="rId6"/>
                <a:stretch>
                  <a:fillRect l="-89189" b="-5857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9" name="Group 73"/>
          <p:cNvGrpSpPr/>
          <p:nvPr/>
        </p:nvGrpSpPr>
        <p:grpSpPr>
          <a:xfrm>
            <a:off x="1366920" y="1189800"/>
            <a:ext cx="419400" cy="4796640"/>
            <a:chOff x="1366920" y="1189800"/>
            <a:chExt cx="419400" cy="4796640"/>
          </a:xfrm>
        </p:grpSpPr>
        <p:sp>
          <p:nvSpPr>
            <p:cNvPr id="550" name="Rectangle 74"/>
            <p:cNvSpPr/>
            <p:nvPr/>
          </p:nvSpPr>
          <p:spPr>
            <a:xfrm rot="5400000">
              <a:off x="1390680" y="1167840"/>
              <a:ext cx="373680" cy="417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551" name="Rectangle 75"/>
            <p:cNvSpPr/>
            <p:nvPr/>
          </p:nvSpPr>
          <p:spPr>
            <a:xfrm rot="5400000">
              <a:off x="1365480" y="1570680"/>
              <a:ext cx="423720" cy="417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552" name="Rectangle 76"/>
            <p:cNvSpPr/>
            <p:nvPr/>
          </p:nvSpPr>
          <p:spPr>
            <a:xfrm rot="5400000">
              <a:off x="1275840" y="2508120"/>
              <a:ext cx="603000" cy="4176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553" name="Rectangle 77"/>
            <p:cNvSpPr/>
            <p:nvPr/>
          </p:nvSpPr>
          <p:spPr>
            <a:xfrm rot="5400000">
              <a:off x="1365480" y="1994760"/>
              <a:ext cx="423720" cy="417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554" name="Rectangle 78"/>
            <p:cNvSpPr/>
            <p:nvPr/>
          </p:nvSpPr>
          <p:spPr>
            <a:xfrm rot="5400000">
              <a:off x="1276200" y="3534480"/>
              <a:ext cx="598680" cy="4176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555" name="Rectangle 79"/>
            <p:cNvSpPr/>
            <p:nvPr/>
          </p:nvSpPr>
          <p:spPr>
            <a:xfrm rot="5400000">
              <a:off x="1363680" y="3021840"/>
              <a:ext cx="423720" cy="417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556" name="Rectangle 80"/>
            <p:cNvSpPr/>
            <p:nvPr/>
          </p:nvSpPr>
          <p:spPr>
            <a:xfrm rot="5400000">
              <a:off x="1388880" y="4337640"/>
              <a:ext cx="373680" cy="417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557" name="Rectangle 81"/>
            <p:cNvSpPr/>
            <p:nvPr/>
          </p:nvSpPr>
          <p:spPr>
            <a:xfrm rot="5400000">
              <a:off x="1363680" y="4740480"/>
              <a:ext cx="423720" cy="417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558" name="Rectangle 82"/>
            <p:cNvSpPr/>
            <p:nvPr/>
          </p:nvSpPr>
          <p:spPr>
            <a:xfrm rot="5400000">
              <a:off x="1375200" y="5577120"/>
              <a:ext cx="401040" cy="4176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559" name="Rectangle 83"/>
            <p:cNvSpPr/>
            <p:nvPr/>
          </p:nvSpPr>
          <p:spPr>
            <a:xfrm rot="5400000">
              <a:off x="1363680" y="5164560"/>
              <a:ext cx="423720" cy="417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0" name="TextBox 84"/>
                <p:cNvSpPr txBox="1"/>
                <p:nvPr/>
              </p:nvSpPr>
              <p:spPr>
                <a:xfrm>
                  <a:off x="1547280" y="4056480"/>
                  <a:ext cx="93960" cy="307440"/>
                </a:xfrm>
                <a:prstGeom prst="rect">
                  <a:avLst/>
                </a:prstGeom>
              </p:spPr>
              <p:txBody>
                <a:bodyPr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noProof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noProof="0" dirty="0"/>
                </a:p>
              </p:txBody>
            </p:sp>
          </mc:Choice>
          <mc:Fallback xmlns="">
            <p:sp>
              <p:nvSpPr>
                <p:cNvPr id="560" name="TextBox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7280" y="4056480"/>
                  <a:ext cx="93960" cy="307440"/>
                </a:xfrm>
                <a:prstGeom prst="rect">
                  <a:avLst/>
                </a:prstGeom>
                <a:blipFill>
                  <a:blip r:embed="rId7"/>
                  <a:stretch>
                    <a:fillRect l="-33333" r="-120000" b="-1176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1" name="TextBox 85"/>
              <p:cNvSpPr txBox="1"/>
              <p:nvPr/>
            </p:nvSpPr>
            <p:spPr>
              <a:xfrm rot="5400000">
                <a:off x="2687760" y="1367640"/>
                <a:ext cx="452880" cy="26676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upd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561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687760" y="1367640"/>
                <a:ext cx="452880" cy="266760"/>
              </a:xfrm>
              <a:prstGeom prst="rect">
                <a:avLst/>
              </a:prstGeom>
              <a:blipFill>
                <a:blip r:embed="rId8"/>
                <a:stretch>
                  <a:fillRect l="-88636" b="-5810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2" name="Straight Connector 86"/>
          <p:cNvSpPr/>
          <p:nvPr/>
        </p:nvSpPr>
        <p:spPr>
          <a:xfrm>
            <a:off x="2689920" y="1226160"/>
            <a:ext cx="360" cy="316980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563" name="Straight Connector 87"/>
          <p:cNvSpPr/>
          <p:nvPr/>
        </p:nvSpPr>
        <p:spPr>
          <a:xfrm flipH="1">
            <a:off x="2348640" y="2025720"/>
            <a:ext cx="12960" cy="9806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564" name="Straight Connector 88"/>
          <p:cNvSpPr/>
          <p:nvPr/>
        </p:nvSpPr>
        <p:spPr>
          <a:xfrm>
            <a:off x="1894320" y="1184400"/>
            <a:ext cx="360" cy="119268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565" name="Straight Connector 89"/>
          <p:cNvSpPr/>
          <p:nvPr/>
        </p:nvSpPr>
        <p:spPr>
          <a:xfrm flipH="1">
            <a:off x="1860120" y="233856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566" name="Straight Connector 90"/>
          <p:cNvSpPr/>
          <p:nvPr/>
        </p:nvSpPr>
        <p:spPr>
          <a:xfrm flipH="1">
            <a:off x="1853280" y="115128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567" name="Straight Connector 91"/>
          <p:cNvSpPr/>
          <p:nvPr/>
        </p:nvSpPr>
        <p:spPr>
          <a:xfrm flipH="1">
            <a:off x="1855800" y="148752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568" name="Straight Connector 92"/>
          <p:cNvSpPr/>
          <p:nvPr/>
        </p:nvSpPr>
        <p:spPr>
          <a:xfrm flipH="1">
            <a:off x="1863720" y="191592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569" name="Straight Connector 93"/>
          <p:cNvSpPr/>
          <p:nvPr/>
        </p:nvSpPr>
        <p:spPr>
          <a:xfrm flipH="1">
            <a:off x="2644920" y="118764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570" name="Straight Connector 94"/>
          <p:cNvSpPr/>
          <p:nvPr/>
        </p:nvSpPr>
        <p:spPr>
          <a:xfrm flipH="1">
            <a:off x="2653200" y="4353120"/>
            <a:ext cx="7740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571" name="Straight Connector 95"/>
          <p:cNvSpPr/>
          <p:nvPr/>
        </p:nvSpPr>
        <p:spPr>
          <a:xfrm flipH="1">
            <a:off x="2319120" y="2963520"/>
            <a:ext cx="77040" cy="7740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572" name="Straight Connector 96"/>
          <p:cNvSpPr/>
          <p:nvPr/>
        </p:nvSpPr>
        <p:spPr>
          <a:xfrm flipH="1">
            <a:off x="2323080" y="199152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573" name="TextBox 97"/>
          <p:cNvSpPr/>
          <p:nvPr/>
        </p:nvSpPr>
        <p:spPr>
          <a:xfrm>
            <a:off x="-79200" y="1117080"/>
            <a:ext cx="132732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MU</a:t>
            </a:r>
            <a:endParaRPr lang="en-GB" sz="1600" b="0" strike="noStrike" spc="-1" noProof="0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localization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574" name="TextBox 98"/>
          <p:cNvSpPr/>
          <p:nvPr/>
        </p:nvSpPr>
        <p:spPr>
          <a:xfrm>
            <a:off x="-74880" y="1647720"/>
            <a:ext cx="152244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IRS</a:t>
            </a:r>
            <a:endParaRPr lang="en-GB" sz="1600" b="0" strike="noStrike" spc="-1" noProof="0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configuration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575" name="TextBox 99"/>
          <p:cNvSpPr/>
          <p:nvPr/>
        </p:nvSpPr>
        <p:spPr>
          <a:xfrm>
            <a:off x="-52200" y="2203560"/>
            <a:ext cx="125568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Channel</a:t>
            </a:r>
            <a:endParaRPr lang="en-GB" sz="1600" b="0" strike="noStrike" spc="-1" noProof="0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estimation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576" name="TextBox 100"/>
          <p:cNvSpPr/>
          <p:nvPr/>
        </p:nvSpPr>
        <p:spPr>
          <a:xfrm>
            <a:off x="-62280" y="2760840"/>
            <a:ext cx="147348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Data</a:t>
            </a:r>
            <a:endParaRPr lang="en-GB" sz="1600" b="0" strike="noStrike" spc="-1" noProof="0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transmission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577" name="Straight Arrow Connector 101"/>
          <p:cNvSpPr/>
          <p:nvPr/>
        </p:nvSpPr>
        <p:spPr>
          <a:xfrm flipH="1" flipV="1">
            <a:off x="907920" y="1375920"/>
            <a:ext cx="460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578" name="Straight Arrow Connector 102"/>
          <p:cNvSpPr/>
          <p:nvPr/>
        </p:nvSpPr>
        <p:spPr>
          <a:xfrm flipH="1" flipV="1">
            <a:off x="899640" y="1847520"/>
            <a:ext cx="460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579" name="Straight Arrow Connector 103"/>
          <p:cNvSpPr/>
          <p:nvPr/>
        </p:nvSpPr>
        <p:spPr>
          <a:xfrm flipH="1">
            <a:off x="1111680" y="2232720"/>
            <a:ext cx="234000" cy="26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580" name="Straight Arrow Connector 104"/>
          <p:cNvSpPr/>
          <p:nvPr/>
        </p:nvSpPr>
        <p:spPr>
          <a:xfrm flipH="1">
            <a:off x="1103760" y="2789280"/>
            <a:ext cx="234000" cy="26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581" name="TextBox 2"/>
          <p:cNvSpPr/>
          <p:nvPr/>
        </p:nvSpPr>
        <p:spPr>
          <a:xfrm>
            <a:off x="3061440" y="2559240"/>
            <a:ext cx="23709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0" strike="noStrike" spc="-1" noProof="0" dirty="0" err="1">
                <a:solidFill>
                  <a:srgbClr val="000000"/>
                </a:solidFill>
                <a:latin typeface="Calibri"/>
              </a:rPr>
              <a:t>AoI</a:t>
            </a: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 formulation</a:t>
            </a:r>
            <a:endParaRPr lang="en-GB" sz="1800" b="0" strike="noStrike" spc="-1" noProof="0" dirty="0">
              <a:latin typeface="Arial"/>
            </a:endParaRPr>
          </a:p>
        </p:txBody>
      </p:sp>
      <p:graphicFrame>
        <p:nvGraphicFramePr>
          <p:cNvPr id="582" name="Table 5"/>
          <p:cNvGraphicFramePr/>
          <p:nvPr>
            <p:extLst>
              <p:ext uri="{D42A27DB-BD31-4B8C-83A1-F6EECF244321}">
                <p14:modId xmlns:p14="http://schemas.microsoft.com/office/powerpoint/2010/main" val="2794857677"/>
              </p:ext>
            </p:extLst>
          </p:nvPr>
        </p:nvGraphicFramePr>
        <p:xfrm>
          <a:off x="3028680" y="3326040"/>
          <a:ext cx="4790880" cy="3600000"/>
        </p:xfrm>
        <a:graphic>
          <a:graphicData uri="http://schemas.openxmlformats.org/drawingml/2006/table">
            <a:tbl>
              <a:tblPr/>
              <a:tblGrid>
                <a:gridCol w="4347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 noProof="0" dirty="0">
                          <a:solidFill>
                            <a:schemeClr val="tx1"/>
                          </a:solidFill>
                          <a:latin typeface="Calibri"/>
                        </a:rPr>
                        <a:t> </a:t>
                      </a:r>
                      <a:endParaRPr lang="en-GB" sz="1800" b="0" strike="noStrike" spc="-1" noProof="0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(1)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 noProof="0" dirty="0">
                          <a:solidFill>
                            <a:schemeClr val="tx1"/>
                          </a:solidFill>
                          <a:latin typeface="Calibri"/>
                        </a:rPr>
                        <a:t> </a:t>
                      </a:r>
                      <a:endParaRPr lang="en-GB" sz="1800" b="0" strike="noStrike" spc="-1" noProof="0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(2)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GB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(3)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 noProof="0" dirty="0">
                          <a:solidFill>
                            <a:schemeClr val="tx1"/>
                          </a:solidFill>
                          <a:latin typeface="Calibri"/>
                        </a:rPr>
                        <a:t> </a:t>
                      </a:r>
                      <a:endParaRPr lang="en-GB" sz="1800" b="0" strike="noStrike" spc="-1" noProof="0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(4)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 noProof="0" dirty="0">
                          <a:solidFill>
                            <a:schemeClr val="tx1"/>
                          </a:solidFill>
                          <a:latin typeface="Calibri"/>
                        </a:rPr>
                        <a:t> </a:t>
                      </a:r>
                      <a:endParaRPr lang="en-GB" sz="1800" b="0" strike="noStrike" spc="-1" noProof="0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(5)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83" name="Rectangle: Rounded Corners 6"/>
          <p:cNvSpPr/>
          <p:nvPr/>
        </p:nvSpPr>
        <p:spPr>
          <a:xfrm>
            <a:off x="3019320" y="2963880"/>
            <a:ext cx="4790880" cy="3742200"/>
          </a:xfrm>
          <a:prstGeom prst="roundRect">
            <a:avLst>
              <a:gd name="adj" fmla="val 2105"/>
            </a:avLst>
          </a:prstGeom>
          <a:noFill/>
          <a:ln w="19050"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pic>
        <p:nvPicPr>
          <p:cNvPr id="584" name="Grafik 16"/>
          <p:cNvPicPr/>
          <p:nvPr/>
        </p:nvPicPr>
        <p:blipFill>
          <a:blip r:embed="rId9"/>
          <a:stretch/>
        </p:blipFill>
        <p:spPr>
          <a:xfrm>
            <a:off x="7985880" y="3627000"/>
            <a:ext cx="4059360" cy="3044160"/>
          </a:xfrm>
          <a:prstGeom prst="rect">
            <a:avLst/>
          </a:prstGeom>
          <a:ln w="0">
            <a:noFill/>
          </a:ln>
        </p:spPr>
      </p:pic>
      <p:sp>
        <p:nvSpPr>
          <p:cNvPr id="585" name="PlaceHolder 2"/>
          <p:cNvSpPr>
            <a:spLocks noGrp="1"/>
          </p:cNvSpPr>
          <p:nvPr>
            <p:ph type="title"/>
          </p:nvPr>
        </p:nvSpPr>
        <p:spPr>
          <a:xfrm>
            <a:off x="-22680" y="-15840"/>
            <a:ext cx="5356440" cy="626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2400" b="0" strike="noStrike" spc="-1" noProof="0" dirty="0">
                <a:solidFill>
                  <a:srgbClr val="000000"/>
                </a:solidFill>
                <a:latin typeface="Calibri Light"/>
              </a:rPr>
              <a:t>Balancing Overhead - Throughput</a:t>
            </a:r>
            <a:endParaRPr lang="en-GB" sz="2400" b="0" strike="noStrike" spc="-1" noProof="0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Picture 7"/>
          <p:cNvPicPr/>
          <p:nvPr/>
        </p:nvPicPr>
        <p:blipFill>
          <a:blip r:embed="rId2"/>
          <a:stretch/>
        </p:blipFill>
        <p:spPr>
          <a:xfrm>
            <a:off x="643320" y="757080"/>
            <a:ext cx="10904760" cy="5343120"/>
          </a:xfrm>
          <a:prstGeom prst="rect">
            <a:avLst/>
          </a:prstGeom>
          <a:ln w="0">
            <a:noFill/>
          </a:ln>
        </p:spPr>
      </p:pic>
      <p:grpSp>
        <p:nvGrpSpPr>
          <p:cNvPr id="587" name="Group 3"/>
          <p:cNvGrpSpPr/>
          <p:nvPr/>
        </p:nvGrpSpPr>
        <p:grpSpPr>
          <a:xfrm>
            <a:off x="10109160" y="6111360"/>
            <a:ext cx="1246680" cy="496080"/>
            <a:chOff x="10109160" y="6111360"/>
            <a:chExt cx="1246680" cy="496080"/>
          </a:xfrm>
        </p:grpSpPr>
        <p:sp>
          <p:nvSpPr>
            <p:cNvPr id="588" name="Rectangle 4"/>
            <p:cNvSpPr/>
            <p:nvPr/>
          </p:nvSpPr>
          <p:spPr>
            <a:xfrm>
              <a:off x="10109160" y="6111360"/>
              <a:ext cx="1246680" cy="49608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pic>
          <p:nvPicPr>
            <p:cNvPr id="589" name="Graphic 5"/>
            <p:cNvPicPr/>
            <p:nvPr/>
          </p:nvPicPr>
          <p:blipFill>
            <a:blip r:embed="rId3"/>
            <a:stretch/>
          </p:blipFill>
          <p:spPr>
            <a:xfrm>
              <a:off x="10122840" y="6297120"/>
              <a:ext cx="1232640" cy="25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590" name="TextBox 9"/>
          <p:cNvSpPr/>
          <p:nvPr/>
        </p:nvSpPr>
        <p:spPr>
          <a:xfrm>
            <a:off x="819720" y="55080"/>
            <a:ext cx="5790960" cy="1369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Optimal balancing of the trade-off complexity vs. performance vs. estimation overhead in RIS </a:t>
            </a:r>
            <a:endParaRPr lang="en-GB" sz="2800" b="0" strike="noStrike" spc="-1" noProof="0" dirty="0">
              <a:latin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6933960" cy="787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 Light"/>
              </a:rPr>
              <a:t>Balancing Overhead - Throughput</a:t>
            </a:r>
            <a:endParaRPr lang="en-GB" sz="2800" b="0" strike="noStrike" spc="-1" noProof="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0" name="TextBox 55"/>
          <p:cNvSpPr/>
          <p:nvPr/>
        </p:nvSpPr>
        <p:spPr>
          <a:xfrm>
            <a:off x="3216960" y="1488960"/>
            <a:ext cx="3470040" cy="363960"/>
          </a:xfrm>
          <a:custGeom>
            <a:avLst/>
            <a:gdLst/>
            <a:ahLst/>
            <a:cxnLst/>
            <a:rect l="l" t="t" r="r" b="b"/>
            <a:pathLst>
              <a:path w="2890663" h="369332">
                <a:moveTo>
                  <a:pt x="0" y="0"/>
                </a:moveTo>
                <a:cubicBezTo>
                  <a:pt x="229137" y="-20679"/>
                  <a:pt x="426240" y="7803"/>
                  <a:pt x="549226" y="0"/>
                </a:cubicBezTo>
                <a:cubicBezTo>
                  <a:pt x="672212" y="-7803"/>
                  <a:pt x="916472" y="45132"/>
                  <a:pt x="1040639" y="0"/>
                </a:cubicBezTo>
                <a:cubicBezTo>
                  <a:pt x="1164806" y="-45132"/>
                  <a:pt x="1407562" y="857"/>
                  <a:pt x="1676585" y="0"/>
                </a:cubicBezTo>
                <a:cubicBezTo>
                  <a:pt x="1945608" y="-857"/>
                  <a:pt x="2003645" y="12860"/>
                  <a:pt x="2225811" y="0"/>
                </a:cubicBezTo>
                <a:cubicBezTo>
                  <a:pt x="2447977" y="-12860"/>
                  <a:pt x="2717965" y="10545"/>
                  <a:pt x="2890663" y="0"/>
                </a:cubicBezTo>
                <a:cubicBezTo>
                  <a:pt x="2926823" y="81226"/>
                  <a:pt x="2869125" y="278722"/>
                  <a:pt x="2890663" y="369332"/>
                </a:cubicBezTo>
                <a:cubicBezTo>
                  <a:pt x="2650884" y="417985"/>
                  <a:pt x="2439718" y="300582"/>
                  <a:pt x="2312530" y="369332"/>
                </a:cubicBezTo>
                <a:cubicBezTo>
                  <a:pt x="2185342" y="438082"/>
                  <a:pt x="1911462" y="347573"/>
                  <a:pt x="1676585" y="369332"/>
                </a:cubicBezTo>
                <a:cubicBezTo>
                  <a:pt x="1441708" y="391091"/>
                  <a:pt x="1402684" y="328860"/>
                  <a:pt x="1185172" y="369332"/>
                </a:cubicBezTo>
                <a:cubicBezTo>
                  <a:pt x="967660" y="409804"/>
                  <a:pt x="873147" y="344316"/>
                  <a:pt x="607039" y="369332"/>
                </a:cubicBezTo>
                <a:cubicBezTo>
                  <a:pt x="340931" y="394348"/>
                  <a:pt x="261372" y="312973"/>
                  <a:pt x="0" y="369332"/>
                </a:cubicBezTo>
                <a:cubicBezTo>
                  <a:pt x="-36656" y="211973"/>
                  <a:pt x="14639" y="175527"/>
                  <a:pt x="0" y="0"/>
                </a:cubicBezTo>
                <a:close/>
              </a:path>
            </a:pathLst>
          </a:custGeom>
          <a:noFill/>
          <a:ln w="1587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Sub-Block 1: MU Localization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241" name="TextBox 56"/>
          <p:cNvSpPr/>
          <p:nvPr/>
        </p:nvSpPr>
        <p:spPr>
          <a:xfrm>
            <a:off x="2819520" y="2379240"/>
            <a:ext cx="4265640" cy="363960"/>
          </a:xfrm>
          <a:custGeom>
            <a:avLst/>
            <a:gdLst/>
            <a:ahLst/>
            <a:cxnLst/>
            <a:rect l="l" t="t" r="r" b="b"/>
            <a:pathLst>
              <a:path w="3469411" h="369332">
                <a:moveTo>
                  <a:pt x="0" y="0"/>
                </a:moveTo>
                <a:cubicBezTo>
                  <a:pt x="260045" y="-40649"/>
                  <a:pt x="377593" y="22203"/>
                  <a:pt x="543541" y="0"/>
                </a:cubicBezTo>
                <a:cubicBezTo>
                  <a:pt x="709489" y="-22203"/>
                  <a:pt x="804417" y="38210"/>
                  <a:pt x="1017694" y="0"/>
                </a:cubicBezTo>
                <a:cubicBezTo>
                  <a:pt x="1230971" y="-38210"/>
                  <a:pt x="1456829" y="68845"/>
                  <a:pt x="1665317" y="0"/>
                </a:cubicBezTo>
                <a:cubicBezTo>
                  <a:pt x="1873805" y="-68845"/>
                  <a:pt x="2010795" y="58151"/>
                  <a:pt x="2208858" y="0"/>
                </a:cubicBezTo>
                <a:cubicBezTo>
                  <a:pt x="2406921" y="-58151"/>
                  <a:pt x="2592701" y="63268"/>
                  <a:pt x="2752399" y="0"/>
                </a:cubicBezTo>
                <a:cubicBezTo>
                  <a:pt x="2912097" y="-63268"/>
                  <a:pt x="3276094" y="81236"/>
                  <a:pt x="3469411" y="0"/>
                </a:cubicBezTo>
                <a:cubicBezTo>
                  <a:pt x="3491090" y="103222"/>
                  <a:pt x="3436250" y="284950"/>
                  <a:pt x="3469411" y="369332"/>
                </a:cubicBezTo>
                <a:cubicBezTo>
                  <a:pt x="3261114" y="424059"/>
                  <a:pt x="3157820" y="342346"/>
                  <a:pt x="2891176" y="369332"/>
                </a:cubicBezTo>
                <a:cubicBezTo>
                  <a:pt x="2624533" y="396318"/>
                  <a:pt x="2558755" y="327928"/>
                  <a:pt x="2417023" y="369332"/>
                </a:cubicBezTo>
                <a:cubicBezTo>
                  <a:pt x="2275291" y="410736"/>
                  <a:pt x="2086189" y="311283"/>
                  <a:pt x="1838788" y="369332"/>
                </a:cubicBezTo>
                <a:cubicBezTo>
                  <a:pt x="1591387" y="427381"/>
                  <a:pt x="1477620" y="308640"/>
                  <a:pt x="1260553" y="369332"/>
                </a:cubicBezTo>
                <a:cubicBezTo>
                  <a:pt x="1043486" y="430024"/>
                  <a:pt x="843626" y="324669"/>
                  <a:pt x="717012" y="369332"/>
                </a:cubicBezTo>
                <a:cubicBezTo>
                  <a:pt x="590398" y="413995"/>
                  <a:pt x="147688" y="354400"/>
                  <a:pt x="0" y="369332"/>
                </a:cubicBezTo>
                <a:cubicBezTo>
                  <a:pt x="-8026" y="274434"/>
                  <a:pt x="20480" y="1244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Sub-Block 2: IRS Phase-Shift Design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242" name="TextBox 57"/>
          <p:cNvSpPr/>
          <p:nvPr/>
        </p:nvSpPr>
        <p:spPr>
          <a:xfrm>
            <a:off x="3002400" y="3318480"/>
            <a:ext cx="3907440" cy="363960"/>
          </a:xfrm>
          <a:custGeom>
            <a:avLst/>
            <a:gdLst/>
            <a:ahLst/>
            <a:cxnLst/>
            <a:rect l="l" t="t" r="r" b="b"/>
            <a:pathLst>
              <a:path w="3208058" h="369332">
                <a:moveTo>
                  <a:pt x="0" y="0"/>
                </a:moveTo>
                <a:cubicBezTo>
                  <a:pt x="146319" y="-29595"/>
                  <a:pt x="277717" y="18716"/>
                  <a:pt x="502596" y="0"/>
                </a:cubicBezTo>
                <a:cubicBezTo>
                  <a:pt x="727475" y="-18716"/>
                  <a:pt x="773604" y="36810"/>
                  <a:pt x="941030" y="0"/>
                </a:cubicBezTo>
                <a:cubicBezTo>
                  <a:pt x="1108456" y="-36810"/>
                  <a:pt x="1317401" y="51985"/>
                  <a:pt x="1539868" y="0"/>
                </a:cubicBezTo>
                <a:cubicBezTo>
                  <a:pt x="1762335" y="-51985"/>
                  <a:pt x="1899691" y="14674"/>
                  <a:pt x="2042464" y="0"/>
                </a:cubicBezTo>
                <a:cubicBezTo>
                  <a:pt x="2185237" y="-14674"/>
                  <a:pt x="2441728" y="13454"/>
                  <a:pt x="2545059" y="0"/>
                </a:cubicBezTo>
                <a:cubicBezTo>
                  <a:pt x="2648390" y="-13454"/>
                  <a:pt x="3014495" y="69847"/>
                  <a:pt x="3208058" y="0"/>
                </a:cubicBezTo>
                <a:cubicBezTo>
                  <a:pt x="3229737" y="103222"/>
                  <a:pt x="3174897" y="284950"/>
                  <a:pt x="3208058" y="369332"/>
                </a:cubicBezTo>
                <a:cubicBezTo>
                  <a:pt x="3015587" y="383391"/>
                  <a:pt x="2814809" y="341282"/>
                  <a:pt x="2673382" y="369332"/>
                </a:cubicBezTo>
                <a:cubicBezTo>
                  <a:pt x="2531955" y="397382"/>
                  <a:pt x="2389559" y="347277"/>
                  <a:pt x="2234947" y="369332"/>
                </a:cubicBezTo>
                <a:cubicBezTo>
                  <a:pt x="2080335" y="391387"/>
                  <a:pt x="1955035" y="362348"/>
                  <a:pt x="1700271" y="369332"/>
                </a:cubicBezTo>
                <a:cubicBezTo>
                  <a:pt x="1445507" y="376316"/>
                  <a:pt x="1411986" y="310397"/>
                  <a:pt x="1165594" y="369332"/>
                </a:cubicBezTo>
                <a:cubicBezTo>
                  <a:pt x="919202" y="428267"/>
                  <a:pt x="847060" y="361511"/>
                  <a:pt x="662999" y="369332"/>
                </a:cubicBezTo>
                <a:cubicBezTo>
                  <a:pt x="478939" y="377153"/>
                  <a:pt x="256305" y="301570"/>
                  <a:pt x="0" y="369332"/>
                </a:cubicBezTo>
                <a:cubicBezTo>
                  <a:pt x="-8026" y="274434"/>
                  <a:pt x="20480" y="1244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Sub-Block 3: Channel Estimation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243" name="Straight Arrow Connector 59"/>
          <p:cNvSpPr/>
          <p:nvPr/>
        </p:nvSpPr>
        <p:spPr>
          <a:xfrm flipH="1">
            <a:off x="4951440" y="1858320"/>
            <a:ext cx="360" cy="52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>
                <a:alpha val="99000"/>
              </a:srgb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44" name="Straight Arrow Connector 61"/>
          <p:cNvSpPr/>
          <p:nvPr/>
        </p:nvSpPr>
        <p:spPr>
          <a:xfrm>
            <a:off x="4952160" y="2748240"/>
            <a:ext cx="3960" cy="569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>
                <a:alpha val="99000"/>
              </a:srgb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45" name="TextBox 68"/>
          <p:cNvSpPr/>
          <p:nvPr/>
        </p:nvSpPr>
        <p:spPr>
          <a:xfrm>
            <a:off x="0" y="6087960"/>
            <a:ext cx="5357880" cy="759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100" b="0" strike="noStrike" spc="-1" noProof="0" dirty="0">
                <a:solidFill>
                  <a:srgbClr val="000000"/>
                </a:solidFill>
                <a:latin typeface="Calibri"/>
              </a:rPr>
              <a:t>[1] V. Jamali, G. C. Alexandropoulos, R. Schober, and H. V. Poor, ‘Low-to-Zero-Overhead IRS Reconfiguration: Decoupling Illumination and Channel Estimation’, IEEE Communications Letters, vol. 26, no. 4, pp. 932–936, Apr. 2022, </a:t>
            </a:r>
            <a:r>
              <a:rPr lang="en-GB" sz="1100" b="0" strike="noStrike" spc="-1" noProof="0" dirty="0" err="1">
                <a:solidFill>
                  <a:srgbClr val="000000"/>
                </a:solidFill>
                <a:latin typeface="Calibri"/>
              </a:rPr>
              <a:t>doi</a:t>
            </a:r>
            <a:r>
              <a:rPr lang="en-GB" sz="1100" b="0" strike="noStrike" spc="-1" noProof="0" dirty="0">
                <a:solidFill>
                  <a:srgbClr val="000000"/>
                </a:solidFill>
                <a:latin typeface="Calibri"/>
              </a:rPr>
              <a:t>: 10.1109/LCOMM.2022.3141206.</a:t>
            </a:r>
            <a:endParaRPr lang="en-GB" sz="1100" b="0" strike="noStrike" spc="-1" noProof="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TextBox 69"/>
              <p:cNvSpPr txBox="1"/>
              <p:nvPr/>
            </p:nvSpPr>
            <p:spPr>
              <a:xfrm rot="5400000">
                <a:off x="2148840" y="1134360"/>
                <a:ext cx="375840" cy="2304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loc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46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148840" y="1134360"/>
                <a:ext cx="375840" cy="230400"/>
              </a:xfrm>
              <a:prstGeom prst="rect">
                <a:avLst/>
              </a:prstGeom>
              <a:blipFill>
                <a:blip r:embed="rId2"/>
                <a:stretch>
                  <a:fillRect l="-84211" b="-5967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TextBox 70"/>
              <p:cNvSpPr txBox="1"/>
              <p:nvPr/>
            </p:nvSpPr>
            <p:spPr>
              <a:xfrm rot="5400000">
                <a:off x="2225340" y="1531148"/>
                <a:ext cx="414360" cy="2260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IRS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47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225340" y="1531148"/>
                <a:ext cx="414360" cy="226080"/>
              </a:xfrm>
              <a:prstGeom prst="rect">
                <a:avLst/>
              </a:prstGeom>
              <a:blipFill>
                <a:blip r:embed="rId3"/>
                <a:stretch>
                  <a:fillRect l="-86842" b="-6617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71"/>
              <p:cNvSpPr txBox="1"/>
              <p:nvPr/>
            </p:nvSpPr>
            <p:spPr>
              <a:xfrm rot="5400000">
                <a:off x="2010600" y="2109240"/>
                <a:ext cx="300240" cy="21492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es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48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010600" y="2109240"/>
                <a:ext cx="300240" cy="214920"/>
              </a:xfrm>
              <a:prstGeom prst="rect">
                <a:avLst/>
              </a:prstGeom>
              <a:blipFill>
                <a:blip r:embed="rId4"/>
                <a:stretch>
                  <a:fillRect l="-77143" b="-7142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72"/>
              <p:cNvSpPr txBox="1"/>
              <p:nvPr/>
            </p:nvSpPr>
            <p:spPr>
              <a:xfrm rot="5400000">
                <a:off x="2405520" y="2296800"/>
                <a:ext cx="426960" cy="2304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coh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49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405520" y="2296800"/>
                <a:ext cx="426960" cy="230400"/>
              </a:xfrm>
              <a:prstGeom prst="rect">
                <a:avLst/>
              </a:prstGeom>
              <a:blipFill>
                <a:blip r:embed="rId5"/>
                <a:stretch>
                  <a:fillRect l="-86842" b="-5857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0" name="Group 73"/>
          <p:cNvGrpSpPr/>
          <p:nvPr/>
        </p:nvGrpSpPr>
        <p:grpSpPr>
          <a:xfrm>
            <a:off x="1434600" y="1218240"/>
            <a:ext cx="419400" cy="4797000"/>
            <a:chOff x="1434600" y="1218240"/>
            <a:chExt cx="419400" cy="4797000"/>
          </a:xfrm>
        </p:grpSpPr>
        <p:sp>
          <p:nvSpPr>
            <p:cNvPr id="251" name="Rectangle 74"/>
            <p:cNvSpPr/>
            <p:nvPr/>
          </p:nvSpPr>
          <p:spPr>
            <a:xfrm rot="5400000">
              <a:off x="1458360" y="1196280"/>
              <a:ext cx="373680" cy="417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252" name="Rectangle 75"/>
            <p:cNvSpPr/>
            <p:nvPr/>
          </p:nvSpPr>
          <p:spPr>
            <a:xfrm rot="5400000">
              <a:off x="1433160" y="1599120"/>
              <a:ext cx="423720" cy="417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253" name="Rectangle 76"/>
            <p:cNvSpPr/>
            <p:nvPr/>
          </p:nvSpPr>
          <p:spPr>
            <a:xfrm rot="5400000">
              <a:off x="1343520" y="2536920"/>
              <a:ext cx="603000" cy="4176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254" name="Rectangle 77"/>
            <p:cNvSpPr/>
            <p:nvPr/>
          </p:nvSpPr>
          <p:spPr>
            <a:xfrm rot="5400000">
              <a:off x="1433160" y="2023200"/>
              <a:ext cx="423720" cy="417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255" name="Rectangle 78"/>
            <p:cNvSpPr/>
            <p:nvPr/>
          </p:nvSpPr>
          <p:spPr>
            <a:xfrm rot="5400000">
              <a:off x="1343880" y="3562920"/>
              <a:ext cx="598680" cy="4176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256" name="Rectangle 79"/>
            <p:cNvSpPr/>
            <p:nvPr/>
          </p:nvSpPr>
          <p:spPr>
            <a:xfrm rot="5400000">
              <a:off x="1431360" y="3050280"/>
              <a:ext cx="423720" cy="417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257" name="Rectangle 80"/>
            <p:cNvSpPr/>
            <p:nvPr/>
          </p:nvSpPr>
          <p:spPr>
            <a:xfrm rot="5400000">
              <a:off x="1456560" y="4366080"/>
              <a:ext cx="373680" cy="417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258" name="Rectangle 81"/>
            <p:cNvSpPr/>
            <p:nvPr/>
          </p:nvSpPr>
          <p:spPr>
            <a:xfrm rot="5400000">
              <a:off x="1431360" y="4768920"/>
              <a:ext cx="423720" cy="417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259" name="Rectangle 82"/>
            <p:cNvSpPr/>
            <p:nvPr/>
          </p:nvSpPr>
          <p:spPr>
            <a:xfrm rot="5400000">
              <a:off x="1442880" y="5605920"/>
              <a:ext cx="401040" cy="4176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260" name="Rectangle 83"/>
            <p:cNvSpPr/>
            <p:nvPr/>
          </p:nvSpPr>
          <p:spPr>
            <a:xfrm rot="5400000">
              <a:off x="1431360" y="5193000"/>
              <a:ext cx="423720" cy="417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1" name="TextBox 84"/>
                <p:cNvSpPr txBox="1"/>
                <p:nvPr/>
              </p:nvSpPr>
              <p:spPr>
                <a:xfrm>
                  <a:off x="1614960" y="4085280"/>
                  <a:ext cx="93960" cy="307440"/>
                </a:xfrm>
                <a:prstGeom prst="rect">
                  <a:avLst/>
                </a:prstGeom>
              </p:spPr>
              <p:txBody>
                <a:bodyPr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noProof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noProof="0" dirty="0"/>
                </a:p>
              </p:txBody>
            </p:sp>
          </mc:Choice>
          <mc:Fallback xmlns="">
            <p:sp>
              <p:nvSpPr>
                <p:cNvPr id="261" name="TextBox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4960" y="4085280"/>
                  <a:ext cx="93960" cy="307440"/>
                </a:xfrm>
                <a:prstGeom prst="rect">
                  <a:avLst/>
                </a:prstGeom>
                <a:blipFill>
                  <a:blip r:embed="rId6"/>
                  <a:stretch>
                    <a:fillRect l="-33333" r="-120000" b="-1176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TextBox 85"/>
              <p:cNvSpPr txBox="1"/>
              <p:nvPr/>
            </p:nvSpPr>
            <p:spPr>
              <a:xfrm rot="5400000">
                <a:off x="2770560" y="2852640"/>
                <a:ext cx="452880" cy="26676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upd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62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770560" y="2852640"/>
                <a:ext cx="452880" cy="266760"/>
              </a:xfrm>
              <a:prstGeom prst="rect">
                <a:avLst/>
              </a:prstGeom>
              <a:blipFill>
                <a:blip r:embed="rId7"/>
                <a:stretch>
                  <a:fillRect l="-88636" b="-5810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3" name="Straight Connector 86"/>
          <p:cNvSpPr/>
          <p:nvPr/>
        </p:nvSpPr>
        <p:spPr>
          <a:xfrm>
            <a:off x="2805120" y="1254600"/>
            <a:ext cx="360" cy="316980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64" name="Straight Connector 87"/>
          <p:cNvSpPr/>
          <p:nvPr/>
        </p:nvSpPr>
        <p:spPr>
          <a:xfrm flipH="1">
            <a:off x="2416320" y="2054520"/>
            <a:ext cx="12960" cy="9806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65" name="Straight Connector 88"/>
          <p:cNvSpPr/>
          <p:nvPr/>
        </p:nvSpPr>
        <p:spPr>
          <a:xfrm>
            <a:off x="1962000" y="1212840"/>
            <a:ext cx="360" cy="119268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66" name="Straight Connector 89"/>
          <p:cNvSpPr/>
          <p:nvPr/>
        </p:nvSpPr>
        <p:spPr>
          <a:xfrm flipH="1">
            <a:off x="1927800" y="236700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67" name="Straight Connector 90"/>
          <p:cNvSpPr/>
          <p:nvPr/>
        </p:nvSpPr>
        <p:spPr>
          <a:xfrm flipH="1">
            <a:off x="1920960" y="117972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68" name="Straight Connector 91"/>
          <p:cNvSpPr/>
          <p:nvPr/>
        </p:nvSpPr>
        <p:spPr>
          <a:xfrm flipH="1">
            <a:off x="1923480" y="1515960"/>
            <a:ext cx="7740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69" name="Straight Connector 92"/>
          <p:cNvSpPr/>
          <p:nvPr/>
        </p:nvSpPr>
        <p:spPr>
          <a:xfrm flipH="1">
            <a:off x="1931760" y="194436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70" name="Straight Connector 93"/>
          <p:cNvSpPr/>
          <p:nvPr/>
        </p:nvSpPr>
        <p:spPr>
          <a:xfrm flipH="1">
            <a:off x="2760120" y="121608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71" name="Straight Connector 94"/>
          <p:cNvSpPr/>
          <p:nvPr/>
        </p:nvSpPr>
        <p:spPr>
          <a:xfrm flipH="1">
            <a:off x="2768760" y="438156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72" name="Straight Connector 95"/>
          <p:cNvSpPr/>
          <p:nvPr/>
        </p:nvSpPr>
        <p:spPr>
          <a:xfrm flipH="1">
            <a:off x="2386800" y="299232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73" name="Straight Connector 96"/>
          <p:cNvSpPr/>
          <p:nvPr/>
        </p:nvSpPr>
        <p:spPr>
          <a:xfrm flipH="1">
            <a:off x="2390760" y="202032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74" name="TextBox 97"/>
          <p:cNvSpPr/>
          <p:nvPr/>
        </p:nvSpPr>
        <p:spPr>
          <a:xfrm>
            <a:off x="-11520" y="1145520"/>
            <a:ext cx="132732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MU</a:t>
            </a:r>
            <a:endParaRPr lang="en-GB" sz="1600" b="0" strike="noStrike" spc="-1" noProof="0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localization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275" name="TextBox 98"/>
          <p:cNvSpPr/>
          <p:nvPr/>
        </p:nvSpPr>
        <p:spPr>
          <a:xfrm>
            <a:off x="-7200" y="1676160"/>
            <a:ext cx="152244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IRS</a:t>
            </a:r>
            <a:endParaRPr lang="en-GB" sz="1600" b="0" strike="noStrike" spc="-1" noProof="0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configuration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276" name="TextBox 99"/>
          <p:cNvSpPr/>
          <p:nvPr/>
        </p:nvSpPr>
        <p:spPr>
          <a:xfrm>
            <a:off x="15480" y="2232360"/>
            <a:ext cx="125568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Channel</a:t>
            </a:r>
            <a:endParaRPr lang="en-GB" sz="1600" b="0" strike="noStrike" spc="-1" noProof="0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estimation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277" name="TextBox 100"/>
          <p:cNvSpPr/>
          <p:nvPr/>
        </p:nvSpPr>
        <p:spPr>
          <a:xfrm>
            <a:off x="5760" y="2789640"/>
            <a:ext cx="147348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Data</a:t>
            </a:r>
            <a:endParaRPr lang="en-GB" sz="1600" b="0" strike="noStrike" spc="-1" noProof="0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transmission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278" name="Straight Arrow Connector 101"/>
          <p:cNvSpPr/>
          <p:nvPr/>
        </p:nvSpPr>
        <p:spPr>
          <a:xfrm flipH="1" flipV="1">
            <a:off x="975600" y="1404720"/>
            <a:ext cx="460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79" name="Straight Arrow Connector 102"/>
          <p:cNvSpPr/>
          <p:nvPr/>
        </p:nvSpPr>
        <p:spPr>
          <a:xfrm flipH="1" flipV="1">
            <a:off x="967320" y="1875960"/>
            <a:ext cx="460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80" name="Straight Arrow Connector 103"/>
          <p:cNvSpPr/>
          <p:nvPr/>
        </p:nvSpPr>
        <p:spPr>
          <a:xfrm flipH="1">
            <a:off x="1179360" y="2261520"/>
            <a:ext cx="234000" cy="26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81" name="Straight Arrow Connector 104"/>
          <p:cNvSpPr/>
          <p:nvPr/>
        </p:nvSpPr>
        <p:spPr>
          <a:xfrm flipH="1">
            <a:off x="1171800" y="2817720"/>
            <a:ext cx="234000" cy="26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pic>
        <p:nvPicPr>
          <p:cNvPr id="282" name="Grafik 28"/>
          <p:cNvPicPr/>
          <p:nvPr/>
        </p:nvPicPr>
        <p:blipFill>
          <a:blip r:embed="rId8"/>
          <a:stretch/>
        </p:blipFill>
        <p:spPr>
          <a:xfrm>
            <a:off x="7159680" y="1808280"/>
            <a:ext cx="4924440" cy="4938480"/>
          </a:xfrm>
          <a:prstGeom prst="rect">
            <a:avLst/>
          </a:prstGeom>
          <a:ln w="0">
            <a:noFill/>
          </a:ln>
        </p:spPr>
      </p:pic>
      <p:pic>
        <p:nvPicPr>
          <p:cNvPr id="283" name="Picture 10"/>
          <p:cNvPicPr/>
          <p:nvPr/>
        </p:nvPicPr>
        <p:blipFill>
          <a:blip r:embed="rId9"/>
          <a:srcRect l="23289" t="10709" r="22283" b="34619"/>
          <a:stretch/>
        </p:blipFill>
        <p:spPr>
          <a:xfrm>
            <a:off x="7356240" y="70200"/>
            <a:ext cx="2418840" cy="959760"/>
          </a:xfrm>
          <a:prstGeom prst="rect">
            <a:avLst/>
          </a:prstGeom>
          <a:ln w="0">
            <a:noFill/>
          </a:ln>
        </p:spPr>
      </p:pic>
      <p:sp>
        <p:nvSpPr>
          <p:cNvPr id="284" name="Straight Arrow Connector 9"/>
          <p:cNvSpPr/>
          <p:nvPr/>
        </p:nvSpPr>
        <p:spPr>
          <a:xfrm flipV="1">
            <a:off x="7644960" y="1029600"/>
            <a:ext cx="920520" cy="463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pic>
        <p:nvPicPr>
          <p:cNvPr id="285" name="Graphic 11" descr="Cell Tower with solid fill"/>
          <p:cNvPicPr/>
          <p:nvPr/>
        </p:nvPicPr>
        <p:blipFill>
          <a:blip r:embed="rId10"/>
          <a:stretch/>
        </p:blipFill>
        <p:spPr>
          <a:xfrm>
            <a:off x="7016400" y="1179720"/>
            <a:ext cx="628200" cy="628200"/>
          </a:xfrm>
          <a:prstGeom prst="rect">
            <a:avLst/>
          </a:prstGeom>
          <a:ln w="0">
            <a:noFill/>
          </a:ln>
        </p:spPr>
      </p:pic>
      <p:sp>
        <p:nvSpPr>
          <p:cNvPr id="286" name="Straight Arrow Connector 16"/>
          <p:cNvSpPr/>
          <p:nvPr/>
        </p:nvSpPr>
        <p:spPr>
          <a:xfrm>
            <a:off x="8565840" y="1030320"/>
            <a:ext cx="1060920" cy="3187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87" name="Textfeld 39"/>
          <p:cNvSpPr/>
          <p:nvPr/>
        </p:nvSpPr>
        <p:spPr>
          <a:xfrm>
            <a:off x="6817680" y="1711440"/>
            <a:ext cx="106092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Base Station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288" name="Textfeld 40"/>
          <p:cNvSpPr/>
          <p:nvPr/>
        </p:nvSpPr>
        <p:spPr>
          <a:xfrm>
            <a:off x="9775440" y="365760"/>
            <a:ext cx="1060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IRS</a:t>
            </a:r>
            <a:endParaRPr lang="en-GB" sz="1800" b="0" strike="noStrike" spc="-1" noProof="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8202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63418-724B-9974-FB53-840C95E5A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46DD5841-0410-B5EF-445F-3FB1F9B48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8181" y="3058319"/>
            <a:ext cx="5042312" cy="3781734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2ECB07B-BE9C-B32B-46A5-CF5B415A78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38317" y="3119083"/>
            <a:ext cx="4916265" cy="3687199"/>
          </a:xfrm>
          <a:prstGeom prst="rect">
            <a:avLst/>
          </a:prstGeom>
        </p:spPr>
      </p:pic>
      <p:grpSp>
        <p:nvGrpSpPr>
          <p:cNvPr id="234" name="Group 233">
            <a:extLst>
              <a:ext uri="{FF2B5EF4-FFF2-40B4-BE49-F238E27FC236}">
                <a16:creationId xmlns:a16="http://schemas.microsoft.com/office/drawing/2014/main" id="{5421BD6F-CA14-3B0C-4787-687A6F4351AD}"/>
              </a:ext>
            </a:extLst>
          </p:cNvPr>
          <p:cNvGrpSpPr/>
          <p:nvPr/>
        </p:nvGrpSpPr>
        <p:grpSpPr>
          <a:xfrm>
            <a:off x="269654" y="678802"/>
            <a:ext cx="623653" cy="669179"/>
            <a:chOff x="94594" y="1868587"/>
            <a:chExt cx="623653" cy="669179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75A60669-3FE7-2A3D-B95F-84CF34F0EB44}"/>
                </a:ext>
              </a:extLst>
            </p:cNvPr>
            <p:cNvGrpSpPr/>
            <p:nvPr/>
          </p:nvGrpSpPr>
          <p:grpSpPr>
            <a:xfrm>
              <a:off x="94594" y="1872556"/>
              <a:ext cx="68712" cy="92593"/>
              <a:chOff x="1844231" y="869163"/>
              <a:chExt cx="108640" cy="146399"/>
            </a:xfrm>
          </p:grpSpPr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9979A124-B3BD-5276-BBEE-D025B3252D08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67BC491B-A61E-4A78-C6B7-F117EF74FAC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CB6C4BB9-27A8-B186-C367-1CE89334D554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90F4138A-6A53-C8F1-5C06-E7C3CD448A04}"/>
                </a:ext>
              </a:extLst>
            </p:cNvPr>
            <p:cNvGrpSpPr/>
            <p:nvPr/>
          </p:nvGrpSpPr>
          <p:grpSpPr>
            <a:xfrm>
              <a:off x="98940" y="2152583"/>
              <a:ext cx="68712" cy="92593"/>
              <a:chOff x="1844231" y="869163"/>
              <a:chExt cx="108640" cy="146399"/>
            </a:xfrm>
          </p:grpSpPr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B21914BB-F56D-C884-736E-B8E1C954F5E2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AEB43DD2-4376-7F5F-7514-8C4B9A3948A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1027ACEB-C557-EAB6-8052-115FFB389D1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08D58F7F-FA00-902F-106B-6ABBE8882AC2}"/>
                </a:ext>
              </a:extLst>
            </p:cNvPr>
            <p:cNvGrpSpPr/>
            <p:nvPr/>
          </p:nvGrpSpPr>
          <p:grpSpPr>
            <a:xfrm>
              <a:off x="98940" y="2445006"/>
              <a:ext cx="68712" cy="92593"/>
              <a:chOff x="1844231" y="869163"/>
              <a:chExt cx="108640" cy="146399"/>
            </a:xfrm>
          </p:grpSpPr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A6DE9278-2860-6A1D-16A2-4D24E5C4F0E9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529B6704-B420-3B01-C256-5999EFA64B4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07772561-5FA9-1702-6BC7-EF125326F961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FCD4506D-0978-77CE-896E-ECA879399D99}"/>
                </a:ext>
              </a:extLst>
            </p:cNvPr>
            <p:cNvGrpSpPr/>
            <p:nvPr/>
          </p:nvGrpSpPr>
          <p:grpSpPr>
            <a:xfrm>
              <a:off x="380901" y="1868587"/>
              <a:ext cx="68712" cy="92593"/>
              <a:chOff x="1844231" y="869163"/>
              <a:chExt cx="108640" cy="146399"/>
            </a:xfrm>
          </p:grpSpPr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BD2E2395-C040-FAEB-B0D2-FE7500F9194C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6B302156-1180-78F2-3B13-B062B03C581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CCC75A6F-BF40-D099-A449-2D9FF4E55702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51901514-D9B5-7F56-343F-BF746D2F59CD}"/>
                </a:ext>
              </a:extLst>
            </p:cNvPr>
            <p:cNvGrpSpPr/>
            <p:nvPr/>
          </p:nvGrpSpPr>
          <p:grpSpPr>
            <a:xfrm>
              <a:off x="379741" y="2148533"/>
              <a:ext cx="68712" cy="92593"/>
              <a:chOff x="1844231" y="869163"/>
              <a:chExt cx="108640" cy="146399"/>
            </a:xfrm>
          </p:grpSpPr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0512948B-9EFA-2CC6-9A5C-BA14E2188AA0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1DBCE7D9-1E98-889C-28AF-C9059187DD72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01CC4182-9529-02DC-9B5A-AECFB7D0F820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161B667E-518D-CEB5-3C18-15B6278BFB0E}"/>
                </a:ext>
              </a:extLst>
            </p:cNvPr>
            <p:cNvGrpSpPr/>
            <p:nvPr/>
          </p:nvGrpSpPr>
          <p:grpSpPr>
            <a:xfrm>
              <a:off x="383825" y="2445173"/>
              <a:ext cx="68712" cy="92593"/>
              <a:chOff x="1844231" y="869163"/>
              <a:chExt cx="108640" cy="146399"/>
            </a:xfrm>
          </p:grpSpPr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2AA201EA-AA65-1CA9-6D85-EDCB97B4701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DFED0393-AF65-FDC2-4010-46999C520EDF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E230E059-FD9D-EF17-718E-B223984EF4FC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A8DDE39B-4BF5-888E-CC08-59619E6D0538}"/>
                </a:ext>
              </a:extLst>
            </p:cNvPr>
            <p:cNvGrpSpPr/>
            <p:nvPr/>
          </p:nvGrpSpPr>
          <p:grpSpPr>
            <a:xfrm>
              <a:off x="646611" y="1868587"/>
              <a:ext cx="68712" cy="92593"/>
              <a:chOff x="1844231" y="869163"/>
              <a:chExt cx="108640" cy="146399"/>
            </a:xfrm>
          </p:grpSpPr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392848E5-B3EA-0A38-A247-A7401E98CC4D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DD271B9F-7BB1-0495-4345-12D2AD0769B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CFF21066-C627-2D0B-13BD-EC19E2CBAAC9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9CC791BD-6BF9-822C-C52B-C273F71FE726}"/>
                </a:ext>
              </a:extLst>
            </p:cNvPr>
            <p:cNvGrpSpPr/>
            <p:nvPr/>
          </p:nvGrpSpPr>
          <p:grpSpPr>
            <a:xfrm>
              <a:off x="645451" y="2148533"/>
              <a:ext cx="68712" cy="92593"/>
              <a:chOff x="1844231" y="869163"/>
              <a:chExt cx="108640" cy="146399"/>
            </a:xfrm>
          </p:grpSpPr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14853A40-B7CC-F138-C20E-18CB358336D1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5848B7F0-C193-DEFA-D700-D15D7F775907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3C0D08F7-051D-638C-4B91-4AC5481B7674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89AE8731-0973-7216-B225-9E47AF47EF86}"/>
                </a:ext>
              </a:extLst>
            </p:cNvPr>
            <p:cNvGrpSpPr/>
            <p:nvPr/>
          </p:nvGrpSpPr>
          <p:grpSpPr>
            <a:xfrm>
              <a:off x="649535" y="2445173"/>
              <a:ext cx="68712" cy="92593"/>
              <a:chOff x="1844231" y="869163"/>
              <a:chExt cx="108640" cy="146399"/>
            </a:xfrm>
          </p:grpSpPr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497A8B63-5CE9-FE08-0491-911386102777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E388A34F-C2FC-D3D5-5C59-66E62D838DEC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0303FE31-C1E3-98EF-0EB2-52342DAA193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3" name="Picture 232">
            <a:extLst>
              <a:ext uri="{FF2B5EF4-FFF2-40B4-BE49-F238E27FC236}">
                <a16:creationId xmlns:a16="http://schemas.microsoft.com/office/drawing/2014/main" id="{60FCD963-A843-1DB5-4CB2-DE68916AAC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070" y="574260"/>
            <a:ext cx="1152529" cy="1181800"/>
          </a:xfrm>
          <a:prstGeom prst="rect">
            <a:avLst/>
          </a:prstGeom>
        </p:spPr>
      </p:pic>
      <p:sp>
        <p:nvSpPr>
          <p:cNvPr id="127" name="PlaceHolder 1">
            <a:extLst>
              <a:ext uri="{FF2B5EF4-FFF2-40B4-BE49-F238E27FC236}">
                <a16:creationId xmlns:a16="http://schemas.microsoft.com/office/drawing/2014/main" id="{CF18C9C9-1CC0-233C-AA2B-0666E068E0FF}"/>
              </a:ext>
            </a:extLst>
          </p:cNvPr>
          <p:cNvSpPr>
            <a:spLocks noGrp="1"/>
          </p:cNvSpPr>
          <p:nvPr>
            <p:ph type="sldNum" idx="8"/>
          </p:nvPr>
        </p:nvSpPr>
        <p:spPr>
          <a:xfrm>
            <a:off x="-21873" y="6493320"/>
            <a:ext cx="43767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255DAC-7A2D-4214-8EEB-05093A7AB0F8}" type="slidenum">
              <a:rPr lang="en-GB" sz="2000" b="0" strike="noStrike" spc="-1" noProof="0" smtClean="0">
                <a:solidFill>
                  <a:srgbClr val="8B8B8B"/>
                </a:solidFill>
                <a:latin typeface="Calibri"/>
              </a:rPr>
              <a:t>6</a:t>
            </a:fld>
            <a:endParaRPr lang="en-GB" sz="2000" b="0" strike="noStrike" spc="-1" noProof="0" dirty="0">
              <a:latin typeface="Times New Roman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D234AE8-C024-3904-D5E8-451AABB47632}"/>
              </a:ext>
            </a:extLst>
          </p:cNvPr>
          <p:cNvSpPr/>
          <p:nvPr/>
        </p:nvSpPr>
        <p:spPr>
          <a:xfrm>
            <a:off x="453765" y="3947724"/>
            <a:ext cx="1316024" cy="423523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4" name="TextBox 8">
            <a:extLst>
              <a:ext uri="{FF2B5EF4-FFF2-40B4-BE49-F238E27FC236}">
                <a16:creationId xmlns:a16="http://schemas.microsoft.com/office/drawing/2014/main" id="{1B0CF28E-8867-2537-1416-0DFA2E5A1AE2}"/>
              </a:ext>
            </a:extLst>
          </p:cNvPr>
          <p:cNvSpPr/>
          <p:nvPr/>
        </p:nvSpPr>
        <p:spPr>
          <a:xfrm>
            <a:off x="126587" y="3327438"/>
            <a:ext cx="814311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400" b="0" strike="noStrike" spc="-1" noProof="0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GB" sz="1400" spc="-1" noProof="0" dirty="0">
                <a:solidFill>
                  <a:srgbClr val="000000"/>
                </a:solidFill>
                <a:latin typeface="Calibri"/>
              </a:rPr>
              <a:t>User</a:t>
            </a:r>
            <a:endParaRPr lang="en-GB" sz="1400" b="0" strike="noStrike" spc="-1" noProof="0" dirty="0">
              <a:latin typeface="Arial"/>
            </a:endParaRPr>
          </a:p>
        </p:txBody>
      </p:sp>
      <p:pic>
        <p:nvPicPr>
          <p:cNvPr id="125" name="Graphic 35" descr="Smart Phone with solid fill">
            <a:extLst>
              <a:ext uri="{FF2B5EF4-FFF2-40B4-BE49-F238E27FC236}">
                <a16:creationId xmlns:a16="http://schemas.microsoft.com/office/drawing/2014/main" id="{E7C8F438-19DB-6434-42B0-B7C297CA96E0}"/>
              </a:ext>
            </a:extLst>
          </p:cNvPr>
          <p:cNvPicPr/>
          <p:nvPr/>
        </p:nvPicPr>
        <p:blipFill>
          <a:blip r:embed="rId7"/>
          <a:stretch/>
        </p:blipFill>
        <p:spPr>
          <a:xfrm rot="1730551">
            <a:off x="1188698" y="3669544"/>
            <a:ext cx="366911" cy="367448"/>
          </a:xfrm>
          <a:prstGeom prst="rect">
            <a:avLst/>
          </a:prstGeom>
          <a:ln w="0">
            <a:noFill/>
          </a:ln>
        </p:spPr>
      </p:pic>
      <p:pic>
        <p:nvPicPr>
          <p:cNvPr id="5" name="Graphic 4" descr="Walk with solid fill">
            <a:extLst>
              <a:ext uri="{FF2B5EF4-FFF2-40B4-BE49-F238E27FC236}">
                <a16:creationId xmlns:a16="http://schemas.microsoft.com/office/drawing/2014/main" id="{7AF3C609-13F9-BEBE-C9D3-3872BBEAA7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5790" y="3614634"/>
            <a:ext cx="544192" cy="5884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E8EE06-4A69-5C40-25EB-F216A8877FE2}"/>
              </a:ext>
            </a:extLst>
          </p:cNvPr>
          <p:cNvSpPr txBox="1"/>
          <p:nvPr/>
        </p:nvSpPr>
        <p:spPr>
          <a:xfrm>
            <a:off x="4733385" y="136800"/>
            <a:ext cx="3941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913" indent="-342900">
              <a:buFont typeface="+mj-lt"/>
              <a:buAutoNum type="arabicPeriod"/>
            </a:pPr>
            <a:r>
              <a:rPr lang="en-GB" noProof="0" dirty="0"/>
              <a:t>Performance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Relative error for localization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749A640-5E62-76C8-98AB-4AC46C2A6A28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8351166" y="561612"/>
            <a:ext cx="517299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1534C20-A931-9A2F-C775-1212372A3A83}"/>
                  </a:ext>
                </a:extLst>
              </p:cNvPr>
              <p:cNvSpPr txBox="1"/>
              <p:nvPr/>
            </p:nvSpPr>
            <p:spPr>
              <a:xfrm>
                <a:off x="8868465" y="222192"/>
                <a:ext cx="2752036" cy="67884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sub>
                              </m:s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upd</m:t>
                                  </m:r>
                                </m:sub>
                              </m:s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fName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1534C20-A931-9A2F-C775-1212372A3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8465" y="222192"/>
                <a:ext cx="2752036" cy="67884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E5DB873-422F-AAF8-80EE-05358B3F08D0}"/>
                  </a:ext>
                </a:extLst>
              </p:cNvPr>
              <p:cNvSpPr txBox="1"/>
              <p:nvPr/>
            </p:nvSpPr>
            <p:spPr>
              <a:xfrm>
                <a:off x="1127736" y="744960"/>
                <a:ext cx="451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E5DB873-422F-AAF8-80EE-05358B3F0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736" y="744960"/>
                <a:ext cx="45159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4DF4BF8-FFF5-E3DE-24E7-9A49D13BB820}"/>
                  </a:ext>
                </a:extLst>
              </p:cNvPr>
              <p:cNvSpPr txBox="1"/>
              <p:nvPr/>
            </p:nvSpPr>
            <p:spPr>
              <a:xfrm>
                <a:off x="2004648" y="391556"/>
                <a:ext cx="3769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4DF4BF8-FFF5-E3DE-24E7-9A49D13BB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648" y="391556"/>
                <a:ext cx="376962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78B532-2B50-0EF0-D72E-798EC47A47FF}"/>
                  </a:ext>
                </a:extLst>
              </p:cNvPr>
              <p:cNvSpPr txBox="1"/>
              <p:nvPr/>
            </p:nvSpPr>
            <p:spPr>
              <a:xfrm>
                <a:off x="1619329" y="1218550"/>
                <a:ext cx="518988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78B532-2B50-0EF0-D72E-798EC47A4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329" y="1218550"/>
                <a:ext cx="518988" cy="391261"/>
              </a:xfrm>
              <a:prstGeom prst="rect">
                <a:avLst/>
              </a:prstGeom>
              <a:blipFill>
                <a:blip r:embed="rId1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33">
            <a:extLst>
              <a:ext uri="{FF2B5EF4-FFF2-40B4-BE49-F238E27FC236}">
                <a16:creationId xmlns:a16="http://schemas.microsoft.com/office/drawing/2014/main" id="{E0EC70B0-AA92-BD34-1B96-631479396C2D}"/>
              </a:ext>
            </a:extLst>
          </p:cNvPr>
          <p:cNvSpPr/>
          <p:nvPr/>
        </p:nvSpPr>
        <p:spPr>
          <a:xfrm>
            <a:off x="0" y="1257"/>
            <a:ext cx="4234754" cy="521766"/>
          </a:xfrm>
          <a:prstGeom prst="rect">
            <a:avLst/>
          </a:prstGeom>
          <a:solidFill>
            <a:srgbClr val="C00000">
              <a:alpha val="22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Relative Error Formulation</a:t>
            </a:r>
            <a:endParaRPr lang="en-GB" sz="2800" b="0" strike="noStrike" spc="-1" noProof="0" dirty="0">
              <a:latin typeface="Arial"/>
            </a:endParaRP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2BF44FED-3B25-5AB4-FF22-703C3DADECA3}"/>
              </a:ext>
            </a:extLst>
          </p:cNvPr>
          <p:cNvCxnSpPr>
            <a:cxnSpLocks/>
          </p:cNvCxnSpPr>
          <p:nvPr/>
        </p:nvCxnSpPr>
        <p:spPr>
          <a:xfrm>
            <a:off x="13485" y="3034485"/>
            <a:ext cx="227538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3CCB549F-236B-6C86-7133-05A14A5355FC}"/>
                  </a:ext>
                </a:extLst>
              </p:cNvPr>
              <p:cNvSpPr txBox="1"/>
              <p:nvPr/>
            </p:nvSpPr>
            <p:spPr>
              <a:xfrm>
                <a:off x="2057750" y="3119637"/>
                <a:ext cx="1611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3CCB549F-236B-6C86-7133-05A14A535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750" y="3119637"/>
                <a:ext cx="161133" cy="276999"/>
              </a:xfrm>
              <a:prstGeom prst="rect">
                <a:avLst/>
              </a:prstGeom>
              <a:blipFill>
                <a:blip r:embed="rId17"/>
                <a:stretch>
                  <a:fillRect l="-30769" r="-23077" b="-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D6D72D9-E680-0AE0-C876-815F78945F13}"/>
                  </a:ext>
                </a:extLst>
              </p:cNvPr>
              <p:cNvSpPr txBox="1"/>
              <p:nvPr/>
            </p:nvSpPr>
            <p:spPr>
              <a:xfrm>
                <a:off x="935571" y="2556718"/>
                <a:ext cx="381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D6D72D9-E680-0AE0-C876-815F78945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571" y="2556718"/>
                <a:ext cx="38173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81B0E8CF-1B65-9F2C-95FB-849090708F3C}"/>
              </a:ext>
            </a:extLst>
          </p:cNvPr>
          <p:cNvSpPr/>
          <p:nvPr/>
        </p:nvSpPr>
        <p:spPr>
          <a:xfrm>
            <a:off x="1340317" y="2525838"/>
            <a:ext cx="948548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309B0B8-503C-89C6-18EB-F8A2B18D70CF}"/>
                  </a:ext>
                </a:extLst>
              </p:cNvPr>
              <p:cNvSpPr txBox="1"/>
              <p:nvPr/>
            </p:nvSpPr>
            <p:spPr>
              <a:xfrm>
                <a:off x="1269985" y="2533402"/>
                <a:ext cx="793026" cy="4223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309B0B8-503C-89C6-18EB-F8A2B18D7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985" y="2533402"/>
                <a:ext cx="793026" cy="422360"/>
              </a:xfrm>
              <a:prstGeom prst="rect">
                <a:avLst/>
              </a:prstGeom>
              <a:blipFill>
                <a:blip r:embed="rId19"/>
                <a:stretch>
                  <a:fillRect r="-40769" b="-289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2DBCA628-50D3-23A9-9064-C2BCAECC28C4}"/>
              </a:ext>
            </a:extLst>
          </p:cNvPr>
          <p:cNvCxnSpPr>
            <a:cxnSpLocks/>
          </p:cNvCxnSpPr>
          <p:nvPr/>
        </p:nvCxnSpPr>
        <p:spPr>
          <a:xfrm>
            <a:off x="210690" y="2304765"/>
            <a:ext cx="1843913" cy="10439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12B2F47-60D7-B422-1383-18B04D1243EF}"/>
                  </a:ext>
                </a:extLst>
              </p:cNvPr>
              <p:cNvSpPr txBox="1"/>
              <p:nvPr/>
            </p:nvSpPr>
            <p:spPr>
              <a:xfrm>
                <a:off x="356573" y="1829569"/>
                <a:ext cx="1644086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12B2F47-60D7-B422-1383-18B04D124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73" y="1829569"/>
                <a:ext cx="1644086" cy="394019"/>
              </a:xfrm>
              <a:prstGeom prst="rect">
                <a:avLst/>
              </a:prstGeom>
              <a:blipFill>
                <a:blip r:embed="rId20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CF259631-86CF-6960-20AD-A3BC7954E810}"/>
              </a:ext>
            </a:extLst>
          </p:cNvPr>
          <p:cNvSpPr txBox="1"/>
          <p:nvPr/>
        </p:nvSpPr>
        <p:spPr>
          <a:xfrm>
            <a:off x="11217826" y="375476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(1)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D6AD54-6F7B-8B6D-1D52-198E9A62BB38}"/>
              </a:ext>
            </a:extLst>
          </p:cNvPr>
          <p:cNvGrpSpPr/>
          <p:nvPr/>
        </p:nvGrpSpPr>
        <p:grpSpPr>
          <a:xfrm>
            <a:off x="5307275" y="1087992"/>
            <a:ext cx="5756989" cy="1666476"/>
            <a:chOff x="5327431" y="1249136"/>
            <a:chExt cx="7082810" cy="180918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FF6A8A3-28A9-B963-57F0-163630ED71D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27431" y="1249136"/>
              <a:ext cx="6881473" cy="1809187"/>
              <a:chOff x="4847795" y="1045847"/>
              <a:chExt cx="7909738" cy="2079522"/>
            </a:xfrm>
          </p:grpSpPr>
          <p:sp>
            <p:nvSpPr>
              <p:cNvPr id="24" name="Right Triangle 23">
                <a:extLst>
                  <a:ext uri="{FF2B5EF4-FFF2-40B4-BE49-F238E27FC236}">
                    <a16:creationId xmlns:a16="http://schemas.microsoft.com/office/drawing/2014/main" id="{4E2C5D8B-1560-4C3B-5751-EF01A7E1E867}"/>
                  </a:ext>
                </a:extLst>
              </p:cNvPr>
              <p:cNvSpPr/>
              <p:nvPr/>
            </p:nvSpPr>
            <p:spPr>
              <a:xfrm flipH="1" flipV="1">
                <a:off x="6408319" y="2127071"/>
                <a:ext cx="5257320" cy="364680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5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/>
                  </a:gs>
                </a:gsLst>
                <a:lin ang="10800000" scaled="1"/>
                <a:tileRect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noProof="0" dirty="0"/>
              </a:p>
            </p:txBody>
          </p:sp>
          <p:sp>
            <p:nvSpPr>
              <p:cNvPr id="2" name="Right Triangle 1">
                <a:extLst>
                  <a:ext uri="{FF2B5EF4-FFF2-40B4-BE49-F238E27FC236}">
                    <a16:creationId xmlns:a16="http://schemas.microsoft.com/office/drawing/2014/main" id="{BA48A29D-3C0F-07FE-137F-E82621B5BE63}"/>
                  </a:ext>
                </a:extLst>
              </p:cNvPr>
              <p:cNvSpPr/>
              <p:nvPr/>
            </p:nvSpPr>
            <p:spPr>
              <a:xfrm>
                <a:off x="6468573" y="1666985"/>
                <a:ext cx="5257320" cy="364680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5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/>
                  </a:gs>
                </a:gsLst>
                <a:lin ang="10800000" scaled="1"/>
                <a:tileRect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noProof="0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960384A7-CC3B-8A7E-6C16-406040D3777A}"/>
                      </a:ext>
                    </a:extLst>
                  </p:cNvPr>
                  <p:cNvSpPr txBox="1"/>
                  <p:nvPr/>
                </p:nvSpPr>
                <p:spPr>
                  <a:xfrm>
                    <a:off x="4947080" y="1057325"/>
                    <a:ext cx="2629547" cy="4224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600" noProof="0" dirty="0"/>
                      <a:t>Relative Error </a:t>
                    </a:r>
                    <a14:m>
                      <m:oMath xmlns:m="http://schemas.openxmlformats.org/officeDocument/2006/math"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a14:m>
                    <a:endParaRPr lang="en-GB" sz="1600" noProof="0" dirty="0"/>
                  </a:p>
                </p:txBody>
              </p:sp>
            </mc:Choice>
            <mc:Fallback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960384A7-CC3B-8A7E-6C16-406040D377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47080" y="1057325"/>
                    <a:ext cx="2629547" cy="422467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1639"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2FB3AAF9-F80E-FA55-0E2F-C363FD754A2D}"/>
                      </a:ext>
                    </a:extLst>
                  </p:cNvPr>
                  <p:cNvSpPr txBox="1"/>
                  <p:nvPr/>
                </p:nvSpPr>
                <p:spPr>
                  <a:xfrm>
                    <a:off x="7696430" y="1045847"/>
                    <a:ext cx="5061103" cy="4444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600" noProof="0" dirty="0"/>
                      <a:t>Relative Error </a:t>
                    </a:r>
                    <a14:m>
                      <m:oMath xmlns:m="http://schemas.openxmlformats.org/officeDocument/2006/math"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sz="1600" b="0" i="1" noProof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de-DE" sz="16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GB" sz="16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600" b="0" i="1" noProof="0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de-DE" sz="1600" b="0" i="1" noProof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16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1600" b="0" i="1" noProof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1600" b="0" i="1" noProof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GB" sz="1600" b="0" i="1" noProof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1600" b="0" i="1" noProof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GB" sz="1600" b="0" i="1" noProof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16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160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en-GB" sz="1600" i="1" noProof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16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160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upd</m:t>
                                </m:r>
                              </m:sub>
                            </m:sSub>
                            <m:r>
                              <a:rPr lang="en-GB" sz="1600" b="0" i="1" noProof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a14:m>
                    <a:endParaRPr lang="en-GB" sz="1600" noProof="0" dirty="0"/>
                  </a:p>
                </p:txBody>
              </p:sp>
            </mc:Choice>
            <mc:Fallback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2FB3AAF9-F80E-FA55-0E2F-C363FD754A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96430" y="1045847"/>
                    <a:ext cx="5061103" cy="444471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l="-852" b="-20339"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C577DC3-0442-95F9-01D6-5FCAD8A9CB84}"/>
                  </a:ext>
                </a:extLst>
              </p:cNvPr>
              <p:cNvSpPr txBox="1"/>
              <p:nvPr/>
            </p:nvSpPr>
            <p:spPr>
              <a:xfrm>
                <a:off x="6164025" y="2736226"/>
                <a:ext cx="671051" cy="389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noProof="0" dirty="0"/>
                  <a:t>1-bit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6BE7227B-6F39-AC95-0F75-0063457837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60242" y="1444028"/>
                <a:ext cx="0" cy="135516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B256ADE-899E-BC8F-9002-78E627C839C1}"/>
                  </a:ext>
                </a:extLst>
              </p:cNvPr>
              <p:cNvCxnSpPr>
                <a:cxnSpLocks/>
                <a:endCxn id="13" idx="0"/>
              </p:cNvCxnSpPr>
              <p:nvPr/>
            </p:nvCxnSpPr>
            <p:spPr>
              <a:xfrm>
                <a:off x="6468573" y="1495916"/>
                <a:ext cx="30978" cy="124031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865B32EA-4ED9-27F7-5F4C-351D12928012}"/>
                      </a:ext>
                    </a:extLst>
                  </p:cNvPr>
                  <p:cNvSpPr txBox="1"/>
                  <p:nvPr/>
                </p:nvSpPr>
                <p:spPr>
                  <a:xfrm>
                    <a:off x="9036979" y="2654924"/>
                    <a:ext cx="1311957" cy="38914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unc>
                          <m:funcPr>
                            <m:ctrlPr>
                              <a:rPr lang="en-GB" sz="1600" i="1" noProof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16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fName>
                          <m:e>
                            <m:r>
                              <a:rPr lang="en-GB" sz="1600" b="0" i="1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oMath>
                    </a14:m>
                    <a:r>
                      <a:rPr lang="en-GB" sz="1600" noProof="0" dirty="0"/>
                      <a:t>-bits</a:t>
                    </a:r>
                  </a:p>
                </p:txBody>
              </p:sp>
            </mc:Choice>
            <mc:Fallback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865B32EA-4ED9-27F7-5F4C-351D129280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36979" y="2654924"/>
                    <a:ext cx="1311957" cy="389143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l="-658" t="-5882" r="-24342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5B9869F-5BD8-62A0-D39E-77E3482260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7080" y="2086568"/>
                <a:ext cx="7041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8F90F8-1F51-0F61-F99F-40273AB27C2F}"/>
                  </a:ext>
                </a:extLst>
              </p:cNvPr>
              <p:cNvSpPr txBox="1"/>
              <p:nvPr/>
            </p:nvSpPr>
            <p:spPr>
              <a:xfrm>
                <a:off x="4847795" y="1557240"/>
                <a:ext cx="1312252" cy="389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noProof="0" dirty="0"/>
                  <a:t>Magnitude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7BED8C-3472-60E7-B708-B1C88826832F}"/>
                  </a:ext>
                </a:extLst>
              </p:cNvPr>
              <p:cNvSpPr txBox="1"/>
              <p:nvPr/>
            </p:nvSpPr>
            <p:spPr>
              <a:xfrm>
                <a:off x="5381671" y="2271212"/>
                <a:ext cx="604719" cy="389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noProof="0" dirty="0"/>
                  <a:t>Bits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0910BC8-A360-F4D5-6F78-2258904364E4}"/>
                </a:ext>
              </a:extLst>
            </p:cNvPr>
            <p:cNvSpPr txBox="1"/>
            <p:nvPr/>
          </p:nvSpPr>
          <p:spPr>
            <a:xfrm>
              <a:off x="12007567" y="1249136"/>
              <a:ext cx="4026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noProof="0" dirty="0"/>
                <a:t>(2)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EBB0C25-ED49-CC3E-A3DF-4DB80AE6C025}"/>
                </a:ext>
              </a:extLst>
            </p:cNvPr>
            <p:cNvSpPr txBox="1"/>
            <p:nvPr/>
          </p:nvSpPr>
          <p:spPr>
            <a:xfrm>
              <a:off x="10113424" y="2658044"/>
              <a:ext cx="4026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noProof="0" dirty="0"/>
                <a:t>(3)</a:t>
              </a:r>
            </a:p>
          </p:txBody>
        </p:sp>
      </p:grp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756757D6-5657-7A7A-C70B-AA69B4CFB392}"/>
              </a:ext>
            </a:extLst>
          </p:cNvPr>
          <p:cNvCxnSpPr>
            <a:cxnSpLocks/>
          </p:cNvCxnSpPr>
          <p:nvPr/>
        </p:nvCxnSpPr>
        <p:spPr>
          <a:xfrm flipV="1">
            <a:off x="6901346" y="4993048"/>
            <a:ext cx="390207" cy="1038"/>
          </a:xfrm>
          <a:prstGeom prst="bentConnector3">
            <a:avLst>
              <a:gd name="adj1" fmla="val 50000"/>
            </a:avLst>
          </a:prstGeom>
          <a:ln w="158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E2733F58-7608-A93D-1CA8-F6DFC7DE9B7F}"/>
                  </a:ext>
                </a:extLst>
              </p:cNvPr>
              <p:cNvSpPr txBox="1"/>
              <p:nvPr/>
            </p:nvSpPr>
            <p:spPr>
              <a:xfrm>
                <a:off x="402871" y="1286418"/>
                <a:ext cx="518988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E2733F58-7608-A93D-1CA8-F6DFC7DE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71" y="1286418"/>
                <a:ext cx="518988" cy="391261"/>
              </a:xfrm>
              <a:prstGeom prst="rect">
                <a:avLst/>
              </a:prstGeom>
              <a:blipFill>
                <a:blip r:embed="rId2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TextBox 166">
            <a:extLst>
              <a:ext uri="{FF2B5EF4-FFF2-40B4-BE49-F238E27FC236}">
                <a16:creationId xmlns:a16="http://schemas.microsoft.com/office/drawing/2014/main" id="{BE2E9211-54BB-9E0F-1321-5CD8A651DC8D}"/>
              </a:ext>
            </a:extLst>
          </p:cNvPr>
          <p:cNvSpPr txBox="1"/>
          <p:nvPr/>
        </p:nvSpPr>
        <p:spPr>
          <a:xfrm>
            <a:off x="2259830" y="956905"/>
            <a:ext cx="683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SIM</a:t>
            </a:r>
            <a:endParaRPr lang="en-GB" noProof="0" dirty="0"/>
          </a:p>
        </p:txBody>
      </p: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557ADD43-F46C-C051-D608-90BADC7DE9B5}"/>
              </a:ext>
            </a:extLst>
          </p:cNvPr>
          <p:cNvCxnSpPr>
            <a:cxnSpLocks/>
          </p:cNvCxnSpPr>
          <p:nvPr/>
        </p:nvCxnSpPr>
        <p:spPr>
          <a:xfrm>
            <a:off x="1923401" y="536640"/>
            <a:ext cx="230741" cy="2601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F2DF0DD-302B-280C-88AA-F077F300F02C}"/>
              </a:ext>
            </a:extLst>
          </p:cNvPr>
          <p:cNvSpPr/>
          <p:nvPr/>
        </p:nvSpPr>
        <p:spPr>
          <a:xfrm>
            <a:off x="30466" y="2535057"/>
            <a:ext cx="948548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492151B-F292-3AE5-7021-13D89A26FE37}"/>
                  </a:ext>
                </a:extLst>
              </p:cNvPr>
              <p:cNvSpPr txBox="1"/>
              <p:nvPr/>
            </p:nvSpPr>
            <p:spPr>
              <a:xfrm>
                <a:off x="-39866" y="2542621"/>
                <a:ext cx="793026" cy="4223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sSub>
                            <m:sSubPr>
                              <m:ctrlP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492151B-F292-3AE5-7021-13D89A26F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866" y="2542621"/>
                <a:ext cx="793026" cy="422360"/>
              </a:xfrm>
              <a:prstGeom prst="rect">
                <a:avLst/>
              </a:prstGeom>
              <a:blipFill>
                <a:blip r:embed="rId25"/>
                <a:stretch>
                  <a:fillRect r="-29008" b="-434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0216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8B505-DECD-F482-9074-05F26EB35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phic 33">
            <a:extLst>
              <a:ext uri="{FF2B5EF4-FFF2-40B4-BE49-F238E27FC236}">
                <a16:creationId xmlns:a16="http://schemas.microsoft.com/office/drawing/2014/main" id="{EC7D4141-D051-DB90-0D06-2B95DB772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8181" y="3058319"/>
            <a:ext cx="5042312" cy="378173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174C8EF7-E47E-7CFF-E2AA-A1529965BD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12457" y="3072274"/>
            <a:ext cx="5044943" cy="3783708"/>
          </a:xfrm>
          <a:prstGeom prst="rect">
            <a:avLst/>
          </a:prstGeom>
        </p:spPr>
      </p:pic>
      <p:grpSp>
        <p:nvGrpSpPr>
          <p:cNvPr id="234" name="Group 233">
            <a:extLst>
              <a:ext uri="{FF2B5EF4-FFF2-40B4-BE49-F238E27FC236}">
                <a16:creationId xmlns:a16="http://schemas.microsoft.com/office/drawing/2014/main" id="{5C37396D-0737-3720-E42F-BD5B9092E875}"/>
              </a:ext>
            </a:extLst>
          </p:cNvPr>
          <p:cNvGrpSpPr/>
          <p:nvPr/>
        </p:nvGrpSpPr>
        <p:grpSpPr>
          <a:xfrm>
            <a:off x="269654" y="678802"/>
            <a:ext cx="623653" cy="669179"/>
            <a:chOff x="94594" y="1868587"/>
            <a:chExt cx="623653" cy="669179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D8CF8BF6-20CC-3489-8C98-D89B7C1F0E17}"/>
                </a:ext>
              </a:extLst>
            </p:cNvPr>
            <p:cNvGrpSpPr/>
            <p:nvPr/>
          </p:nvGrpSpPr>
          <p:grpSpPr>
            <a:xfrm>
              <a:off x="94594" y="1872556"/>
              <a:ext cx="68712" cy="92593"/>
              <a:chOff x="1844231" y="869163"/>
              <a:chExt cx="108640" cy="146399"/>
            </a:xfrm>
          </p:grpSpPr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5067DC79-8526-A713-4596-1E9B55C6061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48D7B7ED-6C27-AEED-CE4C-DA936FAC25B9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D4406469-12D3-0D3D-7C4F-D1B7DE1F655C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A047EC3F-9661-1675-8B6F-E5F1A3334199}"/>
                </a:ext>
              </a:extLst>
            </p:cNvPr>
            <p:cNvGrpSpPr/>
            <p:nvPr/>
          </p:nvGrpSpPr>
          <p:grpSpPr>
            <a:xfrm>
              <a:off x="98940" y="2152583"/>
              <a:ext cx="68712" cy="92593"/>
              <a:chOff x="1844231" y="869163"/>
              <a:chExt cx="108640" cy="146399"/>
            </a:xfrm>
          </p:grpSpPr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A2F8B6A8-60D4-927D-8D43-47B021173C90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B656D8EB-8389-CC0A-8F07-74B0EAECDD6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457069B4-C4E5-44FA-0791-8206F62AF72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8B2D1CE4-9AD8-B256-3FC4-4880FA4D3244}"/>
                </a:ext>
              </a:extLst>
            </p:cNvPr>
            <p:cNvGrpSpPr/>
            <p:nvPr/>
          </p:nvGrpSpPr>
          <p:grpSpPr>
            <a:xfrm>
              <a:off x="98940" y="2445006"/>
              <a:ext cx="68712" cy="92593"/>
              <a:chOff x="1844231" y="869163"/>
              <a:chExt cx="108640" cy="146399"/>
            </a:xfrm>
          </p:grpSpPr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1508B2C3-2A96-CE70-2C90-2D17401789D0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E75B60EA-8175-D7A2-AF6F-DEABA4936D1A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CA844A87-5D2C-9F96-AC73-F06ADA5F4C9A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571BC539-0A0B-9738-A990-79E66C5B4297}"/>
                </a:ext>
              </a:extLst>
            </p:cNvPr>
            <p:cNvGrpSpPr/>
            <p:nvPr/>
          </p:nvGrpSpPr>
          <p:grpSpPr>
            <a:xfrm>
              <a:off x="380901" y="1868587"/>
              <a:ext cx="68712" cy="92593"/>
              <a:chOff x="1844231" y="869163"/>
              <a:chExt cx="108640" cy="146399"/>
            </a:xfrm>
          </p:grpSpPr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20C477EB-755B-4A29-DFDB-4F01A812CA0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EB05E6AC-87A4-AE18-90DF-57C732CC5AA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025209DB-6101-6D9F-5C92-5E7BE478E669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5F1CDCBC-76D9-0BC9-9CC9-FC322FADA77F}"/>
                </a:ext>
              </a:extLst>
            </p:cNvPr>
            <p:cNvGrpSpPr/>
            <p:nvPr/>
          </p:nvGrpSpPr>
          <p:grpSpPr>
            <a:xfrm>
              <a:off x="379741" y="2148533"/>
              <a:ext cx="68712" cy="92593"/>
              <a:chOff x="1844231" y="869163"/>
              <a:chExt cx="108640" cy="146399"/>
            </a:xfrm>
          </p:grpSpPr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CF5DCD90-AA9E-84F6-F514-E9BDD7378A3A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07618F34-FF04-806A-3716-3182B5158C2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2C6CF6B5-EF2E-8D87-CB00-DFBE5986A2D3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C9D6F029-9606-BBD1-2FDB-2ACFBD0C11D8}"/>
                </a:ext>
              </a:extLst>
            </p:cNvPr>
            <p:cNvGrpSpPr/>
            <p:nvPr/>
          </p:nvGrpSpPr>
          <p:grpSpPr>
            <a:xfrm>
              <a:off x="383825" y="2445173"/>
              <a:ext cx="68712" cy="92593"/>
              <a:chOff x="1844231" y="869163"/>
              <a:chExt cx="108640" cy="146399"/>
            </a:xfrm>
          </p:grpSpPr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E1A5D93F-5547-1E61-A41B-09EB59684DE2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FF69BC5E-6DDE-C23F-514C-2A6E0713987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C1FDD8F6-B12A-5A2A-2451-9F63D0E41862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82E19DA1-606A-0B55-9E24-F3B58BB65ABC}"/>
                </a:ext>
              </a:extLst>
            </p:cNvPr>
            <p:cNvGrpSpPr/>
            <p:nvPr/>
          </p:nvGrpSpPr>
          <p:grpSpPr>
            <a:xfrm>
              <a:off x="646611" y="1868587"/>
              <a:ext cx="68712" cy="92593"/>
              <a:chOff x="1844231" y="869163"/>
              <a:chExt cx="108640" cy="146399"/>
            </a:xfrm>
          </p:grpSpPr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3A65432A-D638-2AD3-5DD4-D2A4F1079725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16AC00C5-7698-77B1-C51A-C5A746C4F3F8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BD447BD2-0CFF-D680-8867-F8C5FB1F43F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FBEAF1DD-C523-F2B1-954E-8A3F12FEFE27}"/>
                </a:ext>
              </a:extLst>
            </p:cNvPr>
            <p:cNvGrpSpPr/>
            <p:nvPr/>
          </p:nvGrpSpPr>
          <p:grpSpPr>
            <a:xfrm>
              <a:off x="645451" y="2148533"/>
              <a:ext cx="68712" cy="92593"/>
              <a:chOff x="1844231" y="869163"/>
              <a:chExt cx="108640" cy="146399"/>
            </a:xfrm>
          </p:grpSpPr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D9B0BEB2-7C27-C478-9B14-BE2D5BF7A0BC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37A5E2E4-0DF9-F300-6F6D-E603734AE0A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1C08AA77-9500-58F2-809D-2BB6217AF7E9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872111FF-2CE7-6B68-E96A-D10A18AC95F5}"/>
                </a:ext>
              </a:extLst>
            </p:cNvPr>
            <p:cNvGrpSpPr/>
            <p:nvPr/>
          </p:nvGrpSpPr>
          <p:grpSpPr>
            <a:xfrm>
              <a:off x="649535" y="2445173"/>
              <a:ext cx="68712" cy="92593"/>
              <a:chOff x="1844231" y="869163"/>
              <a:chExt cx="108640" cy="146399"/>
            </a:xfrm>
          </p:grpSpPr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402FB8F7-11E0-1267-F579-0C1FCC38DFD2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7F24CE54-7BCE-8864-F8D3-D51F95292351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025FB61F-28EA-D1BC-1692-D97D42DD4CDA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3" name="Picture 232">
            <a:extLst>
              <a:ext uri="{FF2B5EF4-FFF2-40B4-BE49-F238E27FC236}">
                <a16:creationId xmlns:a16="http://schemas.microsoft.com/office/drawing/2014/main" id="{F1D725E4-8168-B0E4-BCDC-EAACD4A61A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070" y="574260"/>
            <a:ext cx="1152529" cy="1181800"/>
          </a:xfrm>
          <a:prstGeom prst="rect">
            <a:avLst/>
          </a:prstGeom>
        </p:spPr>
      </p:pic>
      <p:sp>
        <p:nvSpPr>
          <p:cNvPr id="127" name="PlaceHolder 1">
            <a:extLst>
              <a:ext uri="{FF2B5EF4-FFF2-40B4-BE49-F238E27FC236}">
                <a16:creationId xmlns:a16="http://schemas.microsoft.com/office/drawing/2014/main" id="{82A75615-9F39-68A5-0393-B84FE3104A89}"/>
              </a:ext>
            </a:extLst>
          </p:cNvPr>
          <p:cNvSpPr>
            <a:spLocks noGrp="1"/>
          </p:cNvSpPr>
          <p:nvPr>
            <p:ph type="sldNum" idx="8"/>
          </p:nvPr>
        </p:nvSpPr>
        <p:spPr>
          <a:xfrm>
            <a:off x="-21873" y="6493320"/>
            <a:ext cx="43767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255DAC-7A2D-4214-8EEB-05093A7AB0F8}" type="slidenum">
              <a:rPr lang="en-GB" sz="2000" b="0" strike="noStrike" spc="-1" noProof="0" smtClean="0">
                <a:solidFill>
                  <a:srgbClr val="8B8B8B"/>
                </a:solidFill>
                <a:latin typeface="Calibri"/>
              </a:rPr>
              <a:t>7</a:t>
            </a:fld>
            <a:endParaRPr lang="en-GB" sz="2000" b="0" strike="noStrike" spc="-1" noProof="0" dirty="0">
              <a:latin typeface="Times New Roman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D07BF92-5105-E822-F327-E5F9B3E1FEA9}"/>
              </a:ext>
            </a:extLst>
          </p:cNvPr>
          <p:cNvSpPr/>
          <p:nvPr/>
        </p:nvSpPr>
        <p:spPr>
          <a:xfrm>
            <a:off x="453765" y="3947724"/>
            <a:ext cx="1316024" cy="423523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4" name="TextBox 8">
            <a:extLst>
              <a:ext uri="{FF2B5EF4-FFF2-40B4-BE49-F238E27FC236}">
                <a16:creationId xmlns:a16="http://schemas.microsoft.com/office/drawing/2014/main" id="{C91078C8-1177-5E67-1148-829858D954D5}"/>
              </a:ext>
            </a:extLst>
          </p:cNvPr>
          <p:cNvSpPr/>
          <p:nvPr/>
        </p:nvSpPr>
        <p:spPr>
          <a:xfrm>
            <a:off x="126587" y="3327438"/>
            <a:ext cx="814311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400" b="0" strike="noStrike" spc="-1" noProof="0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GB" sz="1400" spc="-1" noProof="0" dirty="0">
                <a:solidFill>
                  <a:srgbClr val="000000"/>
                </a:solidFill>
                <a:latin typeface="Calibri"/>
              </a:rPr>
              <a:t>User</a:t>
            </a:r>
            <a:endParaRPr lang="en-GB" sz="1400" b="0" strike="noStrike" spc="-1" noProof="0" dirty="0">
              <a:latin typeface="Arial"/>
            </a:endParaRPr>
          </a:p>
        </p:txBody>
      </p:sp>
      <p:pic>
        <p:nvPicPr>
          <p:cNvPr id="125" name="Graphic 35" descr="Smart Phone with solid fill">
            <a:extLst>
              <a:ext uri="{FF2B5EF4-FFF2-40B4-BE49-F238E27FC236}">
                <a16:creationId xmlns:a16="http://schemas.microsoft.com/office/drawing/2014/main" id="{178B1F4E-0FC0-BF98-09C0-7383C714D897}"/>
              </a:ext>
            </a:extLst>
          </p:cNvPr>
          <p:cNvPicPr/>
          <p:nvPr/>
        </p:nvPicPr>
        <p:blipFill>
          <a:blip r:embed="rId7"/>
          <a:stretch/>
        </p:blipFill>
        <p:spPr>
          <a:xfrm rot="1730551">
            <a:off x="1188698" y="3669544"/>
            <a:ext cx="366911" cy="367448"/>
          </a:xfrm>
          <a:prstGeom prst="rect">
            <a:avLst/>
          </a:prstGeom>
          <a:ln w="0">
            <a:noFill/>
          </a:ln>
        </p:spPr>
      </p:pic>
      <p:pic>
        <p:nvPicPr>
          <p:cNvPr id="5" name="Graphic 4" descr="Walk with solid fill">
            <a:extLst>
              <a:ext uri="{FF2B5EF4-FFF2-40B4-BE49-F238E27FC236}">
                <a16:creationId xmlns:a16="http://schemas.microsoft.com/office/drawing/2014/main" id="{B4C63E8A-0308-9F0B-5A1C-B834B78AEB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5790" y="3614634"/>
            <a:ext cx="544192" cy="5884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B5A83F-8B97-9C5C-0162-C1199E0521D3}"/>
              </a:ext>
            </a:extLst>
          </p:cNvPr>
          <p:cNvSpPr txBox="1"/>
          <p:nvPr/>
        </p:nvSpPr>
        <p:spPr>
          <a:xfrm>
            <a:off x="4733385" y="136800"/>
            <a:ext cx="3941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913" indent="-342900">
              <a:buFont typeface="+mj-lt"/>
              <a:buAutoNum type="arabicPeriod"/>
            </a:pPr>
            <a:r>
              <a:rPr lang="en-GB" noProof="0" dirty="0"/>
              <a:t>Performance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Relative error for localization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7113553-DD93-F629-C387-C793ECF102CC}"/>
              </a:ext>
            </a:extLst>
          </p:cNvPr>
          <p:cNvGrpSpPr>
            <a:grpSpLocks noChangeAspect="1"/>
          </p:cNvGrpSpPr>
          <p:nvPr/>
        </p:nvGrpSpPr>
        <p:grpSpPr>
          <a:xfrm>
            <a:off x="5413809" y="1249136"/>
            <a:ext cx="5836616" cy="1766274"/>
            <a:chOff x="4947080" y="1045847"/>
            <a:chExt cx="6708754" cy="2030196"/>
          </a:xfrm>
        </p:grpSpPr>
        <p:sp>
          <p:nvSpPr>
            <p:cNvPr id="24" name="Right Triangle 23">
              <a:extLst>
                <a:ext uri="{FF2B5EF4-FFF2-40B4-BE49-F238E27FC236}">
                  <a16:creationId xmlns:a16="http://schemas.microsoft.com/office/drawing/2014/main" id="{2CEDB546-B2C7-47AD-A8EB-DE72768E33CE}"/>
                </a:ext>
              </a:extLst>
            </p:cNvPr>
            <p:cNvSpPr/>
            <p:nvPr/>
          </p:nvSpPr>
          <p:spPr>
            <a:xfrm flipH="1" flipV="1">
              <a:off x="6449534" y="2127069"/>
              <a:ext cx="3928893" cy="336305"/>
            </a:xfrm>
            <a:prstGeom prst="rtTriangl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5000">
                  <a:schemeClr val="accent1">
                    <a:lumMod val="45000"/>
                    <a:lumOff val="55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noProof="0" dirty="0"/>
            </a:p>
          </p:txBody>
        </p:sp>
        <p:sp>
          <p:nvSpPr>
            <p:cNvPr id="2" name="Right Triangle 1">
              <a:extLst>
                <a:ext uri="{FF2B5EF4-FFF2-40B4-BE49-F238E27FC236}">
                  <a16:creationId xmlns:a16="http://schemas.microsoft.com/office/drawing/2014/main" id="{13096E08-27F8-8E0C-F798-3591EE6ECC69}"/>
                </a:ext>
              </a:extLst>
            </p:cNvPr>
            <p:cNvSpPr/>
            <p:nvPr/>
          </p:nvSpPr>
          <p:spPr>
            <a:xfrm>
              <a:off x="6468574" y="1666985"/>
              <a:ext cx="3896611" cy="364681"/>
            </a:xfrm>
            <a:prstGeom prst="rtTriangl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5000">
                  <a:schemeClr val="accent1">
                    <a:lumMod val="45000"/>
                    <a:lumOff val="55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068E3D8-8FCE-0A9F-B776-29B317C423B5}"/>
                    </a:ext>
                  </a:extLst>
                </p:cNvPr>
                <p:cNvSpPr txBox="1"/>
                <p:nvPr/>
              </p:nvSpPr>
              <p:spPr>
                <a:xfrm>
                  <a:off x="5365324" y="1057325"/>
                  <a:ext cx="2211302" cy="3891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noProof="0" dirty="0"/>
                    <a:t>Relative Error </a:t>
                  </a:r>
                  <a14:m>
                    <m:oMath xmlns:m="http://schemas.openxmlformats.org/officeDocument/2006/math">
                      <m:r>
                        <a:rPr lang="en-GB" sz="1600" b="0" i="1" noProof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endParaRPr lang="en-GB" sz="1600" noProof="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068E3D8-8FCE-0A9F-B776-29B317C423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5324" y="1057325"/>
                  <a:ext cx="2211302" cy="389143"/>
                </a:xfrm>
                <a:prstGeom prst="rect">
                  <a:avLst/>
                </a:prstGeom>
                <a:blipFill>
                  <a:blip r:embed="rId10"/>
                  <a:stretch>
                    <a:fillRect l="-1905" t="-5455" b="-23636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12CC7B7-9D08-4CB5-B6FB-A83F0BA0A137}"/>
                    </a:ext>
                  </a:extLst>
                </p:cNvPr>
                <p:cNvSpPr txBox="1"/>
                <p:nvPr/>
              </p:nvSpPr>
              <p:spPr>
                <a:xfrm>
                  <a:off x="7696431" y="1045847"/>
                  <a:ext cx="3959403" cy="4094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noProof="0" dirty="0"/>
                    <a:t>Relative error </a:t>
                  </a:r>
                  <a14:m>
                    <m:oMath xmlns:m="http://schemas.openxmlformats.org/officeDocument/2006/math">
                      <m:r>
                        <a:rPr lang="en-GB" sz="16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600" b="0" i="1" noProof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de-DE" sz="16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DE" sz="1600" b="0" i="1" noProof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6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60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  <m:r>
                            <a:rPr lang="en-GB" sz="160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6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60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upd</m:t>
                              </m:r>
                            </m:sub>
                          </m:sSub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GB" sz="1600" noProof="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12CC7B7-9D08-4CB5-B6FB-A83F0BA0A1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6431" y="1045847"/>
                  <a:ext cx="3959403" cy="409411"/>
                </a:xfrm>
                <a:prstGeom prst="rect">
                  <a:avLst/>
                </a:prstGeom>
                <a:blipFill>
                  <a:blip r:embed="rId11"/>
                  <a:stretch>
                    <a:fillRect l="-883" b="-22414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4A7FD1-3C81-0E24-11B8-3965A5EC09FD}"/>
                </a:ext>
              </a:extLst>
            </p:cNvPr>
            <p:cNvSpPr txBox="1"/>
            <p:nvPr/>
          </p:nvSpPr>
          <p:spPr>
            <a:xfrm>
              <a:off x="6164025" y="2633183"/>
              <a:ext cx="671051" cy="38914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1600" noProof="0" dirty="0"/>
                <a:t>0-bit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24DBA17-6E82-D895-3CE8-3D0F3804105A}"/>
                </a:ext>
              </a:extLst>
            </p:cNvPr>
            <p:cNvCxnSpPr>
              <a:cxnSpLocks/>
            </p:cNvCxnSpPr>
            <p:nvPr/>
          </p:nvCxnSpPr>
          <p:spPr>
            <a:xfrm>
              <a:off x="9460242" y="1444028"/>
              <a:ext cx="0" cy="135516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2025ABF-6D92-D3E8-FD4D-7E9C569EAA66}"/>
                </a:ext>
              </a:extLst>
            </p:cNvPr>
            <p:cNvCxnSpPr>
              <a:cxnSpLocks/>
              <a:stCxn id="4" idx="2"/>
              <a:endCxn id="13" idx="0"/>
            </p:cNvCxnSpPr>
            <p:nvPr/>
          </p:nvCxnSpPr>
          <p:spPr>
            <a:xfrm>
              <a:off x="6470975" y="1446468"/>
              <a:ext cx="28575" cy="1186715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81D793D-352D-CAE4-D8E4-5C9ABEDE37C3}"/>
                    </a:ext>
                  </a:extLst>
                </p:cNvPr>
                <p:cNvSpPr txBox="1"/>
                <p:nvPr/>
              </p:nvSpPr>
              <p:spPr>
                <a:xfrm>
                  <a:off x="8196320" y="2561682"/>
                  <a:ext cx="2627746" cy="5143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func>
                        <m:funcPr>
                          <m:ctrlPr>
                            <a:rPr lang="en-GB" sz="1600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6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>
                            <m:f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GB" sz="1600" dirty="0"/>
                                <m:t>Relative</m:t>
                              </m:r>
                              <m:r>
                                <m:rPr>
                                  <m:nor/>
                                </m:rPr>
                                <a:rPr lang="en-GB" sz="1600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de-DE" sz="1600" b="0" i="0" dirty="0" smtClean="0"/>
                                <m:t>e</m:t>
                              </m:r>
                              <m:r>
                                <m:rPr>
                                  <m:nor/>
                                </m:rPr>
                                <a:rPr lang="en-GB" sz="1600" dirty="0"/>
                                <m:t>rror</m:t>
                              </m:r>
                            </m:den>
                          </m:f>
                        </m:fName>
                        <m:e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a14:m>
                  <a:r>
                    <a:rPr lang="en-GB" sz="1600" noProof="0" dirty="0"/>
                    <a:t>bits</a:t>
                  </a:r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81D793D-352D-CAE4-D8E4-5C9ABEDE37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6320" y="2561682"/>
                  <a:ext cx="2627746" cy="514361"/>
                </a:xfrm>
                <a:prstGeom prst="rect">
                  <a:avLst/>
                </a:prstGeom>
                <a:blipFill>
                  <a:blip r:embed="rId12"/>
                  <a:stretch>
                    <a:fillRect b="-3947"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E6B2F84-8D1D-92F4-76B0-E0450B90EDC7}"/>
                </a:ext>
              </a:extLst>
            </p:cNvPr>
            <p:cNvCxnSpPr>
              <a:cxnSpLocks/>
            </p:cNvCxnSpPr>
            <p:nvPr/>
          </p:nvCxnSpPr>
          <p:spPr>
            <a:xfrm>
              <a:off x="4947080" y="2086568"/>
              <a:ext cx="5596217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0B1048F-D438-EABF-2151-8215460BC9B0}"/>
                </a:ext>
              </a:extLst>
            </p:cNvPr>
            <p:cNvSpPr txBox="1"/>
            <p:nvPr/>
          </p:nvSpPr>
          <p:spPr>
            <a:xfrm>
              <a:off x="5127472" y="1622700"/>
              <a:ext cx="1312252" cy="389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noProof="0" dirty="0"/>
                <a:t>Magnitude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C42F634-EC40-A15D-C491-55629766AD1B}"/>
                </a:ext>
              </a:extLst>
            </p:cNvPr>
            <p:cNvSpPr txBox="1"/>
            <p:nvPr/>
          </p:nvSpPr>
          <p:spPr>
            <a:xfrm>
              <a:off x="5381671" y="2271212"/>
              <a:ext cx="604719" cy="389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noProof="0" dirty="0"/>
                <a:t>Bits</a:t>
              </a: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6937C27-1FEE-3398-404A-CFED68B85B67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8351166" y="529007"/>
            <a:ext cx="517299" cy="32605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D42BB9-3A7E-F383-3585-8CE00829EC1A}"/>
                  </a:ext>
                </a:extLst>
              </p:cNvPr>
              <p:cNvSpPr txBox="1"/>
              <p:nvPr/>
            </p:nvSpPr>
            <p:spPr>
              <a:xfrm>
                <a:off x="8868465" y="222192"/>
                <a:ext cx="2752036" cy="61363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GB" dirty="0"/>
                                    <m:t>Relative</m:t>
                                  </m:r>
                                  <m:r>
                                    <m:rPr>
                                      <m:nor/>
                                    </m:rPr>
                                    <a:rPr lang="en-GB" dirty="0"/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de-DE" dirty="0"/>
                                    <m:t>e</m:t>
                                  </m:r>
                                  <m:r>
                                    <m:rPr>
                                      <m:nor/>
                                    </m:rPr>
                                    <a:rPr lang="en-GB" dirty="0"/>
                                    <m:t>rror</m:t>
                                  </m:r>
                                </m:den>
                              </m:f>
                            </m:fNam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fName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D42BB9-3A7E-F383-3585-8CE00829E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8465" y="222192"/>
                <a:ext cx="2752036" cy="61363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D63C53-5540-5444-FE19-F83AA632D568}"/>
                  </a:ext>
                </a:extLst>
              </p:cNvPr>
              <p:cNvSpPr txBox="1"/>
              <p:nvPr/>
            </p:nvSpPr>
            <p:spPr>
              <a:xfrm>
                <a:off x="1127736" y="744960"/>
                <a:ext cx="451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D63C53-5540-5444-FE19-F83AA632D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736" y="744960"/>
                <a:ext cx="45159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45976E5-E0FA-7066-78FE-C49F3628C08F}"/>
                  </a:ext>
                </a:extLst>
              </p:cNvPr>
              <p:cNvSpPr txBox="1"/>
              <p:nvPr/>
            </p:nvSpPr>
            <p:spPr>
              <a:xfrm>
                <a:off x="2004648" y="391556"/>
                <a:ext cx="3769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45976E5-E0FA-7066-78FE-C49F3628C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648" y="391556"/>
                <a:ext cx="376962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5C59BA-D481-783E-4910-2A1CBF3DC763}"/>
                  </a:ext>
                </a:extLst>
              </p:cNvPr>
              <p:cNvSpPr txBox="1"/>
              <p:nvPr/>
            </p:nvSpPr>
            <p:spPr>
              <a:xfrm>
                <a:off x="1619329" y="1218550"/>
                <a:ext cx="518988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5C59BA-D481-783E-4910-2A1CBF3DC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329" y="1218550"/>
                <a:ext cx="518988" cy="391261"/>
              </a:xfrm>
              <a:prstGeom prst="rect">
                <a:avLst/>
              </a:prstGeom>
              <a:blipFill>
                <a:blip r:embed="rId1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33">
            <a:extLst>
              <a:ext uri="{FF2B5EF4-FFF2-40B4-BE49-F238E27FC236}">
                <a16:creationId xmlns:a16="http://schemas.microsoft.com/office/drawing/2014/main" id="{97D6EE25-7C52-BBBF-FC2E-D22F0BE97F09}"/>
              </a:ext>
            </a:extLst>
          </p:cNvPr>
          <p:cNvSpPr/>
          <p:nvPr/>
        </p:nvSpPr>
        <p:spPr>
          <a:xfrm>
            <a:off x="0" y="1257"/>
            <a:ext cx="4234754" cy="521766"/>
          </a:xfrm>
          <a:prstGeom prst="rect">
            <a:avLst/>
          </a:prstGeom>
          <a:solidFill>
            <a:srgbClr val="C00000">
              <a:alpha val="22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Relative Error Formulation</a:t>
            </a:r>
            <a:endParaRPr lang="en-GB" sz="2800" b="0" strike="noStrike" spc="-1" noProof="0" dirty="0">
              <a:latin typeface="Arial"/>
            </a:endParaRP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F51B8B25-40F6-D20C-D643-015059C187D5}"/>
              </a:ext>
            </a:extLst>
          </p:cNvPr>
          <p:cNvCxnSpPr>
            <a:cxnSpLocks/>
          </p:cNvCxnSpPr>
          <p:nvPr/>
        </p:nvCxnSpPr>
        <p:spPr>
          <a:xfrm>
            <a:off x="13485" y="3034485"/>
            <a:ext cx="227538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A636FCB3-662C-8621-28DE-4A01CD8548EA}"/>
                  </a:ext>
                </a:extLst>
              </p:cNvPr>
              <p:cNvSpPr txBox="1"/>
              <p:nvPr/>
            </p:nvSpPr>
            <p:spPr>
              <a:xfrm>
                <a:off x="2057750" y="3119637"/>
                <a:ext cx="1611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A636FCB3-662C-8621-28DE-4A01CD854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750" y="3119637"/>
                <a:ext cx="161133" cy="276999"/>
              </a:xfrm>
              <a:prstGeom prst="rect">
                <a:avLst/>
              </a:prstGeom>
              <a:blipFill>
                <a:blip r:embed="rId17"/>
                <a:stretch>
                  <a:fillRect l="-30769" r="-23077" b="-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04483A6-42FD-CE1C-E362-0FE190FBD20D}"/>
                  </a:ext>
                </a:extLst>
              </p:cNvPr>
              <p:cNvSpPr txBox="1"/>
              <p:nvPr/>
            </p:nvSpPr>
            <p:spPr>
              <a:xfrm>
                <a:off x="935571" y="2556718"/>
                <a:ext cx="381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04483A6-42FD-CE1C-E362-0FE190FBD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571" y="2556718"/>
                <a:ext cx="38173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BB077930-3C9F-CD8A-998C-2BF500B15F48}"/>
              </a:ext>
            </a:extLst>
          </p:cNvPr>
          <p:cNvSpPr/>
          <p:nvPr/>
        </p:nvSpPr>
        <p:spPr>
          <a:xfrm>
            <a:off x="1340317" y="2525838"/>
            <a:ext cx="948548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27D3546C-47AE-7B34-7D35-685B67A223F5}"/>
                  </a:ext>
                </a:extLst>
              </p:cNvPr>
              <p:cNvSpPr txBox="1"/>
              <p:nvPr/>
            </p:nvSpPr>
            <p:spPr>
              <a:xfrm>
                <a:off x="1269985" y="2533402"/>
                <a:ext cx="793026" cy="4223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27D3546C-47AE-7B34-7D35-685B67A22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985" y="2533402"/>
                <a:ext cx="793026" cy="422360"/>
              </a:xfrm>
              <a:prstGeom prst="rect">
                <a:avLst/>
              </a:prstGeom>
              <a:blipFill>
                <a:blip r:embed="rId19"/>
                <a:stretch>
                  <a:fillRect r="-40769" b="-289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D8910D90-A216-4943-2425-E8AC0D7949F1}"/>
              </a:ext>
            </a:extLst>
          </p:cNvPr>
          <p:cNvCxnSpPr>
            <a:cxnSpLocks/>
          </p:cNvCxnSpPr>
          <p:nvPr/>
        </p:nvCxnSpPr>
        <p:spPr>
          <a:xfrm>
            <a:off x="210690" y="2304765"/>
            <a:ext cx="1843913" cy="10439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A5B5394-550F-9005-91B0-D15E80DF29F4}"/>
                  </a:ext>
                </a:extLst>
              </p:cNvPr>
              <p:cNvSpPr txBox="1"/>
              <p:nvPr/>
            </p:nvSpPr>
            <p:spPr>
              <a:xfrm>
                <a:off x="356573" y="1829569"/>
                <a:ext cx="1644086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A5B5394-550F-9005-91B0-D15E80DF2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73" y="1829569"/>
                <a:ext cx="1644086" cy="394019"/>
              </a:xfrm>
              <a:prstGeom prst="rect">
                <a:avLst/>
              </a:prstGeom>
              <a:blipFill>
                <a:blip r:embed="rId20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EDD11E1B-BFB6-6B46-3F5F-C330854FF3A0}"/>
              </a:ext>
            </a:extLst>
          </p:cNvPr>
          <p:cNvSpPr txBox="1"/>
          <p:nvPr/>
        </p:nvSpPr>
        <p:spPr>
          <a:xfrm>
            <a:off x="11217826" y="375476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(1)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C9E72DD-E066-252F-6D30-FF7CFDE5AA73}"/>
              </a:ext>
            </a:extLst>
          </p:cNvPr>
          <p:cNvSpPr txBox="1"/>
          <p:nvPr/>
        </p:nvSpPr>
        <p:spPr>
          <a:xfrm>
            <a:off x="11214679" y="1294445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(2)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FEC9C3-E322-B049-9D4A-E4C5D8296B38}"/>
              </a:ext>
            </a:extLst>
          </p:cNvPr>
          <p:cNvSpPr txBox="1"/>
          <p:nvPr/>
        </p:nvSpPr>
        <p:spPr>
          <a:xfrm>
            <a:off x="10567405" y="2622725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(3)</a:t>
            </a:r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A889C876-C221-DA8A-0C09-91478F784A25}"/>
              </a:ext>
            </a:extLst>
          </p:cNvPr>
          <p:cNvCxnSpPr>
            <a:cxnSpLocks/>
          </p:cNvCxnSpPr>
          <p:nvPr/>
        </p:nvCxnSpPr>
        <p:spPr>
          <a:xfrm flipV="1">
            <a:off x="6901346" y="4993048"/>
            <a:ext cx="390207" cy="1038"/>
          </a:xfrm>
          <a:prstGeom prst="bentConnector3">
            <a:avLst>
              <a:gd name="adj1" fmla="val 50000"/>
            </a:avLst>
          </a:prstGeom>
          <a:ln w="158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F278841B-56D1-681E-73B6-D23688E4A8A1}"/>
                  </a:ext>
                </a:extLst>
              </p:cNvPr>
              <p:cNvSpPr txBox="1"/>
              <p:nvPr/>
            </p:nvSpPr>
            <p:spPr>
              <a:xfrm>
                <a:off x="402871" y="1286418"/>
                <a:ext cx="518988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F278841B-56D1-681E-73B6-D23688E4A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71" y="1286418"/>
                <a:ext cx="518988" cy="391261"/>
              </a:xfrm>
              <a:prstGeom prst="rect">
                <a:avLst/>
              </a:prstGeom>
              <a:blipFill>
                <a:blip r:embed="rId21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TextBox 166">
            <a:extLst>
              <a:ext uri="{FF2B5EF4-FFF2-40B4-BE49-F238E27FC236}">
                <a16:creationId xmlns:a16="http://schemas.microsoft.com/office/drawing/2014/main" id="{7267F615-7A04-5C2C-3C2A-C290B7C16874}"/>
              </a:ext>
            </a:extLst>
          </p:cNvPr>
          <p:cNvSpPr txBox="1"/>
          <p:nvPr/>
        </p:nvSpPr>
        <p:spPr>
          <a:xfrm>
            <a:off x="2259830" y="956905"/>
            <a:ext cx="683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SIM</a:t>
            </a:r>
            <a:endParaRPr lang="en-GB" noProof="0" dirty="0"/>
          </a:p>
        </p:txBody>
      </p: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0C1391EB-63D2-1FE0-33D2-0C08EBAA4B39}"/>
              </a:ext>
            </a:extLst>
          </p:cNvPr>
          <p:cNvCxnSpPr>
            <a:cxnSpLocks/>
          </p:cNvCxnSpPr>
          <p:nvPr/>
        </p:nvCxnSpPr>
        <p:spPr>
          <a:xfrm>
            <a:off x="1923401" y="536640"/>
            <a:ext cx="230741" cy="2601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CDB7940-B3B4-B85D-D1A6-307DA0B50E88}"/>
              </a:ext>
            </a:extLst>
          </p:cNvPr>
          <p:cNvSpPr/>
          <p:nvPr/>
        </p:nvSpPr>
        <p:spPr>
          <a:xfrm>
            <a:off x="30466" y="2535057"/>
            <a:ext cx="948548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57C158E-EFD9-0EF6-7DF8-63CB1A81E0AC}"/>
                  </a:ext>
                </a:extLst>
              </p:cNvPr>
              <p:cNvSpPr txBox="1"/>
              <p:nvPr/>
            </p:nvSpPr>
            <p:spPr>
              <a:xfrm>
                <a:off x="-39866" y="2542621"/>
                <a:ext cx="793026" cy="4223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sSub>
                            <m:sSubPr>
                              <m:ctrlP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57C158E-EFD9-0EF6-7DF8-63CB1A81E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866" y="2542621"/>
                <a:ext cx="793026" cy="422360"/>
              </a:xfrm>
              <a:prstGeom prst="rect">
                <a:avLst/>
              </a:prstGeom>
              <a:blipFill>
                <a:blip r:embed="rId22"/>
                <a:stretch>
                  <a:fillRect r="-29008" b="-434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3457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4D3DB-DDF6-0C22-B1B6-1DDABBCBD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D759F21-BFF5-7886-D23F-00B10BA96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6718" y="3043069"/>
            <a:ext cx="4868709" cy="3651531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1A3AE649-5DFF-48FE-98C7-4219808A9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48181" y="3058319"/>
            <a:ext cx="5042312" cy="3781734"/>
          </a:xfrm>
          <a:prstGeom prst="rect">
            <a:avLst/>
          </a:prstGeom>
        </p:spPr>
      </p:pic>
      <p:grpSp>
        <p:nvGrpSpPr>
          <p:cNvPr id="234" name="Group 233">
            <a:extLst>
              <a:ext uri="{FF2B5EF4-FFF2-40B4-BE49-F238E27FC236}">
                <a16:creationId xmlns:a16="http://schemas.microsoft.com/office/drawing/2014/main" id="{787E534E-D954-496B-31A8-C6496869C509}"/>
              </a:ext>
            </a:extLst>
          </p:cNvPr>
          <p:cNvGrpSpPr/>
          <p:nvPr/>
        </p:nvGrpSpPr>
        <p:grpSpPr>
          <a:xfrm>
            <a:off x="269654" y="678802"/>
            <a:ext cx="623653" cy="669179"/>
            <a:chOff x="94594" y="1868587"/>
            <a:chExt cx="623653" cy="669179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037A1FE4-3E7E-019F-EE48-B83E0B598554}"/>
                </a:ext>
              </a:extLst>
            </p:cNvPr>
            <p:cNvGrpSpPr/>
            <p:nvPr/>
          </p:nvGrpSpPr>
          <p:grpSpPr>
            <a:xfrm>
              <a:off x="94594" y="1872556"/>
              <a:ext cx="68712" cy="92593"/>
              <a:chOff x="1844231" y="869163"/>
              <a:chExt cx="108640" cy="146399"/>
            </a:xfrm>
          </p:grpSpPr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FB85F173-C345-9A28-5A54-8EB70EBC8C7D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751142E5-FDC8-DD77-5B8F-10BE2605343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166A11D6-AAF2-9DDA-6807-B6678A1B9B6A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D8627085-721E-1CE1-5EBD-BFD026168B80}"/>
                </a:ext>
              </a:extLst>
            </p:cNvPr>
            <p:cNvGrpSpPr/>
            <p:nvPr/>
          </p:nvGrpSpPr>
          <p:grpSpPr>
            <a:xfrm>
              <a:off x="98940" y="2152583"/>
              <a:ext cx="68712" cy="92593"/>
              <a:chOff x="1844231" y="869163"/>
              <a:chExt cx="108640" cy="146399"/>
            </a:xfrm>
          </p:grpSpPr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27497F47-C20C-B5B3-43E3-3EF94039F6C9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BCF2B4F9-EE61-E7C8-8BCA-B28029E7C81F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7BAA2657-DAF8-F92E-55AF-F5F8487815F1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064DAD54-C7CA-FE70-0DC3-F9B984150168}"/>
                </a:ext>
              </a:extLst>
            </p:cNvPr>
            <p:cNvGrpSpPr/>
            <p:nvPr/>
          </p:nvGrpSpPr>
          <p:grpSpPr>
            <a:xfrm>
              <a:off x="98940" y="2445006"/>
              <a:ext cx="68712" cy="92593"/>
              <a:chOff x="1844231" y="869163"/>
              <a:chExt cx="108640" cy="146399"/>
            </a:xfrm>
          </p:grpSpPr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E3730327-CE52-969F-1B44-6599AE609FBC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D5FC10D4-8993-668E-044D-336515169DA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F430DEB0-3223-5A77-0E4F-DF2B18E31CC0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815C166F-80F8-46DE-14AF-C9ECDAED0B78}"/>
                </a:ext>
              </a:extLst>
            </p:cNvPr>
            <p:cNvGrpSpPr/>
            <p:nvPr/>
          </p:nvGrpSpPr>
          <p:grpSpPr>
            <a:xfrm>
              <a:off x="380901" y="1868587"/>
              <a:ext cx="68712" cy="92593"/>
              <a:chOff x="1844231" y="869163"/>
              <a:chExt cx="108640" cy="146399"/>
            </a:xfrm>
          </p:grpSpPr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93E14A91-6D84-F963-0AC8-E89B49D98F7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DE4B61B2-5137-12E5-9FE7-C8E99505C7DC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97225BC1-37EF-2A08-6B54-168F008AD88F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ED3DD164-8BC4-1B09-C720-FAFAD324CED7}"/>
                </a:ext>
              </a:extLst>
            </p:cNvPr>
            <p:cNvGrpSpPr/>
            <p:nvPr/>
          </p:nvGrpSpPr>
          <p:grpSpPr>
            <a:xfrm>
              <a:off x="379741" y="2148533"/>
              <a:ext cx="68712" cy="92593"/>
              <a:chOff x="1844231" y="869163"/>
              <a:chExt cx="108640" cy="146399"/>
            </a:xfrm>
          </p:grpSpPr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2FA3FCB2-4397-018A-1663-326787591499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42AA6C0B-B7D3-1341-B759-6C8761BE60C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433D3270-F856-B61B-BCD9-BFAFE3034DE9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73BC9389-46E5-5F4E-B52E-6E3F7C1D43C4}"/>
                </a:ext>
              </a:extLst>
            </p:cNvPr>
            <p:cNvGrpSpPr/>
            <p:nvPr/>
          </p:nvGrpSpPr>
          <p:grpSpPr>
            <a:xfrm>
              <a:off x="383825" y="2445173"/>
              <a:ext cx="68712" cy="92593"/>
              <a:chOff x="1844231" y="869163"/>
              <a:chExt cx="108640" cy="146399"/>
            </a:xfrm>
          </p:grpSpPr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2EFEC757-7C68-1327-056A-12BA3B7FAC29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723CA4EC-CA9E-42E1-1703-84DE3C3BF206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2CDC5073-AFF7-8FF7-5D30-75AB3BC7C6AA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C8721C3C-7486-9000-FAF2-027068FB8CF8}"/>
                </a:ext>
              </a:extLst>
            </p:cNvPr>
            <p:cNvGrpSpPr/>
            <p:nvPr/>
          </p:nvGrpSpPr>
          <p:grpSpPr>
            <a:xfrm>
              <a:off x="646611" y="1868587"/>
              <a:ext cx="68712" cy="92593"/>
              <a:chOff x="1844231" y="869163"/>
              <a:chExt cx="108640" cy="146399"/>
            </a:xfrm>
          </p:grpSpPr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19C09ECA-A13B-C762-C92D-AAC49357DA3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1882A97F-F8C5-2A1B-66A1-F07311408841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48F3D5DE-C343-6D7A-9B25-A38087ABD32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088367E9-0418-2786-1B13-5BAB80AE6733}"/>
                </a:ext>
              </a:extLst>
            </p:cNvPr>
            <p:cNvGrpSpPr/>
            <p:nvPr/>
          </p:nvGrpSpPr>
          <p:grpSpPr>
            <a:xfrm>
              <a:off x="645451" y="2148533"/>
              <a:ext cx="68712" cy="92593"/>
              <a:chOff x="1844231" y="869163"/>
              <a:chExt cx="108640" cy="146399"/>
            </a:xfrm>
          </p:grpSpPr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6BDE2B5F-DA0D-2947-14B4-FA124E2A20D7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35C25FD9-78C3-D90B-AB74-3781D90FD9E2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F405B2BC-E6BB-3CCC-6B82-061D7BA79383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6C29BA62-F902-A1F2-1D3F-BA2A32D80036}"/>
                </a:ext>
              </a:extLst>
            </p:cNvPr>
            <p:cNvGrpSpPr/>
            <p:nvPr/>
          </p:nvGrpSpPr>
          <p:grpSpPr>
            <a:xfrm>
              <a:off x="649535" y="2445173"/>
              <a:ext cx="68712" cy="92593"/>
              <a:chOff x="1844231" y="869163"/>
              <a:chExt cx="108640" cy="146399"/>
            </a:xfrm>
          </p:grpSpPr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A53757ED-25E5-47D5-F25E-1948595D01D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4586D956-F23A-2E8F-B6B5-4AF34B652A9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5BC5D575-775D-0A26-4382-FBDE01A3A29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3" name="Picture 232">
            <a:extLst>
              <a:ext uri="{FF2B5EF4-FFF2-40B4-BE49-F238E27FC236}">
                <a16:creationId xmlns:a16="http://schemas.microsoft.com/office/drawing/2014/main" id="{A0402AC4-06F4-DE8E-54A4-7DBE728FA9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070" y="574260"/>
            <a:ext cx="1152529" cy="1181800"/>
          </a:xfrm>
          <a:prstGeom prst="rect">
            <a:avLst/>
          </a:prstGeom>
        </p:spPr>
      </p:pic>
      <p:sp>
        <p:nvSpPr>
          <p:cNvPr id="127" name="PlaceHolder 1">
            <a:extLst>
              <a:ext uri="{FF2B5EF4-FFF2-40B4-BE49-F238E27FC236}">
                <a16:creationId xmlns:a16="http://schemas.microsoft.com/office/drawing/2014/main" id="{EA623603-F3C3-C7DE-A2A7-55D6CF08C797}"/>
              </a:ext>
            </a:extLst>
          </p:cNvPr>
          <p:cNvSpPr>
            <a:spLocks noGrp="1"/>
          </p:cNvSpPr>
          <p:nvPr>
            <p:ph type="sldNum" idx="8"/>
          </p:nvPr>
        </p:nvSpPr>
        <p:spPr>
          <a:xfrm>
            <a:off x="-21873" y="6493320"/>
            <a:ext cx="43767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255DAC-7A2D-4214-8EEB-05093A7AB0F8}" type="slidenum">
              <a:rPr lang="en-GB" sz="2000" b="0" strike="noStrike" spc="-1" noProof="0" smtClean="0">
                <a:solidFill>
                  <a:srgbClr val="8B8B8B"/>
                </a:solidFill>
                <a:latin typeface="Calibri"/>
              </a:rPr>
              <a:t>8</a:t>
            </a:fld>
            <a:endParaRPr lang="en-GB" sz="2000" b="0" strike="noStrike" spc="-1" noProof="0" dirty="0">
              <a:latin typeface="Times New Roman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5EC3D63-F10C-2CC8-4C82-8DB39848E993}"/>
              </a:ext>
            </a:extLst>
          </p:cNvPr>
          <p:cNvSpPr/>
          <p:nvPr/>
        </p:nvSpPr>
        <p:spPr>
          <a:xfrm>
            <a:off x="453765" y="3947724"/>
            <a:ext cx="1316024" cy="423523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4" name="TextBox 8">
            <a:extLst>
              <a:ext uri="{FF2B5EF4-FFF2-40B4-BE49-F238E27FC236}">
                <a16:creationId xmlns:a16="http://schemas.microsoft.com/office/drawing/2014/main" id="{3B9BE766-4506-CF16-790B-47053883D7DA}"/>
              </a:ext>
            </a:extLst>
          </p:cNvPr>
          <p:cNvSpPr/>
          <p:nvPr/>
        </p:nvSpPr>
        <p:spPr>
          <a:xfrm>
            <a:off x="126587" y="3327438"/>
            <a:ext cx="814311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400" b="0" strike="noStrike" spc="-1" noProof="0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GB" sz="1400" spc="-1" noProof="0" dirty="0">
                <a:solidFill>
                  <a:srgbClr val="000000"/>
                </a:solidFill>
                <a:latin typeface="Calibri"/>
              </a:rPr>
              <a:t>User</a:t>
            </a:r>
            <a:endParaRPr lang="en-GB" sz="1400" b="0" strike="noStrike" spc="-1" noProof="0" dirty="0">
              <a:latin typeface="Arial"/>
            </a:endParaRPr>
          </a:p>
        </p:txBody>
      </p:sp>
      <p:pic>
        <p:nvPicPr>
          <p:cNvPr id="125" name="Graphic 35" descr="Smart Phone with solid fill">
            <a:extLst>
              <a:ext uri="{FF2B5EF4-FFF2-40B4-BE49-F238E27FC236}">
                <a16:creationId xmlns:a16="http://schemas.microsoft.com/office/drawing/2014/main" id="{52D8F5F4-7A4D-71FF-BB9C-788100032E11}"/>
              </a:ext>
            </a:extLst>
          </p:cNvPr>
          <p:cNvPicPr/>
          <p:nvPr/>
        </p:nvPicPr>
        <p:blipFill>
          <a:blip r:embed="rId7"/>
          <a:stretch/>
        </p:blipFill>
        <p:spPr>
          <a:xfrm rot="1730551">
            <a:off x="1188698" y="3669544"/>
            <a:ext cx="366911" cy="367448"/>
          </a:xfrm>
          <a:prstGeom prst="rect">
            <a:avLst/>
          </a:prstGeom>
          <a:ln w="0">
            <a:noFill/>
          </a:ln>
        </p:spPr>
      </p:pic>
      <p:pic>
        <p:nvPicPr>
          <p:cNvPr id="5" name="Graphic 4" descr="Walk with solid fill">
            <a:extLst>
              <a:ext uri="{FF2B5EF4-FFF2-40B4-BE49-F238E27FC236}">
                <a16:creationId xmlns:a16="http://schemas.microsoft.com/office/drawing/2014/main" id="{E8A39A64-0D7D-C2AF-56A7-111D1A0822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5790" y="3614634"/>
            <a:ext cx="544192" cy="5884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D01289-8DDF-0A51-4753-086FF5C3C9E9}"/>
              </a:ext>
            </a:extLst>
          </p:cNvPr>
          <p:cNvSpPr txBox="1"/>
          <p:nvPr/>
        </p:nvSpPr>
        <p:spPr>
          <a:xfrm>
            <a:off x="4733385" y="136800"/>
            <a:ext cx="3941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913" indent="-342900">
              <a:buFont typeface="+mj-lt"/>
              <a:buAutoNum type="arabicPeriod"/>
            </a:pPr>
            <a:r>
              <a:rPr lang="en-GB" noProof="0" dirty="0"/>
              <a:t>Performance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Precision for localization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6F07F1-E17E-8BD8-62DD-5B5CCACC641A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8334375" y="548700"/>
            <a:ext cx="558206" cy="973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63AD5ED-3B8B-C6F8-D297-F763C7522657}"/>
                  </a:ext>
                </a:extLst>
              </p:cNvPr>
              <p:cNvSpPr txBox="1"/>
              <p:nvPr/>
            </p:nvSpPr>
            <p:spPr>
              <a:xfrm>
                <a:off x="8892581" y="364034"/>
                <a:ext cx="2752036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m:rPr>
                          <m:nor/>
                        </m:rPr>
                        <a:rPr lang="en-GB" dirty="0"/>
                        <m:t>Relative</m:t>
                      </m:r>
                      <m:r>
                        <m:rPr>
                          <m:nor/>
                        </m:rPr>
                        <a:rPr lang="en-GB" dirty="0"/>
                        <m:t> </m:t>
                      </m:r>
                      <m:r>
                        <m:rPr>
                          <m:nor/>
                        </m:rPr>
                        <a:rPr lang="de-DE" dirty="0"/>
                        <m:t>e</m:t>
                      </m:r>
                      <m:r>
                        <m:rPr>
                          <m:nor/>
                        </m:rPr>
                        <a:rPr lang="en-GB" dirty="0"/>
                        <m:t>rror</m:t>
                      </m:r>
                      <m:r>
                        <m:rPr>
                          <m:nor/>
                        </m:rPr>
                        <a:rPr lang="de-DE" b="0" i="0" dirty="0" smtClean="0"/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63AD5ED-3B8B-C6F8-D297-F763C7522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2581" y="364034"/>
                <a:ext cx="2752036" cy="369332"/>
              </a:xfrm>
              <a:prstGeom prst="rect">
                <a:avLst/>
              </a:prstGeom>
              <a:blipFill>
                <a:blip r:embed="rId13"/>
                <a:stretch>
                  <a:fillRect l="-442" b="-12903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335A016-7F5F-3397-EA04-E2F6A272357E}"/>
                  </a:ext>
                </a:extLst>
              </p:cNvPr>
              <p:cNvSpPr txBox="1"/>
              <p:nvPr/>
            </p:nvSpPr>
            <p:spPr>
              <a:xfrm>
                <a:off x="1127736" y="744960"/>
                <a:ext cx="451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335A016-7F5F-3397-EA04-E2F6A2723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736" y="744960"/>
                <a:ext cx="45159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8E372B3-F3AA-B09A-6FD3-2E2D817223EE}"/>
                  </a:ext>
                </a:extLst>
              </p:cNvPr>
              <p:cNvSpPr txBox="1"/>
              <p:nvPr/>
            </p:nvSpPr>
            <p:spPr>
              <a:xfrm>
                <a:off x="2004648" y="391556"/>
                <a:ext cx="3769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8E372B3-F3AA-B09A-6FD3-2E2D81722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648" y="391556"/>
                <a:ext cx="376962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86A27D4-7D84-A152-30BB-C07501A92E3A}"/>
                  </a:ext>
                </a:extLst>
              </p:cNvPr>
              <p:cNvSpPr txBox="1"/>
              <p:nvPr/>
            </p:nvSpPr>
            <p:spPr>
              <a:xfrm>
                <a:off x="1619329" y="1218550"/>
                <a:ext cx="518988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86A27D4-7D84-A152-30BB-C07501A92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329" y="1218550"/>
                <a:ext cx="518988" cy="391261"/>
              </a:xfrm>
              <a:prstGeom prst="rect">
                <a:avLst/>
              </a:prstGeom>
              <a:blipFill>
                <a:blip r:embed="rId1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33">
            <a:extLst>
              <a:ext uri="{FF2B5EF4-FFF2-40B4-BE49-F238E27FC236}">
                <a16:creationId xmlns:a16="http://schemas.microsoft.com/office/drawing/2014/main" id="{308B1DDC-9BC4-1DF2-BCD8-524677236DA1}"/>
              </a:ext>
            </a:extLst>
          </p:cNvPr>
          <p:cNvSpPr/>
          <p:nvPr/>
        </p:nvSpPr>
        <p:spPr>
          <a:xfrm>
            <a:off x="0" y="1257"/>
            <a:ext cx="4234754" cy="521766"/>
          </a:xfrm>
          <a:prstGeom prst="rect">
            <a:avLst/>
          </a:prstGeom>
          <a:solidFill>
            <a:srgbClr val="C00000">
              <a:alpha val="22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Relative Error Formulation</a:t>
            </a:r>
            <a:endParaRPr lang="en-GB" sz="2800" b="0" strike="noStrike" spc="-1" noProof="0" dirty="0">
              <a:latin typeface="Arial"/>
            </a:endParaRP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8F23F56F-44E5-7589-6430-4D8D85AD5710}"/>
              </a:ext>
            </a:extLst>
          </p:cNvPr>
          <p:cNvCxnSpPr>
            <a:cxnSpLocks/>
          </p:cNvCxnSpPr>
          <p:nvPr/>
        </p:nvCxnSpPr>
        <p:spPr>
          <a:xfrm>
            <a:off x="13485" y="3034485"/>
            <a:ext cx="227538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96815E7-602E-A303-65E6-2C6C3150BDE7}"/>
                  </a:ext>
                </a:extLst>
              </p:cNvPr>
              <p:cNvSpPr txBox="1"/>
              <p:nvPr/>
            </p:nvSpPr>
            <p:spPr>
              <a:xfrm>
                <a:off x="2057750" y="3119637"/>
                <a:ext cx="1611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96815E7-602E-A303-65E6-2C6C3150B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750" y="3119637"/>
                <a:ext cx="161133" cy="276999"/>
              </a:xfrm>
              <a:prstGeom prst="rect">
                <a:avLst/>
              </a:prstGeom>
              <a:blipFill>
                <a:blip r:embed="rId17"/>
                <a:stretch>
                  <a:fillRect l="-30769" r="-23077" b="-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9FF75FA2-438D-D753-D9C5-6FC3856905FD}"/>
                  </a:ext>
                </a:extLst>
              </p:cNvPr>
              <p:cNvSpPr txBox="1"/>
              <p:nvPr/>
            </p:nvSpPr>
            <p:spPr>
              <a:xfrm>
                <a:off x="935571" y="2556718"/>
                <a:ext cx="381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9FF75FA2-438D-D753-D9C5-6FC385690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571" y="2556718"/>
                <a:ext cx="38173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1843542B-8DA1-9628-B7A1-C04FA5AB0406}"/>
              </a:ext>
            </a:extLst>
          </p:cNvPr>
          <p:cNvSpPr/>
          <p:nvPr/>
        </p:nvSpPr>
        <p:spPr>
          <a:xfrm>
            <a:off x="1340317" y="2525838"/>
            <a:ext cx="948548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7517369-4AAE-54FF-3948-E589AD2220CD}"/>
                  </a:ext>
                </a:extLst>
              </p:cNvPr>
              <p:cNvSpPr txBox="1"/>
              <p:nvPr/>
            </p:nvSpPr>
            <p:spPr>
              <a:xfrm>
                <a:off x="1269985" y="2533402"/>
                <a:ext cx="793026" cy="4223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7517369-4AAE-54FF-3948-E589AD222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985" y="2533402"/>
                <a:ext cx="793026" cy="422360"/>
              </a:xfrm>
              <a:prstGeom prst="rect">
                <a:avLst/>
              </a:prstGeom>
              <a:blipFill>
                <a:blip r:embed="rId19"/>
                <a:stretch>
                  <a:fillRect r="-40769" b="-289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3A450569-C59C-7EB0-4C20-2070C6E2D272}"/>
              </a:ext>
            </a:extLst>
          </p:cNvPr>
          <p:cNvCxnSpPr>
            <a:cxnSpLocks/>
          </p:cNvCxnSpPr>
          <p:nvPr/>
        </p:nvCxnSpPr>
        <p:spPr>
          <a:xfrm>
            <a:off x="30466" y="2322108"/>
            <a:ext cx="2229364" cy="9915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E9E497F-87FD-1C17-151F-9E5FF4DED010}"/>
                  </a:ext>
                </a:extLst>
              </p:cNvPr>
              <p:cNvSpPr txBox="1"/>
              <p:nvPr/>
            </p:nvSpPr>
            <p:spPr>
              <a:xfrm>
                <a:off x="356573" y="1829569"/>
                <a:ext cx="1644086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E9E497F-87FD-1C17-151F-9E5FF4DED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73" y="1829569"/>
                <a:ext cx="1644086" cy="394019"/>
              </a:xfrm>
              <a:prstGeom prst="rect">
                <a:avLst/>
              </a:prstGeom>
              <a:blipFill>
                <a:blip r:embed="rId20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1271E4BC-F41C-0F02-DCA3-10B86C544ADF}"/>
              </a:ext>
            </a:extLst>
          </p:cNvPr>
          <p:cNvSpPr txBox="1"/>
          <p:nvPr/>
        </p:nvSpPr>
        <p:spPr>
          <a:xfrm>
            <a:off x="11188930" y="379361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(1)</a:t>
            </a:r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5E8CCEA8-E676-7EFD-944B-2A768EACBD92}"/>
              </a:ext>
            </a:extLst>
          </p:cNvPr>
          <p:cNvCxnSpPr>
            <a:cxnSpLocks/>
          </p:cNvCxnSpPr>
          <p:nvPr/>
        </p:nvCxnSpPr>
        <p:spPr>
          <a:xfrm flipV="1">
            <a:off x="6901346" y="4993048"/>
            <a:ext cx="390207" cy="1038"/>
          </a:xfrm>
          <a:prstGeom prst="bentConnector3">
            <a:avLst>
              <a:gd name="adj1" fmla="val 50000"/>
            </a:avLst>
          </a:prstGeom>
          <a:ln w="158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95D82F2C-0810-69B9-47B7-23E1CBCD9CA7}"/>
                  </a:ext>
                </a:extLst>
              </p:cNvPr>
              <p:cNvSpPr txBox="1"/>
              <p:nvPr/>
            </p:nvSpPr>
            <p:spPr>
              <a:xfrm>
                <a:off x="402871" y="1286418"/>
                <a:ext cx="518988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95D82F2C-0810-69B9-47B7-23E1CBCD9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71" y="1286418"/>
                <a:ext cx="518988" cy="391261"/>
              </a:xfrm>
              <a:prstGeom prst="rect">
                <a:avLst/>
              </a:prstGeom>
              <a:blipFill>
                <a:blip r:embed="rId21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TextBox 166">
            <a:extLst>
              <a:ext uri="{FF2B5EF4-FFF2-40B4-BE49-F238E27FC236}">
                <a16:creationId xmlns:a16="http://schemas.microsoft.com/office/drawing/2014/main" id="{4671C05A-435B-3B68-4FE3-DB32BE749D69}"/>
              </a:ext>
            </a:extLst>
          </p:cNvPr>
          <p:cNvSpPr txBox="1"/>
          <p:nvPr/>
        </p:nvSpPr>
        <p:spPr>
          <a:xfrm>
            <a:off x="2259830" y="956905"/>
            <a:ext cx="683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SIM</a:t>
            </a:r>
            <a:endParaRPr lang="en-GB" noProof="0" dirty="0"/>
          </a:p>
        </p:txBody>
      </p: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49D49FCC-6E26-462D-5A45-CDFBE5AA1412}"/>
              </a:ext>
            </a:extLst>
          </p:cNvPr>
          <p:cNvCxnSpPr>
            <a:cxnSpLocks/>
          </p:cNvCxnSpPr>
          <p:nvPr/>
        </p:nvCxnSpPr>
        <p:spPr>
          <a:xfrm>
            <a:off x="1923401" y="536640"/>
            <a:ext cx="230741" cy="2601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6326520-F39A-F472-62A8-776CA17F3864}"/>
              </a:ext>
            </a:extLst>
          </p:cNvPr>
          <p:cNvSpPr/>
          <p:nvPr/>
        </p:nvSpPr>
        <p:spPr>
          <a:xfrm>
            <a:off x="30466" y="2535057"/>
            <a:ext cx="948548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DD2E93D-0486-01B8-6026-1DD0B4E87A4D}"/>
                  </a:ext>
                </a:extLst>
              </p:cNvPr>
              <p:cNvSpPr txBox="1"/>
              <p:nvPr/>
            </p:nvSpPr>
            <p:spPr>
              <a:xfrm>
                <a:off x="-39866" y="2542621"/>
                <a:ext cx="793026" cy="4223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sSub>
                            <m:sSubPr>
                              <m:ctrlP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DD2E93D-0486-01B8-6026-1DD0B4E87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866" y="2542621"/>
                <a:ext cx="793026" cy="422360"/>
              </a:xfrm>
              <a:prstGeom prst="rect">
                <a:avLst/>
              </a:prstGeom>
              <a:blipFill>
                <a:blip r:embed="rId22"/>
                <a:stretch>
                  <a:fillRect r="-29008" b="-434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E659650-A73F-5AA4-14C7-F877CA87EFDA}"/>
              </a:ext>
            </a:extLst>
          </p:cNvPr>
          <p:cNvGrpSpPr>
            <a:grpSpLocks noChangeAspect="1"/>
          </p:cNvGrpSpPr>
          <p:nvPr/>
        </p:nvGrpSpPr>
        <p:grpSpPr>
          <a:xfrm>
            <a:off x="5716191" y="1033686"/>
            <a:ext cx="5304099" cy="1636891"/>
            <a:chOff x="5365324" y="1057325"/>
            <a:chExt cx="6096664" cy="1881481"/>
          </a:xfrm>
        </p:grpSpPr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0E947CEB-C603-9791-6717-FFAFDBD32A47}"/>
                </a:ext>
              </a:extLst>
            </p:cNvPr>
            <p:cNvSpPr/>
            <p:nvPr/>
          </p:nvSpPr>
          <p:spPr>
            <a:xfrm flipH="1" flipV="1">
              <a:off x="6449534" y="2127069"/>
              <a:ext cx="3928893" cy="336305"/>
            </a:xfrm>
            <a:prstGeom prst="rtTriangl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5000">
                  <a:schemeClr val="accent1">
                    <a:lumMod val="45000"/>
                    <a:lumOff val="55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noProof="0" dirty="0"/>
            </a:p>
          </p:txBody>
        </p:sp>
        <p:sp>
          <p:nvSpPr>
            <p:cNvPr id="14" name="Right Triangle 13">
              <a:extLst>
                <a:ext uri="{FF2B5EF4-FFF2-40B4-BE49-F238E27FC236}">
                  <a16:creationId xmlns:a16="http://schemas.microsoft.com/office/drawing/2014/main" id="{0BD45E94-E522-F327-66A0-A98A811E3DFD}"/>
                </a:ext>
              </a:extLst>
            </p:cNvPr>
            <p:cNvSpPr/>
            <p:nvPr/>
          </p:nvSpPr>
          <p:spPr>
            <a:xfrm>
              <a:off x="6468574" y="1666985"/>
              <a:ext cx="3896611" cy="364681"/>
            </a:xfrm>
            <a:prstGeom prst="rtTriangl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5000">
                  <a:schemeClr val="accent1">
                    <a:lumMod val="45000"/>
                    <a:lumOff val="55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620FBF7-AAB5-FA4C-8E5C-8D4491C09FBA}"/>
                    </a:ext>
                  </a:extLst>
                </p:cNvPr>
                <p:cNvSpPr txBox="1"/>
                <p:nvPr/>
              </p:nvSpPr>
              <p:spPr>
                <a:xfrm>
                  <a:off x="5365324" y="1057325"/>
                  <a:ext cx="2211302" cy="3891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noProof="0" dirty="0"/>
                    <a:t>Relative Error </a:t>
                  </a:r>
                  <a14:m>
                    <m:oMath xmlns:m="http://schemas.openxmlformats.org/officeDocument/2006/math">
                      <m:r>
                        <a:rPr lang="en-GB" sz="1600" b="0" i="1" noProof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endParaRPr lang="en-GB" sz="1600" noProof="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068E3D8-8FCE-0A9F-B776-29B317C423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5324" y="1057325"/>
                  <a:ext cx="2211302" cy="389143"/>
                </a:xfrm>
                <a:prstGeom prst="rect">
                  <a:avLst/>
                </a:prstGeom>
                <a:blipFill>
                  <a:blip r:embed="rId10"/>
                  <a:stretch>
                    <a:fillRect l="-1905" t="-5455" b="-23636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B255C05-9439-D1A3-2BF3-15A620390926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>
              <a:off x="6470975" y="1446468"/>
              <a:ext cx="0" cy="1186715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4B0470D-39A2-BE6E-0ABF-E09C9217DF62}"/>
                    </a:ext>
                  </a:extLst>
                </p:cNvPr>
                <p:cNvSpPr txBox="1"/>
                <p:nvPr/>
              </p:nvSpPr>
              <p:spPr>
                <a:xfrm>
                  <a:off x="9909175" y="2549664"/>
                  <a:ext cx="1552813" cy="38914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b="0" noProof="0" dirty="0"/>
                    <a:t>Precision</a:t>
                  </a:r>
                  <a14:m>
                    <m:oMath xmlns:m="http://schemas.openxmlformats.org/officeDocument/2006/math">
                      <m:r>
                        <a:rPr lang="de-DE" sz="1600" b="0" i="1" noProof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endParaRPr lang="en-GB" sz="1600" noProof="0" dirty="0"/>
                </a:p>
              </p:txBody>
            </p:sp>
          </mc:Choice>
          <mc:Fallback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4B0470D-39A2-BE6E-0ABF-E09C9217DF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9175" y="2549664"/>
                  <a:ext cx="1552813" cy="389142"/>
                </a:xfrm>
                <a:prstGeom prst="rect">
                  <a:avLst/>
                </a:prstGeom>
                <a:blipFill>
                  <a:blip r:embed="rId23"/>
                  <a:stretch>
                    <a:fillRect l="-1786" t="-3509" b="-21053"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337F1A4-A7CA-6513-BD64-20A4EF97E69C}"/>
                </a:ext>
              </a:extLst>
            </p:cNvPr>
            <p:cNvCxnSpPr>
              <a:cxnSpLocks/>
            </p:cNvCxnSpPr>
            <p:nvPr/>
          </p:nvCxnSpPr>
          <p:spPr>
            <a:xfrm>
              <a:off x="5956902" y="2086568"/>
              <a:ext cx="4882761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3CB574B-17FE-9B8A-4651-E5C3AB0584D2}"/>
              </a:ext>
            </a:extLst>
          </p:cNvPr>
          <p:cNvSpPr txBox="1"/>
          <p:nvPr/>
        </p:nvSpPr>
        <p:spPr>
          <a:xfrm>
            <a:off x="11153184" y="1069009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F303C53-8E28-1A6D-6289-5643CD1BA7E8}"/>
                  </a:ext>
                </a:extLst>
              </p:cNvPr>
              <p:cNvSpPr txBox="1"/>
              <p:nvPr/>
            </p:nvSpPr>
            <p:spPr>
              <a:xfrm>
                <a:off x="5820416" y="2252877"/>
                <a:ext cx="1923833" cy="3385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600" noProof="0" dirty="0"/>
                  <a:t>Precision </a:t>
                </a:r>
                <a14:m>
                  <m:oMath xmlns:m="http://schemas.openxmlformats.org/officeDocument/2006/math">
                    <m:r>
                      <a:rPr lang="en-GB" sz="16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noProof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GB" sz="1600" noProof="0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F303C53-8E28-1A6D-6289-5643CD1BA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416" y="2252877"/>
                <a:ext cx="1923833" cy="338555"/>
              </a:xfrm>
              <a:prstGeom prst="rect">
                <a:avLst/>
              </a:prstGeom>
              <a:blipFill>
                <a:blip r:embed="rId24"/>
                <a:stretch>
                  <a:fillRect l="-1905" t="-5455" b="-2363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C8B8B47-684B-9A7B-082A-3A973110EDCC}"/>
              </a:ext>
            </a:extLst>
          </p:cNvPr>
          <p:cNvCxnSpPr>
            <a:cxnSpLocks/>
          </p:cNvCxnSpPr>
          <p:nvPr/>
        </p:nvCxnSpPr>
        <p:spPr>
          <a:xfrm>
            <a:off x="10066071" y="1372241"/>
            <a:ext cx="11515" cy="10406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45FB50-89EC-981B-496B-DED5296F30D0}"/>
                  </a:ext>
                </a:extLst>
              </p:cNvPr>
              <p:cNvSpPr txBox="1"/>
              <p:nvPr/>
            </p:nvSpPr>
            <p:spPr>
              <a:xfrm>
                <a:off x="9278771" y="1034344"/>
                <a:ext cx="1923833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noProof="0" dirty="0"/>
                  <a:t>Relative Error </a:t>
                </a:r>
                <a14:m>
                  <m:oMath xmlns:m="http://schemas.openxmlformats.org/officeDocument/2006/math">
                    <m:r>
                      <a:rPr lang="en-GB" sz="16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noProof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GB" sz="1600" noProof="0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45FB50-89EC-981B-496B-DED5296F3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8771" y="1034344"/>
                <a:ext cx="1923833" cy="338555"/>
              </a:xfrm>
              <a:prstGeom prst="rect">
                <a:avLst/>
              </a:prstGeom>
              <a:blipFill>
                <a:blip r:embed="rId25"/>
                <a:stretch>
                  <a:fillRect l="-1582" t="-5455" b="-2363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6020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3">
            <a:extLst>
              <a:ext uri="{FF2B5EF4-FFF2-40B4-BE49-F238E27FC236}">
                <a16:creationId xmlns:a16="http://schemas.microsoft.com/office/drawing/2014/main" id="{1009690B-26FB-4359-BF25-E8C6C0DF1143}"/>
              </a:ext>
            </a:extLst>
          </p:cNvPr>
          <p:cNvSpPr/>
          <p:nvPr/>
        </p:nvSpPr>
        <p:spPr>
          <a:xfrm>
            <a:off x="0" y="5561"/>
            <a:ext cx="4448375" cy="521766"/>
          </a:xfrm>
          <a:prstGeom prst="rect">
            <a:avLst/>
          </a:prstGeom>
          <a:solidFill>
            <a:srgbClr val="C00000">
              <a:alpha val="22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endParaRPr lang="en-GB" sz="2800" b="0" strike="noStrike" spc="-1" noProof="0" dirty="0"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E9BF32-F564-8A52-1EE6-28D2E97A4B56}"/>
              </a:ext>
            </a:extLst>
          </p:cNvPr>
          <p:cNvSpPr>
            <a:spLocks noGrp="1"/>
          </p:cNvSpPr>
          <p:nvPr>
            <p:ph type="sldNum" idx="3"/>
          </p:nvPr>
        </p:nvSpPr>
        <p:spPr>
          <a:xfrm>
            <a:off x="11653283" y="6377785"/>
            <a:ext cx="369887" cy="352624"/>
          </a:xfrm>
        </p:spPr>
        <p:txBody>
          <a:bodyPr/>
          <a:lstStyle/>
          <a:p>
            <a:fld id="{C932A77E-96FA-4D0D-9FF9-7EEFED12E590}" type="slidenum">
              <a:rPr lang="en-GB" noProof="0" smtClean="0"/>
              <a:t>9</a:t>
            </a:fld>
            <a:endParaRPr lang="en-GB" noProof="0" dirty="0"/>
          </a:p>
        </p:txBody>
      </p:sp>
      <p:sp>
        <p:nvSpPr>
          <p:cNvPr id="5" name="TextBox 33">
            <a:extLst>
              <a:ext uri="{FF2B5EF4-FFF2-40B4-BE49-F238E27FC236}">
                <a16:creationId xmlns:a16="http://schemas.microsoft.com/office/drawing/2014/main" id="{10AAE6B5-BC3C-59D0-CA47-26D4C93E9D5E}"/>
              </a:ext>
            </a:extLst>
          </p:cNvPr>
          <p:cNvSpPr/>
          <p:nvPr/>
        </p:nvSpPr>
        <p:spPr>
          <a:xfrm>
            <a:off x="77118" y="5561"/>
            <a:ext cx="4448375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spc="-1" noProof="0" dirty="0">
                <a:solidFill>
                  <a:srgbClr val="000000"/>
                </a:solidFill>
                <a:latin typeface="Calibri"/>
              </a:rPr>
              <a:t>Performance (</a:t>
            </a:r>
            <a:r>
              <a:rPr lang="en-GB" sz="2800" spc="-1" noProof="0" dirty="0" err="1">
                <a:solidFill>
                  <a:srgbClr val="000000"/>
                </a:solidFill>
                <a:latin typeface="Calibri"/>
              </a:rPr>
              <a:t>WiFi</a:t>
            </a:r>
            <a:r>
              <a:rPr lang="en-GB" sz="2800" spc="-1" noProof="0" dirty="0">
                <a:solidFill>
                  <a:srgbClr val="000000"/>
                </a:solidFill>
                <a:latin typeface="Calibri"/>
              </a:rPr>
              <a:t> 802.11ad)</a:t>
            </a:r>
            <a:endParaRPr lang="en-GB" sz="2800" b="0" strike="noStrike" spc="-1" noProof="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2BC1E8C3-B5FB-3443-1FD9-515CB9DFDB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0604105"/>
                  </p:ext>
                </p:extLst>
              </p:nvPr>
            </p:nvGraphicFramePr>
            <p:xfrm>
              <a:off x="199451" y="916438"/>
              <a:ext cx="4818952" cy="2225888"/>
            </p:xfrm>
            <a:graphic>
              <a:graphicData uri="http://schemas.openxmlformats.org/drawingml/2006/table">
                <a:tbl>
                  <a:tblPr/>
                  <a:tblGrid>
                    <a:gridCol w="868953">
                      <a:extLst>
                        <a:ext uri="{9D8B030D-6E8A-4147-A177-3AD203B41FA5}">
                          <a16:colId xmlns:a16="http://schemas.microsoft.com/office/drawing/2014/main" val="1788066377"/>
                        </a:ext>
                      </a:extLst>
                    </a:gridCol>
                    <a:gridCol w="2663149">
                      <a:extLst>
                        <a:ext uri="{9D8B030D-6E8A-4147-A177-3AD203B41FA5}">
                          <a16:colId xmlns:a16="http://schemas.microsoft.com/office/drawing/2014/main" val="3784730278"/>
                        </a:ext>
                      </a:extLst>
                    </a:gridCol>
                    <a:gridCol w="1286850">
                      <a:extLst>
                        <a:ext uri="{9D8B030D-6E8A-4147-A177-3AD203B41FA5}">
                          <a16:colId xmlns:a16="http://schemas.microsoft.com/office/drawing/2014/main" val="1251078118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Variable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Description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Value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7258603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Preamble field length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4352 samples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3503401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l" fontAlgn="t"/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Data localization length (1 Byte)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1088 samples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38495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marL="0" algn="l" defTabSz="914400" rtl="0" eaLnBrk="1" fontAlgn="t" latinLnBrk="0" hangingPunct="1"/>
                          <a:endParaRPr lang="en-GB" sz="1600" b="0" i="0" u="none" strike="noStrike" kern="1200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2075" marR="2075" marT="2075" marB="0" anchor="ctr">
                        <a:lnL w="12700" cmpd="sng">
                          <a:noFill/>
                          <a:prstDash val="solid"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Idle time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 </a:t>
                          </a:r>
                          <a14:m>
                            <m:oMath xmlns:m="http://schemas.openxmlformats.org/officeDocument/2006/math">
                              <m:r>
                                <a:rPr lang="en-GB" sz="1600" b="0" i="1" u="none" strike="noStrike" noProof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u="none" strike="noStrike" noProof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oMath>
                          </a14:m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200889"/>
                      </a:ext>
                    </a:extLst>
                  </a:tr>
                  <a:tr h="297972">
                    <a:tc>
                      <a:txBody>
                        <a:bodyPr/>
                        <a:lstStyle/>
                        <a:p>
                          <a:pPr algn="l" fontAlgn="t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6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GB" sz="16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Sampling frequency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1.76 GHz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8223886"/>
                      </a:ext>
                    </a:extLst>
                  </a:tr>
                  <a:tr h="386001">
                    <a:tc>
                      <a:txBody>
                        <a:bodyPr/>
                        <a:lstStyle/>
                        <a:p>
                          <a:pPr algn="l" fontAlgn="t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6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GB" sz="16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 w="12700" cmpd="sng">
                          <a:noFill/>
                          <a:prstDash val="solid"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Carrier frequency, Channel 2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60.48 GHz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655534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t"/>
                          <a14:m>
                            <m:oMath xmlns:m="http://schemas.openxmlformats.org/officeDocument/2006/math">
                              <m:r>
                                <a:rPr lang="de-DE" sz="1600" b="0" i="1" u="none" strike="noStrike" noProof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MU speed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 m/s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72976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2BC1E8C3-B5FB-3443-1FD9-515CB9DFDB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0604105"/>
                  </p:ext>
                </p:extLst>
              </p:nvPr>
            </p:nvGraphicFramePr>
            <p:xfrm>
              <a:off x="199451" y="916438"/>
              <a:ext cx="4818952" cy="2225888"/>
            </p:xfrm>
            <a:graphic>
              <a:graphicData uri="http://schemas.openxmlformats.org/drawingml/2006/table">
                <a:tbl>
                  <a:tblPr/>
                  <a:tblGrid>
                    <a:gridCol w="868953">
                      <a:extLst>
                        <a:ext uri="{9D8B030D-6E8A-4147-A177-3AD203B41FA5}">
                          <a16:colId xmlns:a16="http://schemas.microsoft.com/office/drawing/2014/main" val="1788066377"/>
                        </a:ext>
                      </a:extLst>
                    </a:gridCol>
                    <a:gridCol w="2663149">
                      <a:extLst>
                        <a:ext uri="{9D8B030D-6E8A-4147-A177-3AD203B41FA5}">
                          <a16:colId xmlns:a16="http://schemas.microsoft.com/office/drawing/2014/main" val="3784730278"/>
                        </a:ext>
                      </a:extLst>
                    </a:gridCol>
                    <a:gridCol w="1286850">
                      <a:extLst>
                        <a:ext uri="{9D8B030D-6E8A-4147-A177-3AD203B41FA5}">
                          <a16:colId xmlns:a16="http://schemas.microsoft.com/office/drawing/2014/main" val="1251078118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Variable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Description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Value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7258603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Preamble field length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4352 samples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3503401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l" fontAlgn="t"/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Data localization length (1 Byte)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1088 samples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38495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marL="0" algn="l" defTabSz="914400" rtl="0" eaLnBrk="1" fontAlgn="t" latinLnBrk="0" hangingPunct="1"/>
                          <a:endParaRPr lang="en-GB" sz="1600" b="0" i="0" u="none" strike="noStrike" kern="1200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2075" marR="2075" marT="2075" marB="0" anchor="ctr">
                        <a:lnL w="12700" cmpd="sng">
                          <a:noFill/>
                          <a:prstDash val="solid"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Idle time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75355" t="-307547" r="-474" b="-3264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200889"/>
                      </a:ext>
                    </a:extLst>
                  </a:tr>
                  <a:tr h="297972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440816" r="-454545" b="-253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Sampling frequency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1.76 GHz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8223886"/>
                      </a:ext>
                    </a:extLst>
                  </a:tr>
                  <a:tr h="386001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2075" marR="2075" marT="2075" marB="0" anchor="ctr">
                        <a:lnL w="12700" cmpd="sng">
                          <a:noFill/>
                          <a:prstDash val="solid"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414063" r="-454545" b="-9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Carrier frequency, Channel 2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60.48 GHz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6555346"/>
                      </a:ext>
                    </a:extLst>
                  </a:tr>
                  <a:tr h="245915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22500" r="-454545" b="-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MU speed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 m/s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729762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326AB0-87DC-E6A4-50E3-14DACB070079}"/>
              </a:ext>
            </a:extLst>
          </p:cNvPr>
          <p:cNvCxnSpPr>
            <a:cxnSpLocks/>
          </p:cNvCxnSpPr>
          <p:nvPr/>
        </p:nvCxnSpPr>
        <p:spPr>
          <a:xfrm>
            <a:off x="5706882" y="1953795"/>
            <a:ext cx="640800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43877E2-C47B-8FA7-5CFF-C13C481D147E}"/>
                  </a:ext>
                </a:extLst>
              </p:cNvPr>
              <p:cNvSpPr txBox="1"/>
              <p:nvPr/>
            </p:nvSpPr>
            <p:spPr>
              <a:xfrm>
                <a:off x="11849008" y="2026716"/>
                <a:ext cx="1611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43877E2-C47B-8FA7-5CFF-C13C481D1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9008" y="2026716"/>
                <a:ext cx="161133" cy="276999"/>
              </a:xfrm>
              <a:prstGeom prst="rect">
                <a:avLst/>
              </a:prstGeom>
              <a:blipFill>
                <a:blip r:embed="rId3"/>
                <a:stretch>
                  <a:fillRect l="-30769" r="-23077" b="-65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4C3480-6182-79BA-43A6-C753E25F71CA}"/>
                  </a:ext>
                </a:extLst>
              </p:cNvPr>
              <p:cNvSpPr txBox="1"/>
              <p:nvPr/>
            </p:nvSpPr>
            <p:spPr>
              <a:xfrm>
                <a:off x="6736200" y="1506535"/>
                <a:ext cx="381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4C3480-6182-79BA-43A6-C753E25F7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200" y="1506535"/>
                <a:ext cx="3817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DD5541D-A4B7-5244-05D0-82F27828C3FF}"/>
              </a:ext>
            </a:extLst>
          </p:cNvPr>
          <p:cNvSpPr/>
          <p:nvPr/>
        </p:nvSpPr>
        <p:spPr>
          <a:xfrm>
            <a:off x="7100793" y="1481819"/>
            <a:ext cx="957667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A1B202A-1494-3E9F-0702-3918E28B7C1F}"/>
                  </a:ext>
                </a:extLst>
              </p:cNvPr>
              <p:cNvSpPr txBox="1"/>
              <p:nvPr/>
            </p:nvSpPr>
            <p:spPr>
              <a:xfrm>
                <a:off x="7139739" y="1503827"/>
                <a:ext cx="879774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de-DE" b="1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Tx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A1B202A-1494-3E9F-0702-3918E28B7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739" y="1503827"/>
                <a:ext cx="879774" cy="381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8A940B8-D36D-CD1E-7519-392433843691}"/>
              </a:ext>
            </a:extLst>
          </p:cNvPr>
          <p:cNvCxnSpPr>
            <a:cxnSpLocks/>
          </p:cNvCxnSpPr>
          <p:nvPr/>
        </p:nvCxnSpPr>
        <p:spPr>
          <a:xfrm>
            <a:off x="5706883" y="1258535"/>
            <a:ext cx="2340000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F0178E7-E766-A534-83BE-F3E35867166C}"/>
                  </a:ext>
                </a:extLst>
              </p:cNvPr>
              <p:cNvSpPr txBox="1"/>
              <p:nvPr/>
            </p:nvSpPr>
            <p:spPr>
              <a:xfrm>
                <a:off x="8386153" y="823572"/>
                <a:ext cx="1799073" cy="394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sSub>
                          <m:sSubPr>
                            <m:ctrlPr>
                              <a:rPr lang="en-GB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ES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GB" noProof="0" dirty="0"/>
                  <a:t> snapshots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F0178E7-E766-A534-83BE-F3E358671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6153" y="823572"/>
                <a:ext cx="1799073" cy="394532"/>
              </a:xfrm>
              <a:prstGeom prst="rect">
                <a:avLst/>
              </a:prstGeom>
              <a:blipFill>
                <a:blip r:embed="rId6"/>
                <a:stretch>
                  <a:fillRect t="-7692" b="-1692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F3C6576-7E3C-B276-682C-7EE09CA2B31E}"/>
              </a:ext>
            </a:extLst>
          </p:cNvPr>
          <p:cNvSpPr/>
          <p:nvPr/>
        </p:nvSpPr>
        <p:spPr>
          <a:xfrm>
            <a:off x="5752884" y="1457379"/>
            <a:ext cx="957667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3190F70-FE1A-EC51-4368-D137A4B60511}"/>
                  </a:ext>
                </a:extLst>
              </p:cNvPr>
              <p:cNvSpPr txBox="1"/>
              <p:nvPr/>
            </p:nvSpPr>
            <p:spPr>
              <a:xfrm>
                <a:off x="5791830" y="1479387"/>
                <a:ext cx="879774" cy="3931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3190F70-FE1A-EC51-4368-D137A4B60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830" y="1479387"/>
                <a:ext cx="879774" cy="3931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D5F9DC9-9B8F-0EEC-4E17-43416F03490E}"/>
              </a:ext>
            </a:extLst>
          </p:cNvPr>
          <p:cNvSpPr/>
          <p:nvPr/>
        </p:nvSpPr>
        <p:spPr>
          <a:xfrm>
            <a:off x="8167593" y="1469343"/>
            <a:ext cx="957667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6A1B6B8-273D-90CA-372D-EF10999BDEDC}"/>
                  </a:ext>
                </a:extLst>
              </p:cNvPr>
              <p:cNvSpPr txBox="1"/>
              <p:nvPr/>
            </p:nvSpPr>
            <p:spPr>
              <a:xfrm>
                <a:off x="8206539" y="1491351"/>
                <a:ext cx="879774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de-DE" b="1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Tx</m:t>
                          </m:r>
                          <m:r>
                            <a:rPr lang="de-DE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6A1B6B8-273D-90CA-372D-EF10999BD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6539" y="1491351"/>
                <a:ext cx="879774" cy="3815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5C701B-3827-79E1-CCFB-1E852EDE03F2}"/>
              </a:ext>
            </a:extLst>
          </p:cNvPr>
          <p:cNvCxnSpPr>
            <a:cxnSpLocks/>
          </p:cNvCxnSpPr>
          <p:nvPr/>
        </p:nvCxnSpPr>
        <p:spPr>
          <a:xfrm>
            <a:off x="8127919" y="1246603"/>
            <a:ext cx="2340000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7F6F12F-C6BB-8F37-52B9-2489E678C9B3}"/>
              </a:ext>
            </a:extLst>
          </p:cNvPr>
          <p:cNvSpPr/>
          <p:nvPr/>
        </p:nvSpPr>
        <p:spPr>
          <a:xfrm>
            <a:off x="10930288" y="1415996"/>
            <a:ext cx="957667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68A0708-18D8-07D0-A9D5-F2856613025B}"/>
                  </a:ext>
                </a:extLst>
              </p:cNvPr>
              <p:cNvSpPr txBox="1"/>
              <p:nvPr/>
            </p:nvSpPr>
            <p:spPr>
              <a:xfrm>
                <a:off x="10969234" y="1438004"/>
                <a:ext cx="879774" cy="394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de-DE" b="1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TxT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68A0708-18D8-07D0-A9D5-F28566130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234" y="1438004"/>
                <a:ext cx="879774" cy="394852"/>
              </a:xfrm>
              <a:prstGeom prst="rect">
                <a:avLst/>
              </a:prstGeom>
              <a:blipFill>
                <a:blip r:embed="rId9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ADCE602-1729-7A14-1A59-5DC87C2D7745}"/>
              </a:ext>
            </a:extLst>
          </p:cNvPr>
          <p:cNvCxnSpPr>
            <a:cxnSpLocks/>
          </p:cNvCxnSpPr>
          <p:nvPr/>
        </p:nvCxnSpPr>
        <p:spPr>
          <a:xfrm>
            <a:off x="5718460" y="626075"/>
            <a:ext cx="6169495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0C3F26B-7E9F-83B3-9F67-9E57D9F09C91}"/>
                  </a:ext>
                </a:extLst>
              </p:cNvPr>
              <p:cNvSpPr txBox="1"/>
              <p:nvPr/>
            </p:nvSpPr>
            <p:spPr>
              <a:xfrm>
                <a:off x="8000882" y="157948"/>
                <a:ext cx="1921608" cy="4223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GB" noProof="0" dirty="0"/>
                  <a:t> snapshots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0C3F26B-7E9F-83B3-9F67-9E57D9F09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0882" y="157948"/>
                <a:ext cx="1921608" cy="422360"/>
              </a:xfrm>
              <a:prstGeom prst="rect">
                <a:avLst/>
              </a:prstGeom>
              <a:blipFill>
                <a:blip r:embed="rId10"/>
                <a:stretch>
                  <a:fillRect t="-8696" b="-1014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2E1F108-AA39-ECB0-39A3-E8821E99AEF3}"/>
                  </a:ext>
                </a:extLst>
              </p:cNvPr>
              <p:cNvSpPr txBox="1"/>
              <p:nvPr/>
            </p:nvSpPr>
            <p:spPr>
              <a:xfrm>
                <a:off x="9285690" y="1457379"/>
                <a:ext cx="381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2E1F108-AA39-ECB0-39A3-E8821E99A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5690" y="1457379"/>
                <a:ext cx="38173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455A32-FED5-9ED1-B986-55F6147C4DA7}"/>
                  </a:ext>
                </a:extLst>
              </p:cNvPr>
              <p:cNvSpPr txBox="1"/>
              <p:nvPr/>
            </p:nvSpPr>
            <p:spPr>
              <a:xfrm>
                <a:off x="10442734" y="1443320"/>
                <a:ext cx="381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455A32-FED5-9ED1-B986-55F6147C4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2734" y="1443320"/>
                <a:ext cx="38173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FCCBBF7-EE71-1EAB-9C97-F00AE7994B8A}"/>
              </a:ext>
            </a:extLst>
          </p:cNvPr>
          <p:cNvCxnSpPr>
            <a:cxnSpLocks/>
          </p:cNvCxnSpPr>
          <p:nvPr/>
        </p:nvCxnSpPr>
        <p:spPr>
          <a:xfrm>
            <a:off x="5827593" y="2197744"/>
            <a:ext cx="908607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E63CCF80-3F5B-33D3-7A94-81D684551159}"/>
              </a:ext>
            </a:extLst>
          </p:cNvPr>
          <p:cNvSpPr txBox="1"/>
          <p:nvPr/>
        </p:nvSpPr>
        <p:spPr>
          <a:xfrm>
            <a:off x="-38947" y="6619051"/>
            <a:ext cx="118771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[1] T. S. Rappaport, Wireless Communications: Principles and Practice, 2nd ed. Upper Saddle River, NJ: Prentice Hall, 2009. (Eq. 4.40 c)</a:t>
            </a:r>
            <a:endParaRPr lang="LID4096" sz="11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6BE9C2A-0E22-1E4E-0930-AC4CE21E7F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4354805"/>
                  </p:ext>
                </p:extLst>
              </p:nvPr>
            </p:nvGraphicFramePr>
            <p:xfrm>
              <a:off x="646332" y="3752596"/>
              <a:ext cx="10489521" cy="238239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589927">
                      <a:extLst>
                        <a:ext uri="{9D8B030D-6E8A-4147-A177-3AD203B41FA5}">
                          <a16:colId xmlns:a16="http://schemas.microsoft.com/office/drawing/2014/main" val="4235246394"/>
                        </a:ext>
                      </a:extLst>
                    </a:gridCol>
                    <a:gridCol w="7281354">
                      <a:extLst>
                        <a:ext uri="{9D8B030D-6E8A-4147-A177-3AD203B41FA5}">
                          <a16:colId xmlns:a16="http://schemas.microsoft.com/office/drawing/2014/main" val="3252937988"/>
                        </a:ext>
                      </a:extLst>
                    </a:gridCol>
                    <a:gridCol w="618240">
                      <a:extLst>
                        <a:ext uri="{9D8B030D-6E8A-4147-A177-3AD203B41FA5}">
                          <a16:colId xmlns:a16="http://schemas.microsoft.com/office/drawing/2014/main" val="27753013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6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noProof="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sz="1600" b="0" noProof="0" smtClean="0">
                                        <a:latin typeface="Cambria Math" panose="02040503050406030204" pitchFamily="18" charset="0"/>
                                      </a:rPr>
                                      <m:t>PPDU</m:t>
                                    </m:r>
                                    <m:r>
                                      <a:rPr lang="de-DE" sz="1600" b="0" noProof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de-DE" sz="1600" b="0" noProof="0" smtClean="0">
                                        <a:latin typeface="Cambria Math" panose="02040503050406030204" pitchFamily="18" charset="0"/>
                                      </a:rPr>
                                      <m:t>loc</m:t>
                                    </m:r>
                                  </m:sub>
                                </m:sSub>
                                <m:r>
                                  <a:rPr lang="de-DE" sz="1600" b="0" noProof="0" smtClean="0">
                                    <a:latin typeface="Cambria Math" panose="02040503050406030204" pitchFamily="18" charset="0"/>
                                  </a:rPr>
                                  <m:t>≈</m:t>
                                </m:r>
                                <m:r>
                                  <a:rPr lang="es-ES" sz="1600" b="0" i="0" noProof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s-ES" sz="1600" b="0" noProof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de-DE" sz="1600" b="0" noProof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600" b="0" noProof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600" b="0" noProof="0" smtClean="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oMath>
                            </m:oMathPara>
                          </a14:m>
                          <a:endParaRPr lang="LID4096" sz="1600" b="0" i="1" dirty="0"/>
                        </a:p>
                      </a:txBody>
                      <a:tcPr anchor="ctr"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6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600" b="0" noProof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de-DE" sz="160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600" b="0" noProof="0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de-DE" sz="1600" b="0" noProof="0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de-DE" sz="1600" b="0" noProof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de-DE" sz="16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1600" b="0" smtClean="0">
                                        <a:latin typeface="Cambria Math" panose="02040503050406030204" pitchFamily="18" charset="0"/>
                                      </a:rPr>
                                      <m:t>Preamble</m:t>
                                    </m:r>
                                    <m:r>
                                      <a:rPr lang="de-DE" sz="1600" b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de-DE" sz="1600" b="0" smtClean="0">
                                        <a:latin typeface="Cambria Math" panose="02040503050406030204" pitchFamily="18" charset="0"/>
                                      </a:rPr>
                                      <m:t>field</m:t>
                                    </m:r>
                                    <m:r>
                                      <a:rPr lang="de-DE" sz="1600" b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de-DE" sz="1600" b="0" smtClean="0">
                                        <a:latin typeface="Cambria Math" panose="02040503050406030204" pitchFamily="18" charset="0"/>
                                      </a:rPr>
                                      <m:t>length</m:t>
                                    </m:r>
                                    <m:r>
                                      <a:rPr lang="es-ES" sz="1600" b="0" i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s-ES" sz="1600" b="0" i="0" smtClean="0">
                                        <a:latin typeface="Cambria Math" panose="02040503050406030204" pitchFamily="18" charset="0"/>
                                      </a:rPr>
                                      <m:t>Data</m:t>
                                    </m:r>
                                    <m:r>
                                      <a:rPr lang="es-ES" sz="1600" b="0" i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s-ES" sz="1600" b="0" i="0" smtClean="0">
                                        <a:latin typeface="Cambria Math" panose="02040503050406030204" pitchFamily="18" charset="0"/>
                                      </a:rPr>
                                      <m:t>localization</m:t>
                                    </m:r>
                                    <m:r>
                                      <a:rPr lang="de-DE" sz="1600" b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de-DE" sz="1600" b="0" smtClean="0">
                                        <a:latin typeface="Cambria Math" panose="02040503050406030204" pitchFamily="18" charset="0"/>
                                      </a:rPr>
                                      <m:t>length</m:t>
                                    </m:r>
                                  </m:e>
                                </m:d>
                                <m:r>
                                  <a:rPr lang="es-ES" sz="1600" b="0" i="0" noProof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s-ES" sz="1600" b="0" i="0" noProof="0" smtClean="0">
                                    <a:latin typeface="Cambria Math" panose="02040503050406030204" pitchFamily="18" charset="0"/>
                                  </a:rPr>
                                  <m:t>Idle</m:t>
                                </m:r>
                                <m:r>
                                  <a:rPr lang="es-ES" sz="1600" b="0" i="0" noProof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s-ES" sz="1600" b="0" i="0" noProof="0" smtClean="0">
                                    <a:latin typeface="Cambria Math" panose="02040503050406030204" pitchFamily="18" charset="0"/>
                                  </a:rPr>
                                  <m:t>Time</m:t>
                                </m:r>
                              </m:oMath>
                            </m:oMathPara>
                          </a14:m>
                          <a:endParaRPr lang="LID4096" sz="1600" b="0" dirty="0"/>
                        </a:p>
                      </a:txBody>
                      <a:tcPr anchor="ctr"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b="0" noProof="0" dirty="0"/>
                            <a:t>(1)</a:t>
                          </a:r>
                        </a:p>
                      </a:txBody>
                      <a:tcPr anchor="ctr"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12729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de-DE" sz="1600" b="0" smtClean="0">
                                      <a:latin typeface="Cambria Math" panose="02040503050406030204" pitchFamily="18" charset="0"/>
                                    </a:rPr>
                                    <m:t>oh</m:t>
                                  </m:r>
                                </m:sub>
                              </m:sSub>
                              <m:r>
                                <a:rPr lang="de-DE" sz="1600" smtClean="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en-GB" sz="1600" b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GB" sz="1600" b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sz="1600" b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GB" sz="1600" b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smtClean="0">
                                  <a:latin typeface="Cambria Math" panose="02040503050406030204" pitchFamily="18" charset="0"/>
                                </a:rPr>
                                <m:t>ms</m:t>
                              </m:r>
                            </m:oMath>
                          </a14:m>
                          <a:r>
                            <a:rPr lang="en-GB" sz="1600" dirty="0"/>
                            <a:t> </a:t>
                          </a:r>
                          <a:endParaRPr lang="LID4096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de-DE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600" b="0" smtClean="0">
                                          <a:latin typeface="Cambria Math" panose="02040503050406030204" pitchFamily="18" charset="0"/>
                                        </a:rPr>
                                        <m:t>9</m:t>
                                      </m:r>
                                    </m:num>
                                    <m:den>
                                      <m:r>
                                        <a:rPr lang="de-DE" sz="1600" b="0" smtClean="0">
                                          <a:latin typeface="Cambria Math" panose="02040503050406030204" pitchFamily="18" charset="0"/>
                                        </a:rPr>
                                        <m:t>16</m:t>
                                      </m:r>
                                      <m:r>
                                        <a:rPr lang="de-DE" sz="1600" b="0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den>
                                  </m:f>
                                </m:e>
                              </m:rad>
                              <m:f>
                                <m:fPr>
                                  <m:ctrlP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 b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e-DE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b="0" smtClean="0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de-DE" sz="1600" b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de-DE" sz="1600" dirty="0"/>
                            <a:t>,  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sub>
                              </m:sSub>
                              <m:r>
                                <a:rPr lang="de-DE" sz="1600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600" b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f>
                                <m:fPr>
                                  <m:ctrlP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de-DE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b="0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de-DE" sz="1600" b="0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de-DE" sz="1600" b="0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</m:oMath>
                          </a14:m>
                          <a:r>
                            <a:rPr lang="de-DE" sz="1600" dirty="0"/>
                            <a:t>    [1]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smtClean="0">
                                    <a:latin typeface="Cambria Math" panose="02040503050406030204" pitchFamily="18" charset="0"/>
                                  </a:rPr>
                                  <m:t>         </m:t>
                                </m:r>
                              </m:oMath>
                            </m:oMathPara>
                          </a14:m>
                          <a:endParaRPr lang="LID4096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noProof="0" dirty="0"/>
                            <a:t>(2)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83428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latin typeface="Cambria Math" panose="02040503050406030204" pitchFamily="18" charset="0"/>
                                    </a:rPr>
                                    <m:t>loc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600" dirty="0"/>
                            <a:t> </a:t>
                          </a:r>
                          <a:endParaRPr lang="LID4096" sz="1600" dirty="0"/>
                        </a:p>
                      </a:txBody>
                      <a:tcPr anchor="ctr"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600" b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de-DE" sz="1600" b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de-DE" sz="1600" smtClean="0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de-DE" sz="1600" smtClean="0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GB" sz="1600" b="0" noProof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e-DE" sz="1600" b="0" noProof="0" smtClean="0">
                                      <a:latin typeface="Cambria Math" panose="02040503050406030204" pitchFamily="18" charset="0"/>
                                    </a:rPr>
                                    <m:t>PPDU</m:t>
                                  </m:r>
                                  <m:r>
                                    <a:rPr lang="de-DE" sz="1600" b="0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de-DE" sz="1600" b="0" noProof="0" smtClean="0">
                                      <a:latin typeface="Cambria Math" panose="02040503050406030204" pitchFamily="18" charset="0"/>
                                    </a:rPr>
                                    <m:t>loc</m:t>
                                  </m:r>
                                </m:sub>
                              </m:sSub>
                            </m:oMath>
                          </a14:m>
                          <a:endParaRPr lang="LID4096" sz="1600" dirty="0"/>
                        </a:p>
                      </a:txBody>
                      <a:tcPr anchor="ctr"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noProof="0" dirty="0"/>
                            <a:t>(3)</a:t>
                          </a:r>
                        </a:p>
                      </a:txBody>
                      <a:tcPr anchor="ctr"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68642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6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sz="16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s-ES" sz="16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de-DE" sz="1600" b="0" i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sub>
                              </m:sSub>
                              <m:r>
                                <a:rPr lang="es-E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GB" sz="16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sz="16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s-ES" sz="16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de-DE" sz="1600" b="0" i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oMath>
                          </a14:m>
                          <a:r>
                            <a:rPr lang="en-GB" sz="1600" dirty="0"/>
                            <a:t> </a:t>
                          </a:r>
                          <a:endParaRPr lang="LID4096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de-DE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de-DE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GB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b="0" i="0" smtClean="0">
                                              <a:latin typeface="Cambria Math" panose="02040503050406030204" pitchFamily="18" charset="0"/>
                                            </a:rPr>
                                            <m:t>coh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GB" sz="1600" b="0" i="1" noProof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b="0" noProof="0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600" b="0" noProof="0" smtClean="0">
                                              <a:latin typeface="Cambria Math" panose="02040503050406030204" pitchFamily="18" charset="0"/>
                                            </a:rPr>
                                            <m:t>PPDU</m:t>
                                          </m:r>
                                          <m:r>
                                            <a:rPr lang="de-DE" sz="1600" b="0" noProof="0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600" b="0" noProof="0" smtClean="0">
                                              <a:latin typeface="Cambria Math" panose="02040503050406030204" pitchFamily="18" charset="0"/>
                                            </a:rPr>
                                            <m:t>loc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rad>
                            </m:oMath>
                          </a14:m>
                          <a:r>
                            <a:rPr lang="en-GB" sz="1600" dirty="0"/>
                            <a:t> </a:t>
                          </a:r>
                          <a:endParaRPr lang="LID4096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noProof="0" dirty="0"/>
                            <a:t>(4)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797291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6BE9C2A-0E22-1E4E-0930-AC4CE21E7F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4354805"/>
                  </p:ext>
                </p:extLst>
              </p:nvPr>
            </p:nvGraphicFramePr>
            <p:xfrm>
              <a:off x="646332" y="3752596"/>
              <a:ext cx="10489521" cy="238239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589927">
                      <a:extLst>
                        <a:ext uri="{9D8B030D-6E8A-4147-A177-3AD203B41FA5}">
                          <a16:colId xmlns:a16="http://schemas.microsoft.com/office/drawing/2014/main" val="4235246394"/>
                        </a:ext>
                      </a:extLst>
                    </a:gridCol>
                    <a:gridCol w="7281354">
                      <a:extLst>
                        <a:ext uri="{9D8B030D-6E8A-4147-A177-3AD203B41FA5}">
                          <a16:colId xmlns:a16="http://schemas.microsoft.com/office/drawing/2014/main" val="3252937988"/>
                        </a:ext>
                      </a:extLst>
                    </a:gridCol>
                    <a:gridCol w="618240">
                      <a:extLst>
                        <a:ext uri="{9D8B030D-6E8A-4147-A177-3AD203B41FA5}">
                          <a16:colId xmlns:a16="http://schemas.microsoft.com/office/drawing/2014/main" val="277530133"/>
                        </a:ext>
                      </a:extLst>
                    </a:gridCol>
                  </a:tblGrid>
                  <a:tr h="592328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r="-304941" b="-304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35565" r="-8452" b="-304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b="0" noProof="0" dirty="0"/>
                            <a:t>(1)</a:t>
                          </a:r>
                        </a:p>
                      </a:txBody>
                      <a:tcPr anchor="ctr"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1272900"/>
                      </a:ext>
                    </a:extLst>
                  </a:tr>
                  <a:tr h="831533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t="-70803" r="-304941" b="-115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35565" t="-70803" r="-8452" b="-115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noProof="0" dirty="0"/>
                            <a:t>(2)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83428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t="-383607" r="-304941" b="-1590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35565" t="-383607" r="-8452" b="-1590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noProof="0" dirty="0"/>
                            <a:t>(3)</a:t>
                          </a:r>
                        </a:p>
                      </a:txBody>
                      <a:tcPr anchor="ctr"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68642005"/>
                      </a:ext>
                    </a:extLst>
                  </a:tr>
                  <a:tr h="587693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t="-304124" r="-304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35565" t="-304124" r="-8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noProof="0" dirty="0"/>
                            <a:t>(4)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79729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F6A6BA7-E28C-99C1-966E-236D55C20EBF}"/>
                  </a:ext>
                </a:extLst>
              </p:cNvPr>
              <p:cNvSpPr txBox="1"/>
              <p:nvPr/>
            </p:nvSpPr>
            <p:spPr>
              <a:xfrm>
                <a:off x="5791830" y="2306413"/>
                <a:ext cx="11144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noProof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noProof="0" smtClean="0">
                              <a:latin typeface="Cambria Math" panose="02040503050406030204" pitchFamily="18" charset="0"/>
                            </a:rPr>
                            <m:t>PPDU</m:t>
                          </m:r>
                          <m:r>
                            <a:rPr lang="de-DE" b="0" noProof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de-DE" b="0" noProof="0" smtClean="0">
                              <a:latin typeface="Cambria Math" panose="02040503050406030204" pitchFamily="18" charset="0"/>
                            </a:rPr>
                            <m:t>loc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F6A6BA7-E28C-99C1-966E-236D55C20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830" y="2306413"/>
                <a:ext cx="1114425" cy="369332"/>
              </a:xfrm>
              <a:prstGeom prst="rect">
                <a:avLst/>
              </a:prstGeom>
              <a:blipFill>
                <a:blip r:embed="rId1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7FE7E3F-C384-B21E-09DC-E34E1EFDA63F}"/>
                  </a:ext>
                </a:extLst>
              </p:cNvPr>
              <p:cNvSpPr txBox="1"/>
              <p:nvPr/>
            </p:nvSpPr>
            <p:spPr>
              <a:xfrm>
                <a:off x="6027528" y="827065"/>
                <a:ext cx="1799073" cy="394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sSub>
                          <m:sSubPr>
                            <m:ctrlPr>
                              <a:rPr lang="en-GB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ES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GB" noProof="0" dirty="0"/>
                  <a:t> snapshots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7FE7E3F-C384-B21E-09DC-E34E1EFDA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528" y="827065"/>
                <a:ext cx="1799073" cy="394532"/>
              </a:xfrm>
              <a:prstGeom prst="rect">
                <a:avLst/>
              </a:prstGeom>
              <a:blipFill>
                <a:blip r:embed="rId15"/>
                <a:stretch>
                  <a:fillRect t="-9375" b="-187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0642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4086</Words>
  <Application>Microsoft Office PowerPoint</Application>
  <PresentationFormat>Widescreen</PresentationFormat>
  <Paragraphs>1018</Paragraphs>
  <Slides>56</Slides>
  <Notes>7</Notes>
  <HiddenSlides>5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8" baseType="lpstr">
      <vt:lpstr>Aptos</vt:lpstr>
      <vt:lpstr>Arial</vt:lpstr>
      <vt:lpstr>Calibri</vt:lpstr>
      <vt:lpstr>Calibri Light</vt:lpstr>
      <vt:lpstr>Cambria Math</vt:lpstr>
      <vt:lpstr>CMR10</vt:lpstr>
      <vt:lpstr>HelveticaNeue Regular</vt:lpstr>
      <vt:lpstr>NimbusRomNo9L-Medi</vt:lpstr>
      <vt:lpstr>NimbusRomNo9L-Regu</vt:lpstr>
      <vt:lpstr>Times New Roman</vt:lpstr>
      <vt:lpstr>Wingdings</vt:lpstr>
      <vt:lpstr>Office Theme</vt:lpstr>
      <vt:lpstr>PowerPoint Presentation</vt:lpstr>
      <vt:lpstr>Localization Scenario</vt:lpstr>
      <vt:lpstr>Localization Scenario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Motivation: Balancing Overhead - Throughput</vt:lpstr>
      <vt:lpstr>Motivation: Balancing Overhead - Throughput</vt:lpstr>
      <vt:lpstr>Balancing Overhead - Throughput</vt:lpstr>
      <vt:lpstr>SNR evaluation</vt:lpstr>
      <vt:lpstr>Localizing the MU</vt:lpstr>
      <vt:lpstr>Age of Information</vt:lpstr>
      <vt:lpstr>Age of Information</vt:lpstr>
      <vt:lpstr>Balancing Overhead - Throughput</vt:lpstr>
      <vt:lpstr>PowerPoint Presentation</vt:lpstr>
      <vt:lpstr>Approach</vt:lpstr>
      <vt:lpstr>Approach</vt:lpstr>
      <vt:lpstr>Balancing Overhead - Throughput</vt:lpstr>
      <vt:lpstr>Balancing Overhead - Throughput</vt:lpstr>
      <vt:lpstr>Balancing Overhead - Throughput</vt:lpstr>
      <vt:lpstr>Balancing Overhead - Throughput</vt:lpstr>
      <vt:lpstr>Balancing Overhead - Throughput</vt:lpstr>
      <vt:lpstr>PowerPoint Presentation</vt:lpstr>
      <vt:lpstr>Balancing Overhead - Throughput</vt:lpstr>
      <vt:lpstr>Balancing Overhead - Throughput</vt:lpstr>
      <vt:lpstr>Balancing Overhead - Throughput</vt:lpstr>
      <vt:lpstr>PowerPoint Presentation</vt:lpstr>
      <vt:lpstr>PowerPoint Presentation</vt:lpstr>
      <vt:lpstr>PowerPoint Presentation</vt:lpstr>
      <vt:lpstr>PowerPoint Presentation</vt:lpstr>
      <vt:lpstr>Balancing Overhead - Throughput</vt:lpstr>
      <vt:lpstr>PowerPoint Presentation</vt:lpstr>
      <vt:lpstr>Balancing Overhead - Throughput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TU-Pseudonym 7504255944999905</dc:creator>
  <dc:description/>
  <cp:lastModifiedBy>TU-Pseudonym 7504255944999905</cp:lastModifiedBy>
  <cp:revision>127</cp:revision>
  <dcterms:created xsi:type="dcterms:W3CDTF">2022-06-08T07:15:58Z</dcterms:created>
  <dcterms:modified xsi:type="dcterms:W3CDTF">2025-03-24T15:44:22Z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23</vt:i4>
  </property>
</Properties>
</file>